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8"/>
  </p:notesMasterIdLst>
  <p:sldIdLst>
    <p:sldId id="256" r:id="rId2"/>
    <p:sldId id="262" r:id="rId3"/>
    <p:sldId id="412" r:id="rId4"/>
    <p:sldId id="411" r:id="rId5"/>
    <p:sldId id="469" r:id="rId6"/>
    <p:sldId id="511" r:id="rId7"/>
    <p:sldId id="332" r:id="rId8"/>
    <p:sldId id="335" r:id="rId9"/>
    <p:sldId id="267" r:id="rId10"/>
    <p:sldId id="401" r:id="rId11"/>
    <p:sldId id="265" r:id="rId12"/>
    <p:sldId id="305" r:id="rId13"/>
    <p:sldId id="310" r:id="rId14"/>
    <p:sldId id="311" r:id="rId15"/>
    <p:sldId id="312" r:id="rId16"/>
    <p:sldId id="402" r:id="rId17"/>
    <p:sldId id="400" r:id="rId18"/>
    <p:sldId id="408" r:id="rId19"/>
    <p:sldId id="403" r:id="rId20"/>
    <p:sldId id="404" r:id="rId21"/>
    <p:sldId id="406" r:id="rId22"/>
    <p:sldId id="371" r:id="rId23"/>
    <p:sldId id="405" r:id="rId24"/>
    <p:sldId id="399" r:id="rId25"/>
    <p:sldId id="342" r:id="rId26"/>
    <p:sldId id="514" r:id="rId27"/>
    <p:sldId id="407" r:id="rId28"/>
    <p:sldId id="377" r:id="rId29"/>
    <p:sldId id="378" r:id="rId30"/>
    <p:sldId id="376" r:id="rId31"/>
    <p:sldId id="379" r:id="rId32"/>
    <p:sldId id="383" r:id="rId33"/>
    <p:sldId id="382" r:id="rId34"/>
    <p:sldId id="409" r:id="rId35"/>
    <p:sldId id="381" r:id="rId36"/>
    <p:sldId id="513" r:id="rId37"/>
    <p:sldId id="512" r:id="rId38"/>
    <p:sldId id="413" r:id="rId39"/>
    <p:sldId id="395" r:id="rId40"/>
    <p:sldId id="396" r:id="rId41"/>
    <p:sldId id="287" r:id="rId42"/>
    <p:sldId id="398" r:id="rId43"/>
    <p:sldId id="397" r:id="rId44"/>
    <p:sldId id="390" r:id="rId45"/>
    <p:sldId id="392" r:id="rId46"/>
    <p:sldId id="391" r:id="rId47"/>
    <p:sldId id="393" r:id="rId48"/>
    <p:sldId id="394" r:id="rId49"/>
    <p:sldId id="414" r:id="rId50"/>
    <p:sldId id="410" r:id="rId51"/>
    <p:sldId id="415" r:id="rId52"/>
    <p:sldId id="416" r:id="rId53"/>
    <p:sldId id="418" r:id="rId54"/>
    <p:sldId id="419" r:id="rId55"/>
    <p:sldId id="297" r:id="rId56"/>
    <p:sldId id="421" r:id="rId57"/>
    <p:sldId id="422" r:id="rId58"/>
    <p:sldId id="420" r:id="rId59"/>
    <p:sldId id="423" r:id="rId60"/>
    <p:sldId id="433" r:id="rId61"/>
    <p:sldId id="431" r:id="rId62"/>
    <p:sldId id="434" r:id="rId63"/>
    <p:sldId id="437" r:id="rId64"/>
    <p:sldId id="435" r:id="rId65"/>
    <p:sldId id="436" r:id="rId66"/>
    <p:sldId id="443" r:id="rId67"/>
    <p:sldId id="444" r:id="rId68"/>
    <p:sldId id="445" r:id="rId69"/>
    <p:sldId id="432" r:id="rId70"/>
    <p:sldId id="448" r:id="rId71"/>
    <p:sldId id="447" r:id="rId72"/>
    <p:sldId id="446" r:id="rId73"/>
    <p:sldId id="429" r:id="rId74"/>
    <p:sldId id="430" r:id="rId75"/>
    <p:sldId id="425" r:id="rId76"/>
    <p:sldId id="515" r:id="rId77"/>
    <p:sldId id="455" r:id="rId78"/>
    <p:sldId id="456" r:id="rId79"/>
    <p:sldId id="516" r:id="rId80"/>
    <p:sldId id="449" r:id="rId81"/>
    <p:sldId id="458" r:id="rId82"/>
    <p:sldId id="451" r:id="rId83"/>
    <p:sldId id="276" r:id="rId84"/>
    <p:sldId id="281" r:id="rId85"/>
    <p:sldId id="282" r:id="rId86"/>
    <p:sldId id="285" r:id="rId87"/>
    <p:sldId id="477" r:id="rId88"/>
    <p:sldId id="278" r:id="rId89"/>
    <p:sldId id="280" r:id="rId90"/>
    <p:sldId id="478" r:id="rId91"/>
    <p:sldId id="479" r:id="rId92"/>
    <p:sldId id="290" r:id="rId93"/>
    <p:sldId id="490" r:id="rId94"/>
    <p:sldId id="517" r:id="rId95"/>
    <p:sldId id="471" r:id="rId96"/>
    <p:sldId id="474" r:id="rId97"/>
    <p:sldId id="505" r:id="rId98"/>
    <p:sldId id="510" r:id="rId99"/>
    <p:sldId id="277" r:id="rId100"/>
    <p:sldId id="293" r:id="rId101"/>
    <p:sldId id="494" r:id="rId102"/>
    <p:sldId id="495" r:id="rId103"/>
    <p:sldId id="496" r:id="rId104"/>
    <p:sldId id="498" r:id="rId105"/>
    <p:sldId id="497" r:id="rId106"/>
    <p:sldId id="499" r:id="rId107"/>
    <p:sldId id="500" r:id="rId108"/>
    <p:sldId id="501" r:id="rId109"/>
    <p:sldId id="504" r:id="rId110"/>
    <p:sldId id="271" r:id="rId111"/>
    <p:sldId id="491" r:id="rId112"/>
    <p:sldId id="272" r:id="rId113"/>
    <p:sldId id="274" r:id="rId114"/>
    <p:sldId id="473" r:id="rId115"/>
    <p:sldId id="481" r:id="rId116"/>
    <p:sldId id="283" r:id="rId117"/>
    <p:sldId id="348" r:id="rId118"/>
    <p:sldId id="349" r:id="rId119"/>
    <p:sldId id="482" r:id="rId120"/>
    <p:sldId id="347" r:id="rId121"/>
    <p:sldId id="343" r:id="rId122"/>
    <p:sldId id="483" r:id="rId123"/>
    <p:sldId id="484" r:id="rId124"/>
    <p:sldId id="346" r:id="rId125"/>
    <p:sldId id="509" r:id="rId126"/>
    <p:sldId id="470" r:id="rId127"/>
    <p:sldId id="485" r:id="rId128"/>
    <p:sldId id="486" r:id="rId129"/>
    <p:sldId id="487" r:id="rId130"/>
    <p:sldId id="488" r:id="rId131"/>
    <p:sldId id="489" r:id="rId132"/>
    <p:sldId id="506" r:id="rId133"/>
    <p:sldId id="507" r:id="rId134"/>
    <p:sldId id="339" r:id="rId135"/>
    <p:sldId id="508" r:id="rId136"/>
    <p:sldId id="457" r:id="rId137"/>
    <p:sldId id="328" r:id="rId138"/>
    <p:sldId id="286" r:id="rId139"/>
    <p:sldId id="326" r:id="rId140"/>
    <p:sldId id="518" r:id="rId141"/>
    <p:sldId id="623" r:id="rId142"/>
    <p:sldId id="625" r:id="rId143"/>
    <p:sldId id="626" r:id="rId144"/>
    <p:sldId id="627" r:id="rId145"/>
    <p:sldId id="628" r:id="rId146"/>
    <p:sldId id="631" r:id="rId147"/>
    <p:sldId id="632" r:id="rId148"/>
    <p:sldId id="633" r:id="rId149"/>
    <p:sldId id="634" r:id="rId150"/>
    <p:sldId id="629" r:id="rId151"/>
    <p:sldId id="630" r:id="rId152"/>
    <p:sldId id="635" r:id="rId153"/>
    <p:sldId id="636" r:id="rId154"/>
    <p:sldId id="637" r:id="rId155"/>
    <p:sldId id="638" r:id="rId156"/>
    <p:sldId id="640" r:id="rId157"/>
    <p:sldId id="641" r:id="rId158"/>
    <p:sldId id="642" r:id="rId159"/>
    <p:sldId id="643" r:id="rId160"/>
    <p:sldId id="644" r:id="rId161"/>
    <p:sldId id="645" r:id="rId162"/>
    <p:sldId id="650" r:id="rId163"/>
    <p:sldId id="646" r:id="rId164"/>
    <p:sldId id="647" r:id="rId165"/>
    <p:sldId id="655" r:id="rId166"/>
    <p:sldId id="648" r:id="rId167"/>
    <p:sldId id="649" r:id="rId168"/>
    <p:sldId id="668" r:id="rId169"/>
    <p:sldId id="669" r:id="rId170"/>
    <p:sldId id="651" r:id="rId171"/>
    <p:sldId id="656" r:id="rId172"/>
    <p:sldId id="652" r:id="rId173"/>
    <p:sldId id="657" r:id="rId174"/>
    <p:sldId id="653" r:id="rId175"/>
    <p:sldId id="654" r:id="rId176"/>
    <p:sldId id="658" r:id="rId177"/>
    <p:sldId id="659" r:id="rId178"/>
    <p:sldId id="664" r:id="rId179"/>
    <p:sldId id="660" r:id="rId180"/>
    <p:sldId id="665" r:id="rId181"/>
    <p:sldId id="666" r:id="rId182"/>
    <p:sldId id="667" r:id="rId183"/>
    <p:sldId id="661" r:id="rId184"/>
    <p:sldId id="662" r:id="rId185"/>
    <p:sldId id="663" r:id="rId186"/>
    <p:sldId id="596" r:id="rId187"/>
    <p:sldId id="582" r:id="rId188"/>
    <p:sldId id="521" r:id="rId189"/>
    <p:sldId id="548" r:id="rId190"/>
    <p:sldId id="549" r:id="rId191"/>
    <p:sldId id="550" r:id="rId192"/>
    <p:sldId id="551" r:id="rId193"/>
    <p:sldId id="561" r:id="rId194"/>
    <p:sldId id="552" r:id="rId195"/>
    <p:sldId id="553" r:id="rId196"/>
    <p:sldId id="554" r:id="rId197"/>
    <p:sldId id="557" r:id="rId198"/>
    <p:sldId id="558" r:id="rId199"/>
    <p:sldId id="559" r:id="rId200"/>
    <p:sldId id="560" r:id="rId201"/>
    <p:sldId id="519" r:id="rId202"/>
    <p:sldId id="538" r:id="rId203"/>
    <p:sldId id="537" r:id="rId204"/>
    <p:sldId id="539" r:id="rId205"/>
    <p:sldId id="543" r:id="rId206"/>
    <p:sldId id="544" r:id="rId207"/>
    <p:sldId id="545" r:id="rId208"/>
    <p:sldId id="540" r:id="rId209"/>
    <p:sldId id="542" r:id="rId210"/>
    <p:sldId id="520" r:id="rId211"/>
    <p:sldId id="541" r:id="rId212"/>
    <p:sldId id="556" r:id="rId213"/>
    <p:sldId id="546" r:id="rId214"/>
    <p:sldId id="547" r:id="rId215"/>
    <p:sldId id="562" r:id="rId216"/>
    <p:sldId id="522" r:id="rId217"/>
    <p:sldId id="563" r:id="rId218"/>
    <p:sldId id="523" r:id="rId219"/>
    <p:sldId id="608" r:id="rId220"/>
    <p:sldId id="598" r:id="rId221"/>
    <p:sldId id="599" r:id="rId222"/>
    <p:sldId id="600" r:id="rId223"/>
    <p:sldId id="597" r:id="rId224"/>
    <p:sldId id="609" r:id="rId225"/>
    <p:sldId id="567" r:id="rId226"/>
    <p:sldId id="568" r:id="rId227"/>
    <p:sldId id="569" r:id="rId228"/>
    <p:sldId id="593" r:id="rId229"/>
    <p:sldId id="594" r:id="rId230"/>
    <p:sldId id="595" r:id="rId231"/>
    <p:sldId id="583" r:id="rId232"/>
    <p:sldId id="584" r:id="rId233"/>
    <p:sldId id="585" r:id="rId234"/>
    <p:sldId id="586" r:id="rId235"/>
    <p:sldId id="587" r:id="rId236"/>
    <p:sldId id="588" r:id="rId237"/>
    <p:sldId id="589" r:id="rId238"/>
    <p:sldId id="590" r:id="rId239"/>
    <p:sldId id="591" r:id="rId240"/>
    <p:sldId id="564" r:id="rId241"/>
    <p:sldId id="610" r:id="rId242"/>
    <p:sldId id="611" r:id="rId243"/>
    <p:sldId id="565" r:id="rId244"/>
    <p:sldId id="566" r:id="rId245"/>
    <p:sldId id="612" r:id="rId246"/>
    <p:sldId id="524" r:id="rId247"/>
    <p:sldId id="525" r:id="rId248"/>
    <p:sldId id="618" r:id="rId249"/>
    <p:sldId id="613" r:id="rId250"/>
    <p:sldId id="614" r:id="rId251"/>
    <p:sldId id="615" r:id="rId252"/>
    <p:sldId id="622" r:id="rId253"/>
    <p:sldId id="616" r:id="rId254"/>
    <p:sldId id="617" r:id="rId255"/>
    <p:sldId id="620" r:id="rId256"/>
    <p:sldId id="621" r:id="rId25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9D6"/>
    <a:srgbClr val="C6A5A8"/>
    <a:srgbClr val="BB9EA4"/>
    <a:srgbClr val="262626"/>
    <a:srgbClr val="141414"/>
    <a:srgbClr val="DF3B42"/>
    <a:srgbClr val="799EA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3795" autoAdjust="0"/>
    <p:restoredTop sz="95332" autoAdjust="0"/>
  </p:normalViewPr>
  <p:slideViewPr>
    <p:cSldViewPr snapToGrid="0">
      <p:cViewPr varScale="1">
        <p:scale>
          <a:sx n="88" d="100"/>
          <a:sy n="88" d="100"/>
        </p:scale>
        <p:origin x="96" y="-1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slide" Target="slides/slide238.xml"/><Relationship Id="rId250" Type="http://schemas.openxmlformats.org/officeDocument/2006/relationships/slide" Target="slides/slide249.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slide" Target="slides/slide239.xml"/><Relationship Id="rId261"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slide" Target="slides/slide250.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slide" Target="slides/slide24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slide" Target="slides/slide233.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slide" Target="slides/slide254.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slide" Target="slides/slide244.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slide" Target="slides/slide234.xml"/><Relationship Id="rId256" Type="http://schemas.openxmlformats.org/officeDocument/2006/relationships/slide" Target="slides/slide255.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slide" Target="slides/slide245.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CC84831-3E43-48D4-9F34-0440370CA719}" type="datetimeFigureOut">
              <a:rPr lang="nl-NL" smtClean="0"/>
              <a:t>15-11-2017</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AA20E25-4B01-4578-9E45-4B0060BAC382}" type="slidenum">
              <a:rPr lang="nl-NL" smtClean="0"/>
              <a:t>‹#›</a:t>
            </a:fld>
            <a:endParaRPr lang="nl-NL"/>
          </a:p>
        </p:txBody>
      </p:sp>
    </p:spTree>
    <p:extLst>
      <p:ext uri="{BB962C8B-B14F-4D97-AF65-F5344CB8AC3E}">
        <p14:creationId xmlns:p14="http://schemas.microsoft.com/office/powerpoint/2010/main" val="2637841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50 Shades of Data - how, when and why </a:t>
            </a:r>
            <a:r>
              <a:rPr lang="en-US" sz="1200" b="0" i="0" kern="1200" dirty="0" err="1" smtClean="0">
                <a:solidFill>
                  <a:schemeClr val="tx1"/>
                </a:solidFill>
                <a:effectLst/>
                <a:latin typeface="+mn-lt"/>
                <a:ea typeface="+mn-ea"/>
                <a:cs typeface="+mn-cs"/>
              </a:rPr>
              <a:t>Big,Relational,NoSQL,Elastic,Event,CQRS</a:t>
            </a:r>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Data has been and will be the key ingredient to enterprise IT. What is changing is the nature, scope and volume of data and the place of data in the IT architecture. </a:t>
            </a:r>
            <a:r>
              <a:rPr lang="en-US" sz="1200" b="0" i="0" kern="1200" dirty="0" err="1" smtClean="0">
                <a:solidFill>
                  <a:schemeClr val="tx1"/>
                </a:solidFill>
                <a:effectLst/>
                <a:latin typeface="+mn-lt"/>
                <a:ea typeface="+mn-ea"/>
                <a:cs typeface="+mn-cs"/>
              </a:rPr>
              <a:t>BigData</a:t>
            </a:r>
            <a:r>
              <a:rPr lang="en-US" sz="1200" b="0" i="0" kern="1200" dirty="0" smtClean="0">
                <a:solidFill>
                  <a:schemeClr val="tx1"/>
                </a:solidFill>
                <a:effectLst/>
                <a:latin typeface="+mn-lt"/>
                <a:ea typeface="+mn-ea"/>
                <a:cs typeface="+mn-cs"/>
              </a:rPr>
              <a:t>, unstructured data and non-relational data stored on Hadoop, in NoSQL databases and held in Elastic Search Indexes, Caches and Message Queues complements data in the enterprise RDBMS. Emerging patterns such as </a:t>
            </a:r>
            <a:r>
              <a:rPr lang="en-US" sz="1200" b="0" i="0" kern="1200" dirty="0" err="1" smtClean="0">
                <a:solidFill>
                  <a:schemeClr val="tx1"/>
                </a:solidFill>
                <a:effectLst/>
                <a:latin typeface="+mn-lt"/>
                <a:ea typeface="+mn-ea"/>
                <a:cs typeface="+mn-cs"/>
              </a:rPr>
              <a:t>microservices</a:t>
            </a:r>
            <a:r>
              <a:rPr lang="en-US" sz="1200" b="0" i="0" kern="1200" dirty="0" smtClean="0">
                <a:solidFill>
                  <a:schemeClr val="tx1"/>
                </a:solidFill>
                <a:effectLst/>
                <a:latin typeface="+mn-lt"/>
                <a:ea typeface="+mn-ea"/>
                <a:cs typeface="+mn-cs"/>
              </a:rPr>
              <a:t> that contain their own data, BASE, CQRS and Event Sourcing have changed the way we store, share and govern data. This session introduces patterns, technologies, trends and hypes around storing, processing and retrieving data using products such as MongoDB, MySQL, Kafka, </a:t>
            </a:r>
            <a:r>
              <a:rPr lang="en-US" sz="1200" b="0" i="0" kern="1200" dirty="0" err="1" smtClean="0">
                <a:solidFill>
                  <a:schemeClr val="tx1"/>
                </a:solidFill>
                <a:effectLst/>
                <a:latin typeface="+mn-lt"/>
                <a:ea typeface="+mn-ea"/>
                <a:cs typeface="+mn-cs"/>
              </a:rPr>
              <a:t>Redis</a:t>
            </a:r>
            <a:r>
              <a:rPr lang="en-US" sz="1200" b="0" i="0" kern="1200" dirty="0" smtClean="0">
                <a:solidFill>
                  <a:schemeClr val="tx1"/>
                </a:solidFill>
                <a:effectLst/>
                <a:latin typeface="+mn-lt"/>
                <a:ea typeface="+mn-ea"/>
                <a:cs typeface="+mn-cs"/>
              </a:rPr>
              <a:t>, Elastic Search and Hadoop/Spark -</a:t>
            </a:r>
            <a:r>
              <a:rPr lang="en-US" sz="1200" b="0" i="0" kern="1200" dirty="0" err="1" smtClean="0">
                <a:solidFill>
                  <a:schemeClr val="tx1"/>
                </a:solidFill>
                <a:effectLst/>
                <a:latin typeface="+mn-lt"/>
                <a:ea typeface="+mn-ea"/>
                <a:cs typeface="+mn-cs"/>
              </a:rPr>
              <a:t>locally,in</a:t>
            </a:r>
            <a:r>
              <a:rPr lang="en-US" sz="1200" b="0" i="0" kern="1200" dirty="0" smtClean="0">
                <a:solidFill>
                  <a:schemeClr val="tx1"/>
                </a:solidFill>
                <a:effectLst/>
                <a:latin typeface="+mn-lt"/>
                <a:ea typeface="+mn-ea"/>
                <a:cs typeface="+mn-cs"/>
              </a:rPr>
              <a:t> containers and on the cloud</a:t>
            </a:r>
          </a:p>
          <a:p>
            <a:r>
              <a:rPr lang="en-US" sz="1200" b="0" i="0" kern="1200" dirty="0" smtClean="0">
                <a:solidFill>
                  <a:schemeClr val="tx1"/>
                </a:solidFill>
                <a:effectLst/>
                <a:latin typeface="+mn-lt"/>
                <a:ea typeface="+mn-ea"/>
                <a:cs typeface="+mn-cs"/>
              </a:rPr>
              <a:t>Key take away: what an application architect and a developer should know about the various types of data in enterprise IT and how to store/manage/query/manipulate them. What products and technologies are at your disposal. How can you make these work together - for a consistent (enough) overall data presentation.</a:t>
            </a:r>
          </a:p>
          <a:p>
            <a:endParaRPr lang="en-US" dirty="0" smtClean="0"/>
          </a:p>
          <a:p>
            <a:pPr rtl="0"/>
            <a:r>
              <a:rPr lang="en-US" sz="1200" b="0" i="0" u="none" strike="noStrike" kern="1200" dirty="0" smtClean="0">
                <a:solidFill>
                  <a:schemeClr val="tx1"/>
                </a:solidFill>
                <a:effectLst/>
                <a:latin typeface="+mn-lt"/>
                <a:ea typeface="+mn-ea"/>
                <a:cs typeface="+mn-cs"/>
              </a:rPr>
              <a:t>The presentation structure:</a:t>
            </a:r>
            <a:endParaRPr lang="en-US" b="0" dirty="0" smtClean="0">
              <a:effectLst/>
            </a:endParaRPr>
          </a:p>
          <a:p>
            <a:pPr rtl="0"/>
            <a:r>
              <a:rPr lang="en-US" sz="1200" b="0" i="0" u="none" strike="noStrike" kern="1200" dirty="0" smtClean="0">
                <a:solidFill>
                  <a:schemeClr val="tx1"/>
                </a:solidFill>
                <a:effectLst/>
                <a:latin typeface="+mn-lt"/>
                <a:ea typeface="+mn-ea"/>
                <a:cs typeface="+mn-cs"/>
              </a:rPr>
              <a:t>Show tag cloud of recent acronyms and terms around data in IT; establish the fact that a lot is happening.</a:t>
            </a:r>
            <a:endParaRPr lang="en-US" b="0" dirty="0" smtClean="0">
              <a:effectLst/>
            </a:endParaRPr>
          </a:p>
          <a:p>
            <a:pPr rtl="0"/>
            <a:r>
              <a:rPr lang="en-US" sz="1200" b="0" i="0" u="none" strike="noStrike" kern="1200" dirty="0" smtClean="0">
                <a:solidFill>
                  <a:schemeClr val="tx1"/>
                </a:solidFill>
                <a:effectLst/>
                <a:latin typeface="+mn-lt"/>
                <a:ea typeface="+mn-ea"/>
                <a:cs typeface="+mn-cs"/>
              </a:rPr>
              <a:t>What are drivers? IT economics, Technology , insights and experiences, architecture designs,</a:t>
            </a:r>
            <a:endParaRPr lang="en-US" b="0" dirty="0" smtClean="0">
              <a:effectLst/>
            </a:endParaRPr>
          </a:p>
          <a:p>
            <a:pPr rtl="0"/>
            <a:r>
              <a:rPr lang="en-US" sz="1200" b="0" i="0" u="none" strike="noStrike" kern="1200" dirty="0" smtClean="0">
                <a:solidFill>
                  <a:schemeClr val="tx1"/>
                </a:solidFill>
                <a:effectLst/>
                <a:latin typeface="+mn-lt"/>
                <a:ea typeface="+mn-ea"/>
                <a:cs typeface="+mn-cs"/>
              </a:rPr>
              <a:t>Major trends: big data/fast data (</a:t>
            </a:r>
            <a:r>
              <a:rPr lang="en-US" sz="1200" b="0" i="0" u="none" strike="noStrike" kern="1200" dirty="0" err="1" smtClean="0">
                <a:solidFill>
                  <a:schemeClr val="tx1"/>
                </a:solidFill>
                <a:effectLst/>
                <a:latin typeface="+mn-lt"/>
                <a:ea typeface="+mn-ea"/>
                <a:cs typeface="+mn-cs"/>
              </a:rPr>
              <a:t>incl</a:t>
            </a:r>
            <a:r>
              <a:rPr lang="en-US" sz="1200" b="0" i="0" u="none" strike="noStrike" kern="1200" dirty="0" smtClean="0">
                <a:solidFill>
                  <a:schemeClr val="tx1"/>
                </a:solidFill>
                <a:effectLst/>
                <a:latin typeface="+mn-lt"/>
                <a:ea typeface="+mn-ea"/>
                <a:cs typeface="+mn-cs"/>
              </a:rPr>
              <a:t>; </a:t>
            </a:r>
            <a:r>
              <a:rPr lang="en-US" sz="1200" b="0" i="0" u="none" strike="noStrike" kern="1200" dirty="0" err="1" smtClean="0">
                <a:solidFill>
                  <a:schemeClr val="tx1"/>
                </a:solidFill>
                <a:effectLst/>
                <a:latin typeface="+mn-lt"/>
                <a:ea typeface="+mn-ea"/>
                <a:cs typeface="+mn-cs"/>
              </a:rPr>
              <a:t>IoT</a:t>
            </a:r>
            <a:r>
              <a:rPr lang="en-US" sz="1200" b="0" i="0" u="none" strike="noStrike" kern="1200" dirty="0" smtClean="0">
                <a:solidFill>
                  <a:schemeClr val="tx1"/>
                </a:solidFill>
                <a:effectLst/>
                <a:latin typeface="+mn-lt"/>
                <a:ea typeface="+mn-ea"/>
                <a:cs typeface="+mn-cs"/>
              </a:rPr>
              <a:t>), domain driven design, </a:t>
            </a:r>
            <a:r>
              <a:rPr lang="en-US" sz="1200" b="0" i="0" u="none" strike="noStrike" kern="1200" dirty="0" err="1" smtClean="0">
                <a:solidFill>
                  <a:schemeClr val="tx1"/>
                </a:solidFill>
                <a:effectLst/>
                <a:latin typeface="+mn-lt"/>
                <a:ea typeface="+mn-ea"/>
                <a:cs typeface="+mn-cs"/>
              </a:rPr>
              <a:t>microservices</a:t>
            </a:r>
            <a:r>
              <a:rPr lang="en-US" sz="1200" b="0" i="0" u="none" strike="noStrike" kern="1200" dirty="0" smtClean="0">
                <a:solidFill>
                  <a:schemeClr val="tx1"/>
                </a:solidFill>
                <a:effectLst/>
                <a:latin typeface="+mn-lt"/>
                <a:ea typeface="+mn-ea"/>
                <a:cs typeface="+mn-cs"/>
              </a:rPr>
              <a:t>, CQRS &amp; derived data, event sourcing, normalization no longer the holy grail; the cloud; BASE vs ACID; scale (global, 24/7), B2B and Public Registries, Open APIs, machine learning</a:t>
            </a:r>
            <a:endParaRPr lang="en-US" b="0" dirty="0" smtClean="0">
              <a:effectLst/>
            </a:endParaRPr>
          </a:p>
          <a:p>
            <a:pPr rtl="0"/>
            <a:r>
              <a:rPr lang="en-US" sz="1200" b="0" i="0" u="none" strike="noStrike" kern="1200" dirty="0" smtClean="0">
                <a:solidFill>
                  <a:schemeClr val="tx1"/>
                </a:solidFill>
                <a:effectLst/>
                <a:latin typeface="+mn-lt"/>
                <a:ea typeface="+mn-ea"/>
                <a:cs typeface="+mn-cs"/>
              </a:rPr>
              <a:t>Types of data (usage) and typical requirements for each</a:t>
            </a:r>
            <a:endParaRPr lang="en-US" b="0" dirty="0" smtClean="0">
              <a:effectLst/>
            </a:endParaRPr>
          </a:p>
          <a:p>
            <a:pPr rtl="0"/>
            <a:r>
              <a:rPr lang="en-US" sz="1200" b="0" i="0" u="none" strike="noStrike" kern="1200" dirty="0" smtClean="0">
                <a:solidFill>
                  <a:schemeClr val="tx1"/>
                </a:solidFill>
                <a:effectLst/>
                <a:latin typeface="+mn-lt"/>
                <a:ea typeface="+mn-ea"/>
                <a:cs typeface="+mn-cs"/>
              </a:rPr>
              <a:t>Technologies/products per category - demo, code samples, cloud services</a:t>
            </a:r>
            <a:endParaRPr lang="en-US" b="0" dirty="0" smtClean="0">
              <a:effectLst/>
            </a:endParaRPr>
          </a:p>
          <a:p>
            <a:pPr rtl="0"/>
            <a:r>
              <a:rPr lang="en-US" sz="1200" b="0" i="0" u="none" strike="noStrike" kern="1200" dirty="0" smtClean="0">
                <a:solidFill>
                  <a:schemeClr val="tx1"/>
                </a:solidFill>
                <a:effectLst/>
                <a:latin typeface="+mn-lt"/>
                <a:ea typeface="+mn-ea"/>
                <a:cs typeface="+mn-cs"/>
              </a:rPr>
              <a:t>Special theme: How to go about managing the data owned by </a:t>
            </a:r>
            <a:r>
              <a:rPr lang="en-US" sz="1200" b="0" i="0" u="none" strike="noStrike" kern="1200" dirty="0" err="1" smtClean="0">
                <a:solidFill>
                  <a:schemeClr val="tx1"/>
                </a:solidFill>
                <a:effectLst/>
                <a:latin typeface="+mn-lt"/>
                <a:ea typeface="+mn-ea"/>
                <a:cs typeface="+mn-cs"/>
              </a:rPr>
              <a:t>microservices</a:t>
            </a:r>
            <a:endParaRPr lang="en-US" b="0" dirty="0" smtClean="0">
              <a:effectLst/>
            </a:endParaRPr>
          </a:p>
          <a:p>
            <a:pPr rtl="0"/>
            <a:r>
              <a:rPr lang="en-US" sz="1200" b="0" i="0" u="none" strike="noStrike" kern="1200" dirty="0" smtClean="0">
                <a:solidFill>
                  <a:schemeClr val="tx1"/>
                </a:solidFill>
                <a:effectLst/>
                <a:latin typeface="+mn-lt"/>
                <a:ea typeface="+mn-ea"/>
                <a:cs typeface="+mn-cs"/>
              </a:rPr>
              <a:t>Role of SQL as the almost uniform access tool for all data</a:t>
            </a:r>
            <a:endParaRPr lang="en-US" b="0" dirty="0" smtClean="0">
              <a:effectLst/>
            </a:endParaRPr>
          </a:p>
          <a:p>
            <a:pPr rtl="0"/>
            <a:r>
              <a:rPr lang="en-US" sz="1200" b="0" i="0" u="none" strike="noStrike" kern="1200" dirty="0" smtClean="0">
                <a:solidFill>
                  <a:schemeClr val="tx1"/>
                </a:solidFill>
                <a:effectLst/>
                <a:latin typeface="+mn-lt"/>
                <a:ea typeface="+mn-ea"/>
                <a:cs typeface="+mn-cs"/>
              </a:rPr>
              <a:t>How to combine the various data stores - to prevent (too much) inconsistency/lag of integrity (CDC, event based, synchronization) and distributed queries across shards and across technologies</a:t>
            </a:r>
            <a:endParaRPr lang="en-US" b="0" dirty="0" smtClean="0">
              <a:effectLst/>
            </a:endParaRPr>
          </a:p>
          <a:p>
            <a:r>
              <a:rPr lang="en-US" b="0" dirty="0" smtClean="0">
                <a:effectLst/>
              </a:rPr>
              <a:t/>
            </a:r>
            <a:br>
              <a:rPr lang="en-US" b="0" dirty="0" smtClean="0">
                <a:effectLst/>
              </a:rPr>
            </a:br>
            <a:endParaRPr lang="nl-NL" dirty="0" smtClean="0"/>
          </a:p>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1</a:t>
            </a:fld>
            <a:endParaRPr lang="nl-NL"/>
          </a:p>
        </p:txBody>
      </p:sp>
    </p:spTree>
    <p:extLst>
      <p:ext uri="{BB962C8B-B14F-4D97-AF65-F5344CB8AC3E}">
        <p14:creationId xmlns:p14="http://schemas.microsoft.com/office/powerpoint/2010/main" val="2148290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859542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4089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993302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551161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687262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55712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007699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306959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7997167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54552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2684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199322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265261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93338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53617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996484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52472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520608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29347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67874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738824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24</a:t>
            </a:fld>
            <a:endParaRPr lang="nl-NL"/>
          </a:p>
        </p:txBody>
      </p:sp>
    </p:spTree>
    <p:extLst>
      <p:ext uri="{BB962C8B-B14F-4D97-AF65-F5344CB8AC3E}">
        <p14:creationId xmlns:p14="http://schemas.microsoft.com/office/powerpoint/2010/main" val="29877822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20922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327908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696333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413759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380959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664306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957311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313616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27132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677783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649882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844663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452856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85</a:t>
            </a:fld>
            <a:endParaRPr lang="nl-NL"/>
          </a:p>
        </p:txBody>
      </p:sp>
    </p:spTree>
    <p:extLst>
      <p:ext uri="{BB962C8B-B14F-4D97-AF65-F5344CB8AC3E}">
        <p14:creationId xmlns:p14="http://schemas.microsoft.com/office/powerpoint/2010/main" val="122849161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86</a:t>
            </a:fld>
            <a:endParaRPr lang="nl-NL"/>
          </a:p>
        </p:txBody>
      </p:sp>
    </p:spTree>
    <p:extLst>
      <p:ext uri="{BB962C8B-B14F-4D97-AF65-F5344CB8AC3E}">
        <p14:creationId xmlns:p14="http://schemas.microsoft.com/office/powerpoint/2010/main" val="142785050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https://www.infoq.com/articles/microservices-aggregates-events-cqrs-part-1-richardson</a:t>
            </a:r>
          </a:p>
          <a:p>
            <a:r>
              <a:rPr lang="nl-NL" dirty="0" smtClean="0"/>
              <a:t>http://microservices.io/patterns/data/event-sourcing.html</a:t>
            </a:r>
          </a:p>
          <a:p>
            <a:endParaRPr lang="en-US" dirty="0" smtClean="0"/>
          </a:p>
          <a:p>
            <a:r>
              <a:rPr lang="nl-NL" dirty="0" smtClean="0"/>
              <a:t>http://blog.kontena.io/event-sourcing-microservices-with-kafka/</a:t>
            </a:r>
          </a:p>
          <a:p>
            <a:r>
              <a:rPr lang="nl-NL" dirty="0" smtClean="0"/>
              <a:t>https://specify.io/concepts/microservices</a:t>
            </a:r>
          </a:p>
          <a:p>
            <a:endParaRPr lang="en-US"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CQRS and Event Sourcing Applications with Cassandra - https://www.youtube.com/watch?v=3t8EUDiPfMQ</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Martin Fowler - https://www.youtube.com/watch?v=aweV9FLTZkU</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https://youtu.be/9a1PqwFrMP0?t=14m28s – Hospital – admit, </a:t>
            </a:r>
            <a:r>
              <a:rPr lang="en-US" sz="1200" b="0" i="0" kern="1200" dirty="0" err="1" smtClean="0">
                <a:solidFill>
                  <a:schemeClr val="tx1"/>
                </a:solidFill>
                <a:effectLst/>
                <a:latin typeface="+mn-lt"/>
                <a:ea typeface="+mn-ea"/>
                <a:cs typeface="+mn-cs"/>
              </a:rPr>
              <a:t>transfer,transfer</a:t>
            </a:r>
            <a:r>
              <a:rPr lang="en-US" sz="1200" b="0" i="0" kern="1200" dirty="0" smtClean="0">
                <a:solidFill>
                  <a:schemeClr val="tx1"/>
                </a:solidFill>
                <a:effectLst/>
                <a:latin typeface="+mn-lt"/>
                <a:ea typeface="+mn-ea"/>
                <a:cs typeface="+mn-cs"/>
              </a:rPr>
              <a:t>, discharge</a:t>
            </a:r>
          </a:p>
          <a:p>
            <a:r>
              <a:rPr lang="en-US" dirty="0" smtClean="0"/>
              <a:t>Greg Young - https://www.youtube.com/watch?v=kZL41SMXWdM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92</a:t>
            </a:fld>
            <a:endParaRPr lang="nl-NL"/>
          </a:p>
        </p:txBody>
      </p:sp>
    </p:spTree>
    <p:extLst>
      <p:ext uri="{BB962C8B-B14F-4D97-AF65-F5344CB8AC3E}">
        <p14:creationId xmlns:p14="http://schemas.microsoft.com/office/powerpoint/2010/main" val="341741303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https://ookami86.github.io/event-sourcing-in-practice/#how-eventsourcing-works</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93</a:t>
            </a:fld>
            <a:endParaRPr lang="nl-NL"/>
          </a:p>
        </p:txBody>
      </p:sp>
    </p:spTree>
    <p:extLst>
      <p:ext uri="{BB962C8B-B14F-4D97-AF65-F5344CB8AC3E}">
        <p14:creationId xmlns:p14="http://schemas.microsoft.com/office/powerpoint/2010/main" val="67845553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110</a:t>
            </a:fld>
            <a:endParaRPr lang="nl-NL"/>
          </a:p>
        </p:txBody>
      </p:sp>
    </p:spTree>
    <p:extLst>
      <p:ext uri="{BB962C8B-B14F-4D97-AF65-F5344CB8AC3E}">
        <p14:creationId xmlns:p14="http://schemas.microsoft.com/office/powerpoint/2010/main" val="2897270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data stores</a:t>
            </a:r>
            <a:r>
              <a:rPr lang="en-US" baseline="0" dirty="0" smtClean="0"/>
              <a:t> are distributed</a:t>
            </a:r>
          </a:p>
          <a:p>
            <a:r>
              <a:rPr lang="en-US" baseline="0" dirty="0" smtClean="0"/>
              <a:t>Or at least </a:t>
            </a:r>
            <a:r>
              <a:rPr lang="en-US" baseline="0" dirty="0" err="1" smtClean="0"/>
              <a:t>distributedly</a:t>
            </a:r>
            <a:r>
              <a:rPr lang="en-US" baseline="0" dirty="0" smtClean="0"/>
              <a:t> available</a:t>
            </a:r>
          </a:p>
          <a:p>
            <a:r>
              <a:rPr lang="en-US" baseline="0" dirty="0" smtClean="0"/>
              <a:t>They can be local or on cloud (latency is important)</a:t>
            </a:r>
          </a:p>
          <a:p>
            <a:endParaRPr lang="en-US" baseline="0" dirty="0" smtClean="0"/>
          </a:p>
          <a:p>
            <a:r>
              <a:rPr lang="en-US" baseline="0" dirty="0" smtClean="0"/>
              <a:t>Data in generic data store is still owned by only one </a:t>
            </a:r>
            <a:r>
              <a:rPr lang="en-US" baseline="0" dirty="0" err="1" smtClean="0"/>
              <a:t>microservice</a:t>
            </a:r>
            <a:r>
              <a:rPr lang="en-US" baseline="0" dirty="0" smtClean="0"/>
              <a:t> – no one can touch it</a:t>
            </a:r>
          </a:p>
          <a:p>
            <a:r>
              <a:rPr lang="en-US" baseline="0" dirty="0" smtClean="0"/>
              <a:t>Only in DWH and </a:t>
            </a:r>
            <a:r>
              <a:rPr lang="en-US" baseline="0" dirty="0" err="1" smtClean="0"/>
              <a:t>BigData</a:t>
            </a:r>
            <a:r>
              <a:rPr lang="en-US" baseline="0" dirty="0" smtClean="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112</a:t>
            </a:fld>
            <a:endParaRPr lang="nl-NL"/>
          </a:p>
        </p:txBody>
      </p:sp>
    </p:spTree>
    <p:extLst>
      <p:ext uri="{BB962C8B-B14F-4D97-AF65-F5344CB8AC3E}">
        <p14:creationId xmlns:p14="http://schemas.microsoft.com/office/powerpoint/2010/main" val="271784480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120</a:t>
            </a:fld>
            <a:endParaRPr lang="nl-NL"/>
          </a:p>
        </p:txBody>
      </p:sp>
    </p:spTree>
    <p:extLst>
      <p:ext uri="{BB962C8B-B14F-4D97-AF65-F5344CB8AC3E}">
        <p14:creationId xmlns:p14="http://schemas.microsoft.com/office/powerpoint/2010/main" val="32041893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123</a:t>
            </a:fld>
            <a:endParaRPr lang="nl-NL"/>
          </a:p>
        </p:txBody>
      </p:sp>
    </p:spTree>
    <p:extLst>
      <p:ext uri="{BB962C8B-B14F-4D97-AF65-F5344CB8AC3E}">
        <p14:creationId xmlns:p14="http://schemas.microsoft.com/office/powerpoint/2010/main" val="23636489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5634091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87170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98287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816104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https://specify.io/concepts/microservices</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637525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smtClean="0"/>
              <a:t>http://morocco.opendataforafrica.org/</a:t>
            </a:r>
            <a:endParaRPr lang="nl-NL" dirty="0"/>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711639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fr-F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15/11/2017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3251936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15/11/2017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3675347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fr-F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15/11/2017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23568737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7474" y="593058"/>
            <a:ext cx="9058108" cy="946609"/>
          </a:xfrm>
          <a:prstGeom prst="rect">
            <a:avLst/>
          </a:prstGeom>
        </p:spPr>
        <p:txBody>
          <a:bodyPr anchor="t" anchorCtr="0">
            <a:noAutofit/>
          </a:bodyPr>
          <a:lstStyle>
            <a:lvl1pPr>
              <a:lnSpc>
                <a:spcPct val="80000"/>
              </a:lnSpc>
              <a:defRPr sz="3797" baseline="0"/>
            </a:lvl1pPr>
          </a:lstStyle>
          <a:p>
            <a:r>
              <a:rPr lang="en-US" dirty="0" err="1" smtClean="0"/>
              <a:t>Plaats</a:t>
            </a:r>
            <a:r>
              <a:rPr lang="en-US" dirty="0" smtClean="0"/>
              <a:t> </a:t>
            </a:r>
            <a:r>
              <a:rPr lang="en-US" dirty="0" err="1" smtClean="0"/>
              <a:t>titel</a:t>
            </a:r>
            <a:r>
              <a:rPr lang="en-US" dirty="0" smtClean="0"/>
              <a:t> </a:t>
            </a:r>
            <a:r>
              <a:rPr lang="en-US" dirty="0" err="1" smtClean="0"/>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6683872"/>
            <a:ext cx="12192000" cy="174129"/>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36342" y="6177111"/>
            <a:ext cx="1319313" cy="415734"/>
          </a:xfrm>
          <a:prstGeom prst="rect">
            <a:avLst/>
          </a:prstGeom>
        </p:spPr>
      </p:pic>
    </p:spTree>
    <p:extLst>
      <p:ext uri="{BB962C8B-B14F-4D97-AF65-F5344CB8AC3E}">
        <p14:creationId xmlns:p14="http://schemas.microsoft.com/office/powerpoint/2010/main" val="282154087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15/11/2017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1367475241"/>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fr-F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26D89BF-F514-422A-9CA4-387F5F949ED3}" type="datetimeFigureOut">
              <a:rPr lang="fr-FR" smtClean="0"/>
              <a:t>15/11/2017</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956460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Date Placeholder 4"/>
          <p:cNvSpPr>
            <a:spLocks noGrp="1"/>
          </p:cNvSpPr>
          <p:nvPr>
            <p:ph type="dt" sz="half" idx="10"/>
          </p:nvPr>
        </p:nvSpPr>
        <p:spPr/>
        <p:txBody>
          <a:bodyPr/>
          <a:lstStyle/>
          <a:p>
            <a:fld id="{726D89BF-F514-422A-9CA4-387F5F949ED3}" type="datetimeFigureOut">
              <a:rPr lang="fr-FR" smtClean="0"/>
              <a:t>15/11/2017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21475569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fr-F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7" name="Date Placeholder 6"/>
          <p:cNvSpPr>
            <a:spLocks noGrp="1"/>
          </p:cNvSpPr>
          <p:nvPr>
            <p:ph type="dt" sz="half" idx="10"/>
          </p:nvPr>
        </p:nvSpPr>
        <p:spPr/>
        <p:txBody>
          <a:bodyPr/>
          <a:lstStyle/>
          <a:p>
            <a:fld id="{726D89BF-F514-422A-9CA4-387F5F949ED3}" type="datetimeFigureOut">
              <a:rPr lang="fr-FR" smtClean="0"/>
              <a:t>15/11/2017</a:t>
            </a:fld>
            <a:endParaRPr lang="fr-FR"/>
          </a:p>
        </p:txBody>
      </p:sp>
      <p:sp>
        <p:nvSpPr>
          <p:cNvPr id="8" name="Footer Placeholder 7"/>
          <p:cNvSpPr>
            <a:spLocks noGrp="1"/>
          </p:cNvSpPr>
          <p:nvPr>
            <p:ph type="ftr" sz="quarter" idx="11"/>
          </p:nvPr>
        </p:nvSpPr>
        <p:spPr/>
        <p:txBody>
          <a:bodyPr/>
          <a:lstStyle/>
          <a:p>
            <a:endParaRPr lang="fr-FR"/>
          </a:p>
        </p:txBody>
      </p:sp>
      <p:sp>
        <p:nvSpPr>
          <p:cNvPr id="9" name="Slide Number Placeholder 8"/>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678981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fr-FR"/>
          </a:p>
        </p:txBody>
      </p:sp>
      <p:sp>
        <p:nvSpPr>
          <p:cNvPr id="3" name="Date Placeholder 2"/>
          <p:cNvSpPr>
            <a:spLocks noGrp="1"/>
          </p:cNvSpPr>
          <p:nvPr>
            <p:ph type="dt" sz="half" idx="10"/>
          </p:nvPr>
        </p:nvSpPr>
        <p:spPr/>
        <p:txBody>
          <a:bodyPr/>
          <a:lstStyle/>
          <a:p>
            <a:fld id="{726D89BF-F514-422A-9CA4-387F5F949ED3}" type="datetimeFigureOut">
              <a:rPr lang="fr-FR" smtClean="0"/>
              <a:t>15/11/2017</a:t>
            </a:fld>
            <a:endParaRPr lang="fr-F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38352174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6D89BF-F514-422A-9CA4-387F5F949ED3}" type="datetimeFigureOut">
              <a:rPr lang="fr-FR" smtClean="0"/>
              <a:t>15/11/2017</a:t>
            </a:fld>
            <a:endParaRPr lang="fr-F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32820124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6D89BF-F514-422A-9CA4-387F5F949ED3}" type="datetimeFigureOut">
              <a:rPr lang="fr-FR" smtClean="0"/>
              <a:t>15/11/2017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396337079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fr-F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26D89BF-F514-422A-9CA4-387F5F949ED3}" type="datetimeFigureOut">
              <a:rPr lang="fr-FR" smtClean="0"/>
              <a:t>15/11/2017</a:t>
            </a:fld>
            <a:endParaRPr lang="fr-FR"/>
          </a:p>
        </p:txBody>
      </p:sp>
      <p:sp>
        <p:nvSpPr>
          <p:cNvPr id="6" name="Footer Placeholder 5"/>
          <p:cNvSpPr>
            <a:spLocks noGrp="1"/>
          </p:cNvSpPr>
          <p:nvPr>
            <p:ph type="ftr" sz="quarter" idx="11"/>
          </p:nvPr>
        </p:nvSpPr>
        <p:spPr/>
        <p:txBody>
          <a:bodyPr/>
          <a:lstStyle/>
          <a:p>
            <a:endParaRPr lang="fr-FR"/>
          </a:p>
        </p:txBody>
      </p:sp>
      <p:sp>
        <p:nvSpPr>
          <p:cNvPr id="7" name="Slide Number Placeholder 6"/>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29531439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fr-F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fr-F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26D89BF-F514-422A-9CA4-387F5F949ED3}" type="datetimeFigureOut">
              <a:rPr lang="fr-FR" smtClean="0"/>
              <a:t>15/11/2017</a:t>
            </a:fld>
            <a:endParaRPr lang="fr-F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27047B9-4601-4D82-8353-F90F5ACC7EC9}" type="slidenum">
              <a:rPr lang="fr-FR" smtClean="0"/>
              <a:t>‹#›</a:t>
            </a:fld>
            <a:endParaRPr lang="fr-FR"/>
          </a:p>
        </p:txBody>
      </p:sp>
    </p:spTree>
    <p:extLst>
      <p:ext uri="{BB962C8B-B14F-4D97-AF65-F5344CB8AC3E}">
        <p14:creationId xmlns:p14="http://schemas.microsoft.com/office/powerpoint/2010/main" val="27745293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technology.amis.nl/"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12.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8" Type="http://schemas.openxmlformats.org/officeDocument/2006/relationships/image" Target="../media/image130.jpeg"/><Relationship Id="rId13" Type="http://schemas.openxmlformats.org/officeDocument/2006/relationships/image" Target="../media/image134.jpeg"/><Relationship Id="rId3" Type="http://schemas.openxmlformats.org/officeDocument/2006/relationships/image" Target="../media/image4.jpg"/><Relationship Id="rId7" Type="http://schemas.openxmlformats.org/officeDocument/2006/relationships/image" Target="../media/image129.png"/><Relationship Id="rId12"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28.jpeg"/><Relationship Id="rId11" Type="http://schemas.openxmlformats.org/officeDocument/2006/relationships/image" Target="../media/image133.png"/><Relationship Id="rId5" Type="http://schemas.openxmlformats.org/officeDocument/2006/relationships/image" Target="../media/image127.png"/><Relationship Id="rId10" Type="http://schemas.openxmlformats.org/officeDocument/2006/relationships/image" Target="../media/image132.png"/><Relationship Id="rId4" Type="http://schemas.openxmlformats.org/officeDocument/2006/relationships/image" Target="../media/image126.jpeg"/><Relationship Id="rId9" Type="http://schemas.openxmlformats.org/officeDocument/2006/relationships/image" Target="../media/image131.jpeg"/></Relationships>
</file>

<file path=ppt/slides/_rels/slide12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12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123.xml.rels><?xml version="1.0" encoding="UTF-8" standalone="yes"?>
<Relationships xmlns="http://schemas.openxmlformats.org/package/2006/relationships"><Relationship Id="rId8" Type="http://schemas.openxmlformats.org/officeDocument/2006/relationships/image" Target="../media/image129.png"/><Relationship Id="rId13" Type="http://schemas.openxmlformats.org/officeDocument/2006/relationships/image" Target="../media/image109.png"/><Relationship Id="rId3" Type="http://schemas.openxmlformats.org/officeDocument/2006/relationships/image" Target="../media/image4.jpg"/><Relationship Id="rId7" Type="http://schemas.openxmlformats.org/officeDocument/2006/relationships/image" Target="../media/image128.jpeg"/><Relationship Id="rId12" Type="http://schemas.openxmlformats.org/officeDocument/2006/relationships/image" Target="../media/image133.png"/><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127.png"/><Relationship Id="rId11" Type="http://schemas.openxmlformats.org/officeDocument/2006/relationships/image" Target="../media/image132.png"/><Relationship Id="rId5" Type="http://schemas.openxmlformats.org/officeDocument/2006/relationships/image" Target="../media/image126.jpeg"/><Relationship Id="rId10" Type="http://schemas.openxmlformats.org/officeDocument/2006/relationships/image" Target="../media/image131.jpeg"/><Relationship Id="rId4" Type="http://schemas.openxmlformats.org/officeDocument/2006/relationships/image" Target="../media/image135.png"/><Relationship Id="rId9" Type="http://schemas.openxmlformats.org/officeDocument/2006/relationships/image" Target="../media/image130.jpeg"/><Relationship Id="rId14" Type="http://schemas.openxmlformats.org/officeDocument/2006/relationships/image" Target="../media/image134.jpeg"/></Relationships>
</file>

<file path=ppt/slides/_rels/slide12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25.jpeg"/></Relationships>
</file>

<file path=ppt/slides/_rels/slide12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25.jpeg"/></Relationships>
</file>

<file path=ppt/slides/_rels/slide12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8" Type="http://schemas.openxmlformats.org/officeDocument/2006/relationships/image" Target="../media/image142.jpeg"/><Relationship Id="rId3" Type="http://schemas.openxmlformats.org/officeDocument/2006/relationships/image" Target="../media/image137.jpeg"/><Relationship Id="rId7" Type="http://schemas.openxmlformats.org/officeDocument/2006/relationships/image" Target="../media/image141.jpe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140.jpeg"/><Relationship Id="rId11" Type="http://schemas.openxmlformats.org/officeDocument/2006/relationships/image" Target="../media/image145.png"/><Relationship Id="rId5" Type="http://schemas.openxmlformats.org/officeDocument/2006/relationships/image" Target="../media/image139.jpeg"/><Relationship Id="rId10" Type="http://schemas.openxmlformats.org/officeDocument/2006/relationships/image" Target="../media/image144.png"/><Relationship Id="rId4" Type="http://schemas.openxmlformats.org/officeDocument/2006/relationships/image" Target="../media/image138.jpeg"/><Relationship Id="rId9" Type="http://schemas.openxmlformats.org/officeDocument/2006/relationships/image" Target="../media/image143.jpeg"/></Relationships>
</file>

<file path=ppt/slides/_rels/slide1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hyperlink" Target="http://technology.amis.nl/" TargetMode="External"/><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0.png"/></Relationships>
</file>

<file path=ppt/slides/_rels/slide156.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1.png"/></Relationships>
</file>

<file path=ppt/slides/_rels/slide15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2.png"/></Relationships>
</file>

<file path=ppt/slides/_rels/slide15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3.png"/></Relationships>
</file>

<file path=ppt/slides/_rels/slide15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4.png"/></Relationships>
</file>

<file path=ppt/slides/_rels/slide1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2.xml"/><Relationship Id="rId4" Type="http://schemas.openxmlformats.org/officeDocument/2006/relationships/image" Target="../media/image165.png"/></Relationships>
</file>

<file path=ppt/slides/_rels/slide16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71.pn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168.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76.png"/><Relationship Id="rId1" Type="http://schemas.openxmlformats.org/officeDocument/2006/relationships/slideLayout" Target="../slideLayouts/slideLayout2.xml"/><Relationship Id="rId4" Type="http://schemas.openxmlformats.org/officeDocument/2006/relationships/image" Target="../media/image125.jpeg"/></Relationships>
</file>

<file path=ppt/slides/_rels/slide173.xml.rels><?xml version="1.0" encoding="UTF-8" standalone="yes"?>
<Relationships xmlns="http://schemas.openxmlformats.org/package/2006/relationships"><Relationship Id="rId3" Type="http://schemas.openxmlformats.org/officeDocument/2006/relationships/image" Target="../media/image178.jpeg"/><Relationship Id="rId2"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7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82.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80.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89.png"/></Relationships>
</file>

<file path=ppt/slides/_rels/slide181.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09.png"/><Relationship Id="rId1" Type="http://schemas.openxmlformats.org/officeDocument/2006/relationships/slideLayout" Target="../slideLayouts/slideLayout2.xml"/><Relationship Id="rId5" Type="http://schemas.openxmlformats.org/officeDocument/2006/relationships/image" Target="../media/image191.png"/><Relationship Id="rId4" Type="http://schemas.openxmlformats.org/officeDocument/2006/relationships/image" Target="../media/image190.png"/></Relationships>
</file>

<file path=ppt/slides/_rels/slide182.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09.png"/><Relationship Id="rId1" Type="http://schemas.openxmlformats.org/officeDocument/2006/relationships/slideLayout" Target="../slideLayouts/slideLayout2.xml"/><Relationship Id="rId4" Type="http://schemas.openxmlformats.org/officeDocument/2006/relationships/image" Target="../media/image192.png"/></Relationships>
</file>

<file path=ppt/slides/_rels/slide183.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jpg"/></Relationships>
</file>

<file path=ppt/slides/_rels/slide19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jpg"/><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3.jpeg"/><Relationship Id="rId3" Type="http://schemas.openxmlformats.org/officeDocument/2006/relationships/image" Target="../media/image40.png"/><Relationship Id="rId7" Type="http://schemas.microsoft.com/office/2007/relationships/hdphoto" Target="../media/hdphoto3.wdp"/><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4" Type="http://schemas.microsoft.com/office/2007/relationships/hdphoto" Target="../media/hdphoto2.wdp"/><Relationship Id="rId9" Type="http://schemas.openxmlformats.org/officeDocument/2006/relationships/image" Target="../media/image44.png"/></Relationships>
</file>

<file path=ppt/slides/_rels/slide20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21.png"/></Relationships>
</file>

<file path=ppt/slides/_rels/slide212.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27.png"/></Relationships>
</file>

<file path=ppt/slides/_rels/slide217.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jpe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5.pn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49.png"/><Relationship Id="rId11" Type="http://schemas.openxmlformats.org/officeDocument/2006/relationships/image" Target="../media/image54.gif"/><Relationship Id="rId5" Type="http://schemas.openxmlformats.org/officeDocument/2006/relationships/image" Target="../media/image48.png"/><Relationship Id="rId15" Type="http://schemas.openxmlformats.org/officeDocument/2006/relationships/image" Target="../media/image58.png"/><Relationship Id="rId10" Type="http://schemas.openxmlformats.org/officeDocument/2006/relationships/image" Target="../media/image53.jpeg"/><Relationship Id="rId4" Type="http://schemas.openxmlformats.org/officeDocument/2006/relationships/image" Target="../media/image47.png"/><Relationship Id="rId9" Type="http://schemas.openxmlformats.org/officeDocument/2006/relationships/image" Target="../media/image52.jpeg"/><Relationship Id="rId14" Type="http://schemas.openxmlformats.org/officeDocument/2006/relationships/image" Target="../media/image57.png"/></Relationships>
</file>

<file path=ppt/slides/_rels/slide23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7.xml.rels><?xml version="1.0" encoding="UTF-8" standalone="yes"?>
<Relationships xmlns="http://schemas.openxmlformats.org/package/2006/relationships"><Relationship Id="rId3" Type="http://schemas.openxmlformats.org/officeDocument/2006/relationships/image" Target="../media/image24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3" Type="http://schemas.openxmlformats.org/officeDocument/2006/relationships/image" Target="../media/image248.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240.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24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52.png"/><Relationship Id="rId4" Type="http://schemas.openxmlformats.org/officeDocument/2006/relationships/image" Target="../media/image134.jpeg"/></Relationships>
</file>

<file path=ppt/slides/_rels/slide24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53.png"/><Relationship Id="rId4" Type="http://schemas.openxmlformats.org/officeDocument/2006/relationships/image" Target="../media/image134.jpeg"/></Relationships>
</file>

<file path=ppt/slides/_rels/slide246.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6.jpeg"/><Relationship Id="rId7" Type="http://schemas.openxmlformats.org/officeDocument/2006/relationships/image" Target="../media/image130.jpe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jpeg"/><Relationship Id="rId10" Type="http://schemas.openxmlformats.org/officeDocument/2006/relationships/image" Target="../media/image133.png"/><Relationship Id="rId4" Type="http://schemas.openxmlformats.org/officeDocument/2006/relationships/image" Target="../media/image127.png"/><Relationship Id="rId9" Type="http://schemas.openxmlformats.org/officeDocument/2006/relationships/image" Target="../media/image132.png"/></Relationships>
</file>

<file path=ppt/slides/_rels/slide2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3" Type="http://schemas.openxmlformats.org/officeDocument/2006/relationships/image" Target="../media/image257.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58.png"/></Relationships>
</file>

<file path=ppt/slides/_rels/slide252.xml.rels><?xml version="1.0" encoding="UTF-8" standalone="yes"?>
<Relationships xmlns="http://schemas.openxmlformats.org/package/2006/relationships"><Relationship Id="rId3" Type="http://schemas.openxmlformats.org/officeDocument/2006/relationships/image" Target="../media/image25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61.png"/></Relationships>
</file>

<file path=ppt/slides/_rels/slide25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62.png"/><Relationship Id="rId4" Type="http://schemas.openxmlformats.org/officeDocument/2006/relationships/image" Target="../media/image109.png"/></Relationships>
</file>

<file path=ppt/slides/_rels/slide25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64.png"/><Relationship Id="rId4" Type="http://schemas.openxmlformats.org/officeDocument/2006/relationships/image" Target="../media/image263.png"/></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6.png"/><Relationship Id="rId7" Type="http://schemas.openxmlformats.org/officeDocument/2006/relationships/image" Target="../media/image9.jpe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jpeg"/><Relationship Id="rId4" Type="http://schemas.microsoft.com/office/2007/relationships/hdphoto" Target="../media/hdphoto1.wdp"/><Relationship Id="rId9" Type="http://schemas.openxmlformats.org/officeDocument/2006/relationships/image" Target="../media/image11.jpe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3.jpe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13.png"/><Relationship Id="rId2" Type="http://schemas.openxmlformats.org/officeDocument/2006/relationships/image" Target="../media/image4.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6.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70.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69.gif"/><Relationship Id="rId5" Type="http://schemas.openxmlformats.org/officeDocument/2006/relationships/image" Target="../media/image68.jpeg"/><Relationship Id="rId4" Type="http://schemas.openxmlformats.org/officeDocument/2006/relationships/image" Target="../media/image67.jpeg"/></Relationships>
</file>

<file path=ppt/slides/_rels/slide41.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jpg"/><Relationship Id="rId7" Type="http://schemas.openxmlformats.org/officeDocument/2006/relationships/image" Target="../media/image75.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10" Type="http://schemas.openxmlformats.org/officeDocument/2006/relationships/image" Target="../media/image78.jpeg"/><Relationship Id="rId4" Type="http://schemas.openxmlformats.org/officeDocument/2006/relationships/image" Target="../media/image72.png"/><Relationship Id="rId9" Type="http://schemas.openxmlformats.org/officeDocument/2006/relationships/image" Target="../media/image77.png"/></Relationships>
</file>

<file path=ppt/slides/_rels/slide4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4.jpg"/><Relationship Id="rId7" Type="http://schemas.openxmlformats.org/officeDocument/2006/relationships/image" Target="../media/image7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jpeg"/><Relationship Id="rId4" Type="http://schemas.openxmlformats.org/officeDocument/2006/relationships/image" Target="../media/image72.png"/><Relationship Id="rId9" Type="http://schemas.openxmlformats.org/officeDocument/2006/relationships/image" Target="../media/image77.png"/></Relationships>
</file>

<file path=ppt/slides/_rels/slide46.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image" Target="../media/image4.jpg"/><Relationship Id="rId7" Type="http://schemas.openxmlformats.org/officeDocument/2006/relationships/image" Target="../media/image7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10" Type="http://schemas.openxmlformats.org/officeDocument/2006/relationships/image" Target="../media/image80.png"/><Relationship Id="rId4" Type="http://schemas.openxmlformats.org/officeDocument/2006/relationships/image" Target="../media/image72.png"/><Relationship Id="rId9" Type="http://schemas.openxmlformats.org/officeDocument/2006/relationships/image" Target="../media/image78.jpeg"/></Relationships>
</file>

<file path=ppt/slides/_rels/slide4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2.png"/><Relationship Id="rId4" Type="http://schemas.openxmlformats.org/officeDocument/2006/relationships/image" Target="../media/image81.png"/></Relationships>
</file>

<file path=ppt/slides/_rels/slide4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14.jpe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83.jpeg"/></Relationships>
</file>

<file path=ppt/slides/_rels/slide5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5.jpeg"/><Relationship Id="rId5" Type="http://schemas.openxmlformats.org/officeDocument/2006/relationships/image" Target="../media/image84.png"/><Relationship Id="rId4" Type="http://schemas.openxmlformats.org/officeDocument/2006/relationships/image" Target="../media/image83.jpeg"/></Relationships>
</file>

<file path=ppt/slides/_rels/slide52.xml.rels><?xml version="1.0" encoding="UTF-8" standalone="yes"?>
<Relationships xmlns="http://schemas.openxmlformats.org/package/2006/relationships"><Relationship Id="rId8" Type="http://schemas.openxmlformats.org/officeDocument/2006/relationships/image" Target="../media/image90.jpg"/><Relationship Id="rId3" Type="http://schemas.openxmlformats.org/officeDocument/2006/relationships/image" Target="../media/image4.jpg"/><Relationship Id="rId7"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jpg"/></Relationships>
</file>

<file path=ppt/slides/_rels/slide5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1.jpeg"/></Relationships>
</file>

<file path=ppt/slides/_rels/slide5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92.png"/></Relationships>
</file>

<file path=ppt/slides/_rels/slide5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5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58.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14.jpeg"/><Relationship Id="rId4" Type="http://schemas.microsoft.com/office/2007/relationships/hdphoto" Target="../media/hdphoto1.wdp"/></Relationships>
</file>

<file path=ppt/slides/_rels/slide6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97.jpeg"/></Relationships>
</file>

<file path=ppt/slides/_rels/slide6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99.jpeg"/></Relationships>
</file>

<file path=ppt/slides/_rels/slide6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00.jpeg"/></Relationships>
</file>

<file path=ppt/slides/_rels/slide6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4.jpg"/><Relationship Id="rId7" Type="http://schemas.openxmlformats.org/officeDocument/2006/relationships/image" Target="../media/image104.png"/><Relationship Id="rId12" Type="http://schemas.openxmlformats.org/officeDocument/2006/relationships/image" Target="../media/image109.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3.png"/><Relationship Id="rId11" Type="http://schemas.openxmlformats.org/officeDocument/2006/relationships/image" Target="../media/image108.jpeg"/><Relationship Id="rId5" Type="http://schemas.openxmlformats.org/officeDocument/2006/relationships/image" Target="../media/image102.png"/><Relationship Id="rId10" Type="http://schemas.openxmlformats.org/officeDocument/2006/relationships/image" Target="../media/image107.jpeg"/><Relationship Id="rId4" Type="http://schemas.openxmlformats.org/officeDocument/2006/relationships/image" Target="../media/image101.png"/><Relationship Id="rId9" Type="http://schemas.openxmlformats.org/officeDocument/2006/relationships/image" Target="../media/image106.png"/></Relationships>
</file>

<file path=ppt/slides/_rels/slide6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7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7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114.png"/></Relationships>
</file>

<file path=ppt/slides/_rels/slide7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7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119.png"/></Relationships>
</file>

<file path=ppt/slides/_rels/slide86.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jpeg"/><Relationship Id="rId7" Type="http://schemas.openxmlformats.org/officeDocument/2006/relationships/image" Target="../media/image20.png"/><Relationship Id="rId12" Type="http://schemas.openxmlformats.org/officeDocument/2006/relationships/image" Target="../media/image25.jpe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19.png"/><Relationship Id="rId11" Type="http://schemas.openxmlformats.org/officeDocument/2006/relationships/image" Target="../media/image24.png"/><Relationship Id="rId5" Type="http://schemas.openxmlformats.org/officeDocument/2006/relationships/image" Target="../media/image18.png"/><Relationship Id="rId15" Type="http://schemas.openxmlformats.org/officeDocument/2006/relationships/image" Target="../media/image2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jpeg"/><Relationship Id="rId14" Type="http://schemas.openxmlformats.org/officeDocument/2006/relationships/image" Target="../media/image27.png"/></Relationships>
</file>

<file path=ppt/slides/_rels/slide9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9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5556389" y="2381249"/>
            <a:ext cx="6176682" cy="914447"/>
          </a:xfrm>
          <a:noFill/>
          <a:ln>
            <a:noFill/>
          </a:ln>
          <a:effectLst>
            <a:outerShdw blurRad="63500" dist="25400" dir="4002433" algn="ctr" rotWithShape="0">
              <a:srgbClr val="F5AF33">
                <a:alpha val="50000"/>
              </a:srgbClr>
            </a:outerShdw>
          </a:effectLst>
        </p:spPr>
        <p:txBody>
          <a:bodyPr vert="horz" wrap="square" lIns="0" tIns="0" rIns="0" bIns="0" numCol="1" anchor="t" anchorCtr="0" compatLnSpc="1">
            <a:prstTxWarp prst="textNoShape">
              <a:avLst/>
            </a:prstTxWarp>
            <a:normAutofit fontScale="90000"/>
          </a:bodyPr>
          <a:lstStyle/>
          <a:p>
            <a:pPr lvl="0" algn="l">
              <a:lnSpc>
                <a:spcPct val="100000"/>
              </a:lnSpc>
              <a:spcBef>
                <a:spcPts val="0"/>
              </a:spcBef>
              <a:defRPr/>
            </a:pPr>
            <a:r>
              <a:rPr lang="en-US" sz="4400" dirty="0">
                <a:solidFill>
                  <a:schemeClr val="accent5">
                    <a:lumMod val="40000"/>
                    <a:lumOff val="60000"/>
                  </a:schemeClr>
                </a:solidFill>
              </a:rPr>
              <a:t>50 Shades of Data - how, when and why Big</a:t>
            </a:r>
            <a:r>
              <a:rPr lang="en-US" sz="4400" dirty="0" smtClean="0">
                <a:solidFill>
                  <a:schemeClr val="accent5">
                    <a:lumMod val="40000"/>
                    <a:lumOff val="60000"/>
                  </a:schemeClr>
                </a:solidFill>
              </a:rPr>
              <a:t>, Fast, Relational, NoSQL, Elastic, Event, CQRS</a:t>
            </a:r>
            <a:endParaRPr lang="en-US" sz="4400" dirty="0">
              <a:solidFill>
                <a:schemeClr val="accent5">
                  <a:lumMod val="40000"/>
                  <a:lumOff val="60000"/>
                </a:schemeClr>
              </a:solidFill>
            </a:endParaRPr>
          </a:p>
        </p:txBody>
      </p:sp>
      <p:sp>
        <p:nvSpPr>
          <p:cNvPr id="6" name="Rectangle 2"/>
          <p:cNvSpPr txBox="1">
            <a:spLocks noChangeArrowheads="1"/>
          </p:cNvSpPr>
          <p:nvPr/>
        </p:nvSpPr>
        <p:spPr>
          <a:xfrm>
            <a:off x="84137" y="1910603"/>
            <a:ext cx="5472252" cy="2770188"/>
          </a:xfrm>
          <a:prstGeom prst="rect">
            <a:avLst/>
          </a:prstGeom>
        </p:spPr>
        <p:txBody>
          <a:bodyPr vert="horz" lIns="91440" tIns="45720" rIns="91440" bIns="45720" rtlCol="0">
            <a:normAutofit fontScale="625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l">
              <a:lnSpc>
                <a:spcPct val="150000"/>
              </a:lnSpc>
              <a:defRPr/>
            </a:pPr>
            <a:r>
              <a:rPr lang="en-US" sz="3800" dirty="0" smtClean="0">
                <a:solidFill>
                  <a:srgbClr val="FFFFFF"/>
                </a:solidFill>
                <a:latin typeface="Trebuchet MS Bold" charset="0"/>
                <a:cs typeface="Trebuchet MS Bold" charset="0"/>
                <a:sym typeface="Trebuchet MS Bold" charset="0"/>
              </a:rPr>
              <a:t>Lucas Jellema</a:t>
            </a:r>
          </a:p>
          <a:p>
            <a:pPr algn="l">
              <a:lnSpc>
                <a:spcPct val="150000"/>
              </a:lnSpc>
              <a:defRPr/>
            </a:pPr>
            <a:r>
              <a:rPr lang="en-US" dirty="0" smtClean="0">
                <a:solidFill>
                  <a:srgbClr val="FFFFFF"/>
                </a:solidFill>
                <a:latin typeface="Trebuchet MS Bold" charset="0"/>
                <a:cs typeface="Trebuchet MS Bold" charset="0"/>
                <a:sym typeface="Trebuchet MS Bold" charset="0"/>
              </a:rPr>
              <a:t>AMIS (The Netherlands)</a:t>
            </a:r>
          </a:p>
          <a:p>
            <a:pPr algn="l">
              <a:lnSpc>
                <a:spcPct val="150000"/>
              </a:lnSpc>
              <a:defRPr/>
            </a:pPr>
            <a:r>
              <a:rPr lang="en-US" dirty="0" smtClean="0">
                <a:solidFill>
                  <a:srgbClr val="FFFFFF"/>
                </a:solidFill>
                <a:latin typeface="Trebuchet MS Bold" charset="0"/>
                <a:cs typeface="Trebuchet MS Bold" charset="0"/>
                <a:sym typeface="Trebuchet MS Bold" charset="0"/>
              </a:rPr>
              <a:t>@</a:t>
            </a:r>
            <a:r>
              <a:rPr lang="en-US" dirty="0" err="1" smtClean="0">
                <a:solidFill>
                  <a:srgbClr val="FFFFFF"/>
                </a:solidFill>
                <a:latin typeface="Trebuchet MS Bold" charset="0"/>
                <a:cs typeface="Trebuchet MS Bold" charset="0"/>
                <a:sym typeface="Trebuchet MS Bold" charset="0"/>
              </a:rPr>
              <a:t>lucasjellema</a:t>
            </a:r>
            <a:r>
              <a:rPr lang="en-US" dirty="0" smtClean="0">
                <a:solidFill>
                  <a:srgbClr val="FFFFFF"/>
                </a:solidFill>
                <a:latin typeface="Trebuchet MS Bold" charset="0"/>
                <a:cs typeface="Trebuchet MS Bold" charset="0"/>
                <a:sym typeface="Trebuchet MS Bold" charset="0"/>
              </a:rPr>
              <a:t> </a:t>
            </a:r>
          </a:p>
          <a:p>
            <a:pPr algn="l">
              <a:lnSpc>
                <a:spcPct val="150000"/>
              </a:lnSpc>
              <a:defRPr/>
            </a:pPr>
            <a:r>
              <a:rPr lang="en-US" b="1" dirty="0" smtClean="0">
                <a:solidFill>
                  <a:schemeClr val="accent6">
                    <a:lumMod val="50000"/>
                  </a:schemeClr>
                </a:solidFill>
                <a:hlinkClick r:id="rId4"/>
              </a:rPr>
              <a:t>technology.amis.nl</a:t>
            </a:r>
            <a:endParaRPr lang="en-US" b="1" dirty="0" smtClean="0">
              <a:solidFill>
                <a:schemeClr val="accent6">
                  <a:lumMod val="50000"/>
                </a:schemeClr>
              </a:solidFill>
            </a:endParaRPr>
          </a:p>
          <a:p>
            <a:pPr algn="l">
              <a:lnSpc>
                <a:spcPct val="150000"/>
              </a:lnSpc>
              <a:defRPr/>
            </a:pPr>
            <a:r>
              <a:rPr lang="en-US" b="1" dirty="0">
                <a:solidFill>
                  <a:schemeClr val="accent5">
                    <a:lumMod val="40000"/>
                    <a:lumOff val="60000"/>
                  </a:schemeClr>
                </a:solidFill>
                <a:latin typeface="Trebuchet MS Bold" charset="0"/>
                <a:cs typeface="Trebuchet MS Bold" charset="0"/>
                <a:sym typeface="Trebuchet MS Bold" charset="0"/>
              </a:rPr>
              <a:t>GitHub: </a:t>
            </a:r>
            <a:r>
              <a:rPr lang="en-US" b="1" dirty="0" smtClean="0">
                <a:solidFill>
                  <a:schemeClr val="accent5">
                    <a:lumMod val="40000"/>
                    <a:lumOff val="60000"/>
                  </a:schemeClr>
                </a:solidFill>
                <a:latin typeface="Trebuchet MS Bold" charset="0"/>
                <a:cs typeface="Trebuchet MS Bold" charset="0"/>
                <a:sym typeface="Trebuchet MS Bold" charset="0"/>
              </a:rPr>
              <a:t/>
            </a:r>
            <a:br>
              <a:rPr lang="en-US" b="1" dirty="0" smtClean="0">
                <a:solidFill>
                  <a:schemeClr val="accent5">
                    <a:lumMod val="40000"/>
                    <a:lumOff val="60000"/>
                  </a:schemeClr>
                </a:solidFill>
                <a:latin typeface="Trebuchet MS Bold" charset="0"/>
                <a:cs typeface="Trebuchet MS Bold" charset="0"/>
                <a:sym typeface="Trebuchet MS Bold" charset="0"/>
              </a:rPr>
            </a:br>
            <a:r>
              <a:rPr lang="en-US" b="1" dirty="0" smtClean="0">
                <a:solidFill>
                  <a:schemeClr val="accent5">
                    <a:lumMod val="40000"/>
                    <a:lumOff val="60000"/>
                  </a:schemeClr>
                </a:solidFill>
                <a:latin typeface="Trebuchet MS Bold" charset="0"/>
                <a:cs typeface="Trebuchet MS Bold" charset="0"/>
                <a:sym typeface="Trebuchet MS Bold" charset="0"/>
              </a:rPr>
              <a:t>https</a:t>
            </a:r>
            <a:r>
              <a:rPr lang="en-US" b="1" dirty="0">
                <a:solidFill>
                  <a:schemeClr val="accent5">
                    <a:lumMod val="40000"/>
                    <a:lumOff val="60000"/>
                  </a:schemeClr>
                </a:solidFill>
                <a:latin typeface="Trebuchet MS Bold" charset="0"/>
                <a:cs typeface="Trebuchet MS Bold" charset="0"/>
                <a:sym typeface="Trebuchet MS Bold" charset="0"/>
              </a:rPr>
              <a:t>://github.com/lucasjellema/order-data-demo-devoxx</a:t>
            </a:r>
            <a:endParaRPr lang="en-US" dirty="0" smtClean="0">
              <a:solidFill>
                <a:schemeClr val="accent5">
                  <a:lumMod val="40000"/>
                  <a:lumOff val="60000"/>
                </a:schemeClr>
              </a:solidFill>
              <a:latin typeface="Trebuchet MS Bold" charset="0"/>
              <a:cs typeface="Trebuchet MS Bold" charset="0"/>
              <a:sym typeface="Trebuchet MS Bold" charset="0"/>
            </a:endParaRPr>
          </a:p>
          <a:p>
            <a:pPr algn="l">
              <a:lnSpc>
                <a:spcPct val="150000"/>
              </a:lnSpc>
              <a:defRPr/>
            </a:pPr>
            <a:endParaRPr lang="en-US" dirty="0">
              <a:sym typeface="Arial Bold" charset="0"/>
            </a:endParaRPr>
          </a:p>
        </p:txBody>
      </p:sp>
      <p:sp>
        <p:nvSpPr>
          <p:cNvPr id="7" name="TextBox 6"/>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126772772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V</a:t>
            </a:r>
            <a:r>
              <a:rPr lang="fr-FR" sz="7200" baseline="30000" dirty="0" smtClean="0">
                <a:solidFill>
                  <a:schemeClr val="accent4">
                    <a:lumMod val="75000"/>
                  </a:schemeClr>
                </a:solidFill>
                <a:latin typeface="Trebuchet MS Bold" charset="0"/>
                <a:cs typeface="Trebuchet MS Bold" charset="0"/>
              </a:rPr>
              <a:t>4 </a:t>
            </a:r>
            <a:endParaRPr lang="fr-FR" sz="7200" baseline="30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7" name="Picture 2" descr="Image result for very big dat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9200" y="2232226"/>
            <a:ext cx="7789585" cy="2998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518542"/>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What</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is</a:t>
            </a:r>
            <a:r>
              <a:rPr lang="fr-FR" sz="7200" dirty="0" smtClean="0">
                <a:solidFill>
                  <a:schemeClr val="accent4">
                    <a:lumMod val="75000"/>
                  </a:schemeClr>
                </a:solidFill>
                <a:latin typeface="Trebuchet MS Bold" charset="0"/>
                <a:cs typeface="Trebuchet MS Bold" charset="0"/>
              </a:rPr>
              <a:t> IT all about?</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Oval 7"/>
          <p:cNvSpPr/>
          <p:nvPr/>
        </p:nvSpPr>
        <p:spPr>
          <a:xfrm>
            <a:off x="7241308" y="2669309"/>
            <a:ext cx="2336800" cy="200429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9" name="TextBox 8"/>
          <p:cNvSpPr txBox="1"/>
          <p:nvPr/>
        </p:nvSpPr>
        <p:spPr>
          <a:xfrm>
            <a:off x="7579694" y="2890982"/>
            <a:ext cx="1596271" cy="461665"/>
          </a:xfrm>
          <a:prstGeom prst="rect">
            <a:avLst/>
          </a:prstGeom>
          <a:noFill/>
        </p:spPr>
        <p:txBody>
          <a:bodyPr wrap="none" rtlCol="0">
            <a:spAutoFit/>
          </a:bodyPr>
          <a:lstStyle/>
          <a:p>
            <a:r>
              <a:rPr lang="en-US" sz="2400" dirty="0"/>
              <a:t>Application</a:t>
            </a:r>
            <a:endParaRPr lang="nl-NL" sz="2400" dirty="0"/>
          </a:p>
        </p:txBody>
      </p:sp>
      <p:sp>
        <p:nvSpPr>
          <p:cNvPr id="10" name="TextBox 9"/>
          <p:cNvSpPr txBox="1"/>
          <p:nvPr/>
        </p:nvSpPr>
        <p:spPr>
          <a:xfrm>
            <a:off x="7032663" y="1936061"/>
            <a:ext cx="2747612" cy="461665"/>
          </a:xfrm>
          <a:prstGeom prst="rect">
            <a:avLst/>
          </a:prstGeom>
          <a:noFill/>
        </p:spPr>
        <p:txBody>
          <a:bodyPr wrap="none" rtlCol="0">
            <a:spAutoFit/>
          </a:bodyPr>
          <a:lstStyle/>
          <a:p>
            <a:r>
              <a:rPr lang="en-US" sz="2400" b="1" dirty="0"/>
              <a:t>Production Runtime</a:t>
            </a:r>
            <a:endParaRPr lang="nl-NL" sz="2400" b="1" dirty="0"/>
          </a:p>
        </p:txBody>
      </p:sp>
    </p:spTree>
    <p:extLst>
      <p:ext uri="{BB962C8B-B14F-4D97-AF65-F5344CB8AC3E}">
        <p14:creationId xmlns:p14="http://schemas.microsoft.com/office/powerpoint/2010/main" val="1539788935"/>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What</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is</a:t>
            </a:r>
            <a:r>
              <a:rPr lang="fr-FR" sz="7200" dirty="0" smtClean="0">
                <a:solidFill>
                  <a:schemeClr val="accent4">
                    <a:lumMod val="75000"/>
                  </a:schemeClr>
                </a:solidFill>
                <a:latin typeface="Trebuchet MS Bold" charset="0"/>
                <a:cs typeface="Trebuchet MS Bold" charset="0"/>
              </a:rPr>
              <a:t> IT all about?</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Oval 7"/>
          <p:cNvSpPr/>
          <p:nvPr/>
        </p:nvSpPr>
        <p:spPr>
          <a:xfrm>
            <a:off x="7241308" y="2669309"/>
            <a:ext cx="2336800" cy="200429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9" name="TextBox 8"/>
          <p:cNvSpPr txBox="1"/>
          <p:nvPr/>
        </p:nvSpPr>
        <p:spPr>
          <a:xfrm>
            <a:off x="7579694" y="2890982"/>
            <a:ext cx="1596271" cy="461665"/>
          </a:xfrm>
          <a:prstGeom prst="rect">
            <a:avLst/>
          </a:prstGeom>
          <a:noFill/>
        </p:spPr>
        <p:txBody>
          <a:bodyPr wrap="none" rtlCol="0">
            <a:spAutoFit/>
          </a:bodyPr>
          <a:lstStyle/>
          <a:p>
            <a:r>
              <a:rPr lang="en-US" sz="2400" dirty="0"/>
              <a:t>Application</a:t>
            </a:r>
            <a:endParaRPr lang="nl-NL" sz="2400" dirty="0"/>
          </a:p>
        </p:txBody>
      </p:sp>
      <p:sp>
        <p:nvSpPr>
          <p:cNvPr id="10" name="TextBox 9"/>
          <p:cNvSpPr txBox="1"/>
          <p:nvPr/>
        </p:nvSpPr>
        <p:spPr>
          <a:xfrm>
            <a:off x="7032663" y="1936061"/>
            <a:ext cx="2747612" cy="461665"/>
          </a:xfrm>
          <a:prstGeom prst="rect">
            <a:avLst/>
          </a:prstGeom>
          <a:noFill/>
        </p:spPr>
        <p:txBody>
          <a:bodyPr wrap="none" rtlCol="0">
            <a:spAutoFit/>
          </a:bodyPr>
          <a:lstStyle/>
          <a:p>
            <a:r>
              <a:rPr lang="en-US" sz="2400" b="1" dirty="0"/>
              <a:t>Production Runtime</a:t>
            </a:r>
            <a:endParaRPr lang="nl-NL" sz="2400" b="1" dirty="0"/>
          </a:p>
        </p:txBody>
      </p:sp>
      <p:sp>
        <p:nvSpPr>
          <p:cNvPr id="11" name="TextBox 10"/>
          <p:cNvSpPr txBox="1"/>
          <p:nvPr/>
        </p:nvSpPr>
        <p:spPr>
          <a:xfrm>
            <a:off x="7747301" y="3882434"/>
            <a:ext cx="1263744" cy="461665"/>
          </a:xfrm>
          <a:prstGeom prst="rect">
            <a:avLst/>
          </a:prstGeom>
          <a:noFill/>
        </p:spPr>
        <p:txBody>
          <a:bodyPr wrap="none" rtlCol="0">
            <a:spAutoFit/>
          </a:bodyPr>
          <a:lstStyle/>
          <a:p>
            <a:r>
              <a:rPr lang="en-US" sz="2400" dirty="0"/>
              <a:t>Platform</a:t>
            </a:r>
            <a:endParaRPr lang="nl-NL" sz="2400" dirty="0"/>
          </a:p>
        </p:txBody>
      </p:sp>
    </p:spTree>
    <p:extLst>
      <p:ext uri="{BB962C8B-B14F-4D97-AF65-F5344CB8AC3E}">
        <p14:creationId xmlns:p14="http://schemas.microsoft.com/office/powerpoint/2010/main" val="1956023523"/>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What</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is</a:t>
            </a:r>
            <a:r>
              <a:rPr lang="fr-FR" sz="7200" dirty="0" smtClean="0">
                <a:solidFill>
                  <a:schemeClr val="accent4">
                    <a:lumMod val="75000"/>
                  </a:schemeClr>
                </a:solidFill>
                <a:latin typeface="Trebuchet MS Bold" charset="0"/>
                <a:cs typeface="Trebuchet MS Bold" charset="0"/>
              </a:rPr>
              <a:t> IT all about?</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Oval 7"/>
          <p:cNvSpPr/>
          <p:nvPr/>
        </p:nvSpPr>
        <p:spPr>
          <a:xfrm>
            <a:off x="7241308" y="2669309"/>
            <a:ext cx="2336800" cy="200429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9" name="TextBox 8"/>
          <p:cNvSpPr txBox="1"/>
          <p:nvPr/>
        </p:nvSpPr>
        <p:spPr>
          <a:xfrm>
            <a:off x="7579694" y="2890982"/>
            <a:ext cx="1596271" cy="461665"/>
          </a:xfrm>
          <a:prstGeom prst="rect">
            <a:avLst/>
          </a:prstGeom>
          <a:noFill/>
        </p:spPr>
        <p:txBody>
          <a:bodyPr wrap="none" rtlCol="0">
            <a:spAutoFit/>
          </a:bodyPr>
          <a:lstStyle/>
          <a:p>
            <a:r>
              <a:rPr lang="en-US" sz="2400" dirty="0"/>
              <a:t>Application</a:t>
            </a:r>
            <a:endParaRPr lang="nl-NL" sz="2400" dirty="0"/>
          </a:p>
        </p:txBody>
      </p:sp>
      <p:sp>
        <p:nvSpPr>
          <p:cNvPr id="11" name="TextBox 10"/>
          <p:cNvSpPr txBox="1"/>
          <p:nvPr/>
        </p:nvSpPr>
        <p:spPr>
          <a:xfrm>
            <a:off x="7747301" y="3882434"/>
            <a:ext cx="1263744" cy="461665"/>
          </a:xfrm>
          <a:prstGeom prst="rect">
            <a:avLst/>
          </a:prstGeom>
          <a:noFill/>
        </p:spPr>
        <p:txBody>
          <a:bodyPr wrap="none" rtlCol="0">
            <a:spAutoFit/>
          </a:bodyPr>
          <a:lstStyle/>
          <a:p>
            <a:r>
              <a:rPr lang="en-US" sz="2400" dirty="0"/>
              <a:t>Platform</a:t>
            </a:r>
            <a:endParaRPr lang="nl-NL" sz="2400" dirty="0"/>
          </a:p>
        </p:txBody>
      </p:sp>
      <p:sp>
        <p:nvSpPr>
          <p:cNvPr id="12" name="TextBox 11"/>
          <p:cNvSpPr txBox="1"/>
          <p:nvPr/>
        </p:nvSpPr>
        <p:spPr>
          <a:xfrm>
            <a:off x="7032663" y="1437297"/>
            <a:ext cx="2747612" cy="461665"/>
          </a:xfrm>
          <a:prstGeom prst="rect">
            <a:avLst/>
          </a:prstGeom>
          <a:noFill/>
        </p:spPr>
        <p:txBody>
          <a:bodyPr wrap="none" rtlCol="0">
            <a:spAutoFit/>
          </a:bodyPr>
          <a:lstStyle/>
          <a:p>
            <a:r>
              <a:rPr lang="en-US" sz="2400" b="1" dirty="0"/>
              <a:t>Production Runtime</a:t>
            </a:r>
            <a:endParaRPr lang="nl-NL" sz="2400" b="1" dirty="0"/>
          </a:p>
        </p:txBody>
      </p:sp>
      <p:cxnSp>
        <p:nvCxnSpPr>
          <p:cNvPr id="13" name="Straight Connector 12"/>
          <p:cNvCxnSpPr/>
          <p:nvPr/>
        </p:nvCxnSpPr>
        <p:spPr>
          <a:xfrm>
            <a:off x="7241308" y="3671455"/>
            <a:ext cx="23368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79694" y="2151412"/>
            <a:ext cx="1566904" cy="461665"/>
          </a:xfrm>
          <a:prstGeom prst="rect">
            <a:avLst/>
          </a:prstGeom>
          <a:noFill/>
        </p:spPr>
        <p:txBody>
          <a:bodyPr wrap="none" rtlCol="0">
            <a:spAutoFit/>
          </a:bodyPr>
          <a:lstStyle/>
          <a:p>
            <a:r>
              <a:rPr lang="en-US" sz="2400" dirty="0"/>
              <a:t>Operations</a:t>
            </a:r>
            <a:endParaRPr lang="nl-NL" sz="2400" dirty="0"/>
          </a:p>
        </p:txBody>
      </p:sp>
      <p:sp>
        <p:nvSpPr>
          <p:cNvPr id="15" name="Rectangular Callout 14"/>
          <p:cNvSpPr/>
          <p:nvPr/>
        </p:nvSpPr>
        <p:spPr>
          <a:xfrm>
            <a:off x="10049165" y="2554375"/>
            <a:ext cx="2041236" cy="1029335"/>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t>Monitoring &amp; Management</a:t>
            </a:r>
          </a:p>
        </p:txBody>
      </p:sp>
    </p:spTree>
    <p:extLst>
      <p:ext uri="{BB962C8B-B14F-4D97-AF65-F5344CB8AC3E}">
        <p14:creationId xmlns:p14="http://schemas.microsoft.com/office/powerpoint/2010/main" val="889343124"/>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0" y="1727200"/>
            <a:ext cx="2346960" cy="44196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285750" y="250825"/>
            <a:ext cx="1118132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nl-NL" sz="5400" dirty="0" err="1" smtClean="0">
                <a:solidFill>
                  <a:schemeClr val="accent4">
                    <a:lumMod val="75000"/>
                  </a:schemeClr>
                </a:solidFill>
                <a:latin typeface="Trebuchet MS Bold" charset="0"/>
                <a:cs typeface="Trebuchet MS Bold" charset="0"/>
              </a:rPr>
              <a:t>One</a:t>
            </a:r>
            <a:r>
              <a:rPr lang="nl-NL" sz="5400" dirty="0" smtClean="0">
                <a:solidFill>
                  <a:schemeClr val="accent4">
                    <a:lumMod val="75000"/>
                  </a:schemeClr>
                </a:solidFill>
                <a:latin typeface="Trebuchet MS Bold" charset="0"/>
                <a:cs typeface="Trebuchet MS Bold" charset="0"/>
              </a:rPr>
              <a:t> </a:t>
            </a:r>
            <a:r>
              <a:rPr lang="nl-NL" sz="5400" dirty="0">
                <a:solidFill>
                  <a:schemeClr val="accent4">
                    <a:lumMod val="75000"/>
                  </a:schemeClr>
                </a:solidFill>
                <a:latin typeface="Trebuchet MS Bold" charset="0"/>
                <a:cs typeface="Trebuchet MS Bold" charset="0"/>
              </a:rPr>
              <a:t>team has Agile </a:t>
            </a:r>
            <a:r>
              <a:rPr lang="nl-NL" sz="5400" dirty="0" err="1" smtClean="0">
                <a:solidFill>
                  <a:schemeClr val="accent4">
                    <a:lumMod val="75000"/>
                  </a:schemeClr>
                </a:solidFill>
                <a:latin typeface="Trebuchet MS Bold" charset="0"/>
                <a:cs typeface="Trebuchet MS Bold" charset="0"/>
              </a:rPr>
              <a:t>responsibility</a:t>
            </a:r>
            <a:r>
              <a:rPr lang="nl-NL" sz="5400" dirty="0" smtClean="0">
                <a:solidFill>
                  <a:schemeClr val="accent4">
                    <a:lumMod val="75000"/>
                  </a:schemeClr>
                </a:solidFill>
                <a:latin typeface="Trebuchet MS Bold" charset="0"/>
                <a:cs typeface="Trebuchet MS Bold" charset="0"/>
              </a:rPr>
              <a:t/>
            </a:r>
            <a:br>
              <a:rPr lang="nl-NL" sz="5400" dirty="0" smtClean="0">
                <a:solidFill>
                  <a:schemeClr val="accent4">
                    <a:lumMod val="75000"/>
                  </a:schemeClr>
                </a:solidFill>
                <a:latin typeface="Trebuchet MS Bold" charset="0"/>
                <a:cs typeface="Trebuchet MS Bold" charset="0"/>
              </a:rPr>
            </a:br>
            <a:r>
              <a:rPr lang="nl-NL" sz="5400" dirty="0" smtClean="0">
                <a:solidFill>
                  <a:schemeClr val="accent4">
                    <a:lumMod val="75000"/>
                  </a:schemeClr>
                </a:solidFill>
                <a:latin typeface="Trebuchet MS Bold" charset="0"/>
                <a:cs typeface="Trebuchet MS Bold" charset="0"/>
              </a:rPr>
              <a:t> </a:t>
            </a:r>
            <a:r>
              <a:rPr lang="nl-NL" sz="5400" dirty="0" err="1">
                <a:solidFill>
                  <a:schemeClr val="accent4">
                    <a:lumMod val="75000"/>
                  </a:schemeClr>
                </a:solidFill>
                <a:latin typeface="Trebuchet MS Bold" charset="0"/>
                <a:cs typeface="Trebuchet MS Bold" charset="0"/>
              </a:rPr>
              <a:t>through</a:t>
            </a:r>
            <a:r>
              <a:rPr lang="nl-NL" sz="5400" dirty="0">
                <a:solidFill>
                  <a:schemeClr val="accent4">
                    <a:lumMod val="75000"/>
                  </a:schemeClr>
                </a:solidFill>
                <a:latin typeface="Trebuchet MS Bold" charset="0"/>
                <a:cs typeface="Trebuchet MS Bold" charset="0"/>
              </a:rPr>
              <a:t> full </a:t>
            </a:r>
            <a:r>
              <a:rPr lang="nl-NL" sz="5400" dirty="0" err="1">
                <a:solidFill>
                  <a:schemeClr val="accent4">
                    <a:lumMod val="75000"/>
                  </a:schemeClr>
                </a:solidFill>
                <a:latin typeface="Trebuchet MS Bold" charset="0"/>
                <a:cs typeface="Trebuchet MS Bold" charset="0"/>
              </a:rPr>
              <a:t>lifecyle</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Oval 7"/>
          <p:cNvSpPr/>
          <p:nvPr/>
        </p:nvSpPr>
        <p:spPr>
          <a:xfrm>
            <a:off x="7241308" y="2669309"/>
            <a:ext cx="2336800" cy="200429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9" name="TextBox 8"/>
          <p:cNvSpPr txBox="1"/>
          <p:nvPr/>
        </p:nvSpPr>
        <p:spPr>
          <a:xfrm>
            <a:off x="7579694" y="2890982"/>
            <a:ext cx="1596271" cy="461665"/>
          </a:xfrm>
          <a:prstGeom prst="rect">
            <a:avLst/>
          </a:prstGeom>
          <a:noFill/>
        </p:spPr>
        <p:txBody>
          <a:bodyPr wrap="none" rtlCol="0">
            <a:spAutoFit/>
          </a:bodyPr>
          <a:lstStyle/>
          <a:p>
            <a:r>
              <a:rPr lang="en-US" sz="2400" dirty="0"/>
              <a:t>Application</a:t>
            </a:r>
            <a:endParaRPr lang="nl-NL" sz="2400" dirty="0"/>
          </a:p>
        </p:txBody>
      </p:sp>
      <p:sp>
        <p:nvSpPr>
          <p:cNvPr id="11" name="TextBox 10"/>
          <p:cNvSpPr txBox="1"/>
          <p:nvPr/>
        </p:nvSpPr>
        <p:spPr>
          <a:xfrm>
            <a:off x="7747301" y="3882434"/>
            <a:ext cx="1263744" cy="461665"/>
          </a:xfrm>
          <a:prstGeom prst="rect">
            <a:avLst/>
          </a:prstGeom>
          <a:noFill/>
        </p:spPr>
        <p:txBody>
          <a:bodyPr wrap="none" rtlCol="0">
            <a:spAutoFit/>
          </a:bodyPr>
          <a:lstStyle/>
          <a:p>
            <a:r>
              <a:rPr lang="en-US" sz="2400" dirty="0"/>
              <a:t>Platform</a:t>
            </a:r>
            <a:endParaRPr lang="nl-NL" sz="2400" dirty="0"/>
          </a:p>
        </p:txBody>
      </p:sp>
      <p:sp>
        <p:nvSpPr>
          <p:cNvPr id="12" name="TextBox 11"/>
          <p:cNvSpPr txBox="1"/>
          <p:nvPr/>
        </p:nvSpPr>
        <p:spPr>
          <a:xfrm>
            <a:off x="7032663" y="1437297"/>
            <a:ext cx="2747612" cy="461665"/>
          </a:xfrm>
          <a:prstGeom prst="rect">
            <a:avLst/>
          </a:prstGeom>
          <a:noFill/>
        </p:spPr>
        <p:txBody>
          <a:bodyPr wrap="none" rtlCol="0">
            <a:spAutoFit/>
          </a:bodyPr>
          <a:lstStyle/>
          <a:p>
            <a:r>
              <a:rPr lang="en-US" sz="2400" b="1" dirty="0"/>
              <a:t>Production Runtime</a:t>
            </a:r>
            <a:endParaRPr lang="nl-NL" sz="2400" b="1" dirty="0"/>
          </a:p>
        </p:txBody>
      </p:sp>
      <p:cxnSp>
        <p:nvCxnSpPr>
          <p:cNvPr id="13" name="Straight Connector 12"/>
          <p:cNvCxnSpPr/>
          <p:nvPr/>
        </p:nvCxnSpPr>
        <p:spPr>
          <a:xfrm>
            <a:off x="7241308" y="3671455"/>
            <a:ext cx="23368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79694" y="2151412"/>
            <a:ext cx="1566904" cy="461665"/>
          </a:xfrm>
          <a:prstGeom prst="rect">
            <a:avLst/>
          </a:prstGeom>
          <a:noFill/>
        </p:spPr>
        <p:txBody>
          <a:bodyPr wrap="none" rtlCol="0">
            <a:spAutoFit/>
          </a:bodyPr>
          <a:lstStyle/>
          <a:p>
            <a:r>
              <a:rPr lang="en-US" sz="2400" dirty="0"/>
              <a:t>Operations</a:t>
            </a:r>
            <a:endParaRPr lang="nl-NL" sz="2400" dirty="0"/>
          </a:p>
        </p:txBody>
      </p:sp>
      <p:sp>
        <p:nvSpPr>
          <p:cNvPr id="15" name="Rectangular Callout 14"/>
          <p:cNvSpPr/>
          <p:nvPr/>
        </p:nvSpPr>
        <p:spPr>
          <a:xfrm>
            <a:off x="10049165" y="2554375"/>
            <a:ext cx="2041236" cy="1029335"/>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t>Monitoring &amp; Management</a:t>
            </a:r>
          </a:p>
        </p:txBody>
      </p:sp>
      <p:sp>
        <p:nvSpPr>
          <p:cNvPr id="16" name="Oval 15"/>
          <p:cNvSpPr/>
          <p:nvPr/>
        </p:nvSpPr>
        <p:spPr>
          <a:xfrm>
            <a:off x="3266759" y="2669309"/>
            <a:ext cx="2336800" cy="20042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2400"/>
          </a:p>
        </p:txBody>
      </p:sp>
      <p:sp>
        <p:nvSpPr>
          <p:cNvPr id="17" name="TextBox 16"/>
          <p:cNvSpPr txBox="1"/>
          <p:nvPr/>
        </p:nvSpPr>
        <p:spPr>
          <a:xfrm>
            <a:off x="3605145" y="2890982"/>
            <a:ext cx="1596271" cy="461665"/>
          </a:xfrm>
          <a:prstGeom prst="rect">
            <a:avLst/>
          </a:prstGeom>
          <a:noFill/>
        </p:spPr>
        <p:txBody>
          <a:bodyPr wrap="none" rtlCol="0">
            <a:spAutoFit/>
          </a:bodyPr>
          <a:lstStyle/>
          <a:p>
            <a:r>
              <a:rPr lang="en-US" sz="2400" dirty="0"/>
              <a:t>Application</a:t>
            </a:r>
            <a:endParaRPr lang="nl-NL" sz="2400" dirty="0"/>
          </a:p>
        </p:txBody>
      </p:sp>
      <p:sp>
        <p:nvSpPr>
          <p:cNvPr id="18" name="TextBox 17"/>
          <p:cNvSpPr txBox="1"/>
          <p:nvPr/>
        </p:nvSpPr>
        <p:spPr>
          <a:xfrm>
            <a:off x="3058114" y="1437297"/>
            <a:ext cx="2848921" cy="461665"/>
          </a:xfrm>
          <a:prstGeom prst="rect">
            <a:avLst/>
          </a:prstGeom>
          <a:noFill/>
        </p:spPr>
        <p:txBody>
          <a:bodyPr wrap="none" rtlCol="0">
            <a:spAutoFit/>
          </a:bodyPr>
          <a:lstStyle/>
          <a:p>
            <a:r>
              <a:rPr lang="en-US" sz="2400" b="1" dirty="0"/>
              <a:t>Preparation Runtime</a:t>
            </a:r>
            <a:endParaRPr lang="nl-NL" sz="2400" b="1" dirty="0"/>
          </a:p>
        </p:txBody>
      </p:sp>
      <p:sp>
        <p:nvSpPr>
          <p:cNvPr id="19" name="TextBox 18"/>
          <p:cNvSpPr txBox="1"/>
          <p:nvPr/>
        </p:nvSpPr>
        <p:spPr>
          <a:xfrm>
            <a:off x="3772752" y="3882434"/>
            <a:ext cx="1263744" cy="461665"/>
          </a:xfrm>
          <a:prstGeom prst="rect">
            <a:avLst/>
          </a:prstGeom>
          <a:noFill/>
        </p:spPr>
        <p:txBody>
          <a:bodyPr wrap="none" rtlCol="0">
            <a:spAutoFit/>
          </a:bodyPr>
          <a:lstStyle/>
          <a:p>
            <a:r>
              <a:rPr lang="en-US" sz="2400" dirty="0"/>
              <a:t>Platform</a:t>
            </a:r>
            <a:endParaRPr lang="nl-NL" sz="2400" dirty="0"/>
          </a:p>
        </p:txBody>
      </p:sp>
      <p:cxnSp>
        <p:nvCxnSpPr>
          <p:cNvPr id="20" name="Straight Connector 19"/>
          <p:cNvCxnSpPr>
            <a:stCxn id="16" idx="2"/>
            <a:endCxn id="16" idx="6"/>
          </p:cNvCxnSpPr>
          <p:nvPr/>
        </p:nvCxnSpPr>
        <p:spPr>
          <a:xfrm>
            <a:off x="3266759" y="3671455"/>
            <a:ext cx="23368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605144" y="2151412"/>
            <a:ext cx="1871666" cy="461665"/>
          </a:xfrm>
          <a:prstGeom prst="rect">
            <a:avLst/>
          </a:prstGeom>
          <a:noFill/>
        </p:spPr>
        <p:txBody>
          <a:bodyPr wrap="none" rtlCol="0">
            <a:spAutoFit/>
          </a:bodyPr>
          <a:lstStyle/>
          <a:p>
            <a:r>
              <a:rPr lang="en-US" sz="2400" dirty="0"/>
              <a:t>Development</a:t>
            </a:r>
            <a:endParaRPr lang="nl-NL" sz="2400" dirty="0"/>
          </a:p>
        </p:txBody>
      </p:sp>
      <p:sp>
        <p:nvSpPr>
          <p:cNvPr id="22" name="Freeform 21"/>
          <p:cNvSpPr/>
          <p:nvPr/>
        </p:nvSpPr>
        <p:spPr>
          <a:xfrm>
            <a:off x="5726546" y="3361278"/>
            <a:ext cx="1499037" cy="662599"/>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23" name="Rectangular Callout 22"/>
          <p:cNvSpPr/>
          <p:nvPr/>
        </p:nvSpPr>
        <p:spPr>
          <a:xfrm>
            <a:off x="5962328" y="4133560"/>
            <a:ext cx="981041" cy="609283"/>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t>CD</a:t>
            </a:r>
          </a:p>
        </p:txBody>
      </p:sp>
      <p:sp>
        <p:nvSpPr>
          <p:cNvPr id="24" name="Rectangular Callout 23"/>
          <p:cNvSpPr/>
          <p:nvPr/>
        </p:nvSpPr>
        <p:spPr>
          <a:xfrm>
            <a:off x="475371" y="3361278"/>
            <a:ext cx="2041236" cy="1029335"/>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i="1" dirty="0"/>
              <a:t>Agile </a:t>
            </a:r>
            <a:r>
              <a:rPr lang="en-US" sz="2400" dirty="0"/>
              <a:t>Design, Build, Test</a:t>
            </a:r>
          </a:p>
        </p:txBody>
      </p:sp>
    </p:spTree>
    <p:extLst>
      <p:ext uri="{BB962C8B-B14F-4D97-AF65-F5344CB8AC3E}">
        <p14:creationId xmlns:p14="http://schemas.microsoft.com/office/powerpoint/2010/main" val="752761036"/>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7" name="Rectangle 26"/>
          <p:cNvSpPr/>
          <p:nvPr/>
        </p:nvSpPr>
        <p:spPr>
          <a:xfrm>
            <a:off x="0" y="1727200"/>
            <a:ext cx="2346960" cy="44196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285750" y="250825"/>
            <a:ext cx="1118132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nl-NL" sz="5400" dirty="0" err="1" smtClean="0">
                <a:solidFill>
                  <a:schemeClr val="accent4">
                    <a:lumMod val="75000"/>
                  </a:schemeClr>
                </a:solidFill>
                <a:latin typeface="Trebuchet MS Bold" charset="0"/>
                <a:cs typeface="Trebuchet MS Bold" charset="0"/>
              </a:rPr>
              <a:t>One</a:t>
            </a:r>
            <a:r>
              <a:rPr lang="nl-NL" sz="5400" dirty="0" smtClean="0">
                <a:solidFill>
                  <a:schemeClr val="accent4">
                    <a:lumMod val="75000"/>
                  </a:schemeClr>
                </a:solidFill>
                <a:latin typeface="Trebuchet MS Bold" charset="0"/>
                <a:cs typeface="Trebuchet MS Bold" charset="0"/>
              </a:rPr>
              <a:t> </a:t>
            </a:r>
            <a:r>
              <a:rPr lang="nl-NL" sz="5400" dirty="0">
                <a:solidFill>
                  <a:schemeClr val="accent4">
                    <a:lumMod val="75000"/>
                  </a:schemeClr>
                </a:solidFill>
                <a:latin typeface="Trebuchet MS Bold" charset="0"/>
                <a:cs typeface="Trebuchet MS Bold" charset="0"/>
              </a:rPr>
              <a:t>team has Agile </a:t>
            </a:r>
            <a:r>
              <a:rPr lang="nl-NL" sz="5400" dirty="0" err="1" smtClean="0">
                <a:solidFill>
                  <a:schemeClr val="accent4">
                    <a:lumMod val="75000"/>
                  </a:schemeClr>
                </a:solidFill>
                <a:latin typeface="Trebuchet MS Bold" charset="0"/>
                <a:cs typeface="Trebuchet MS Bold" charset="0"/>
              </a:rPr>
              <a:t>responsibility</a:t>
            </a:r>
            <a:r>
              <a:rPr lang="nl-NL" sz="5400" dirty="0" smtClean="0">
                <a:solidFill>
                  <a:schemeClr val="accent4">
                    <a:lumMod val="75000"/>
                  </a:schemeClr>
                </a:solidFill>
                <a:latin typeface="Trebuchet MS Bold" charset="0"/>
                <a:cs typeface="Trebuchet MS Bold" charset="0"/>
              </a:rPr>
              <a:t/>
            </a:r>
            <a:br>
              <a:rPr lang="nl-NL" sz="5400" dirty="0" smtClean="0">
                <a:solidFill>
                  <a:schemeClr val="accent4">
                    <a:lumMod val="75000"/>
                  </a:schemeClr>
                </a:solidFill>
                <a:latin typeface="Trebuchet MS Bold" charset="0"/>
                <a:cs typeface="Trebuchet MS Bold" charset="0"/>
              </a:rPr>
            </a:br>
            <a:r>
              <a:rPr lang="nl-NL" sz="5400" dirty="0" smtClean="0">
                <a:solidFill>
                  <a:schemeClr val="accent4">
                    <a:lumMod val="75000"/>
                  </a:schemeClr>
                </a:solidFill>
                <a:latin typeface="Trebuchet MS Bold" charset="0"/>
                <a:cs typeface="Trebuchet MS Bold" charset="0"/>
              </a:rPr>
              <a:t> </a:t>
            </a:r>
            <a:r>
              <a:rPr lang="nl-NL" sz="5400" dirty="0" err="1">
                <a:solidFill>
                  <a:schemeClr val="accent4">
                    <a:lumMod val="75000"/>
                  </a:schemeClr>
                </a:solidFill>
                <a:latin typeface="Trebuchet MS Bold" charset="0"/>
                <a:cs typeface="Trebuchet MS Bold" charset="0"/>
              </a:rPr>
              <a:t>through</a:t>
            </a:r>
            <a:r>
              <a:rPr lang="nl-NL" sz="5400" dirty="0">
                <a:solidFill>
                  <a:schemeClr val="accent4">
                    <a:lumMod val="75000"/>
                  </a:schemeClr>
                </a:solidFill>
                <a:latin typeface="Trebuchet MS Bold" charset="0"/>
                <a:cs typeface="Trebuchet MS Bold" charset="0"/>
              </a:rPr>
              <a:t> full </a:t>
            </a:r>
            <a:r>
              <a:rPr lang="nl-NL" sz="5400" dirty="0" err="1">
                <a:solidFill>
                  <a:schemeClr val="accent4">
                    <a:lumMod val="75000"/>
                  </a:schemeClr>
                </a:solidFill>
                <a:latin typeface="Trebuchet MS Bold" charset="0"/>
                <a:cs typeface="Trebuchet MS Bold" charset="0"/>
              </a:rPr>
              <a:t>lifecyle</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Oval 7"/>
          <p:cNvSpPr/>
          <p:nvPr/>
        </p:nvSpPr>
        <p:spPr>
          <a:xfrm>
            <a:off x="7241308" y="2669309"/>
            <a:ext cx="2336800" cy="200429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9" name="TextBox 8"/>
          <p:cNvSpPr txBox="1"/>
          <p:nvPr/>
        </p:nvSpPr>
        <p:spPr>
          <a:xfrm>
            <a:off x="7579694" y="2890982"/>
            <a:ext cx="1596271" cy="461665"/>
          </a:xfrm>
          <a:prstGeom prst="rect">
            <a:avLst/>
          </a:prstGeom>
          <a:noFill/>
        </p:spPr>
        <p:txBody>
          <a:bodyPr wrap="none" rtlCol="0">
            <a:spAutoFit/>
          </a:bodyPr>
          <a:lstStyle/>
          <a:p>
            <a:r>
              <a:rPr lang="en-US" sz="2400" dirty="0"/>
              <a:t>Application</a:t>
            </a:r>
            <a:endParaRPr lang="nl-NL" sz="2400" dirty="0"/>
          </a:p>
        </p:txBody>
      </p:sp>
      <p:sp>
        <p:nvSpPr>
          <p:cNvPr id="11" name="TextBox 10"/>
          <p:cNvSpPr txBox="1"/>
          <p:nvPr/>
        </p:nvSpPr>
        <p:spPr>
          <a:xfrm>
            <a:off x="7747301" y="3882434"/>
            <a:ext cx="1263744" cy="461665"/>
          </a:xfrm>
          <a:prstGeom prst="rect">
            <a:avLst/>
          </a:prstGeom>
          <a:noFill/>
        </p:spPr>
        <p:txBody>
          <a:bodyPr wrap="none" rtlCol="0">
            <a:spAutoFit/>
          </a:bodyPr>
          <a:lstStyle/>
          <a:p>
            <a:r>
              <a:rPr lang="en-US" sz="2400" dirty="0"/>
              <a:t>Platform</a:t>
            </a:r>
            <a:endParaRPr lang="nl-NL" sz="2400" dirty="0"/>
          </a:p>
        </p:txBody>
      </p:sp>
      <p:sp>
        <p:nvSpPr>
          <p:cNvPr id="12" name="TextBox 11"/>
          <p:cNvSpPr txBox="1"/>
          <p:nvPr/>
        </p:nvSpPr>
        <p:spPr>
          <a:xfrm>
            <a:off x="7032663" y="1437297"/>
            <a:ext cx="2747612" cy="461665"/>
          </a:xfrm>
          <a:prstGeom prst="rect">
            <a:avLst/>
          </a:prstGeom>
          <a:noFill/>
        </p:spPr>
        <p:txBody>
          <a:bodyPr wrap="none" rtlCol="0">
            <a:spAutoFit/>
          </a:bodyPr>
          <a:lstStyle/>
          <a:p>
            <a:r>
              <a:rPr lang="en-US" sz="2400" b="1" dirty="0"/>
              <a:t>Production Runtime</a:t>
            </a:r>
            <a:endParaRPr lang="nl-NL" sz="2400" b="1" dirty="0"/>
          </a:p>
        </p:txBody>
      </p:sp>
      <p:cxnSp>
        <p:nvCxnSpPr>
          <p:cNvPr id="13" name="Straight Connector 12"/>
          <p:cNvCxnSpPr/>
          <p:nvPr/>
        </p:nvCxnSpPr>
        <p:spPr>
          <a:xfrm>
            <a:off x="7241308" y="3671455"/>
            <a:ext cx="23368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7579694" y="2151412"/>
            <a:ext cx="1566904" cy="461665"/>
          </a:xfrm>
          <a:prstGeom prst="rect">
            <a:avLst/>
          </a:prstGeom>
          <a:noFill/>
        </p:spPr>
        <p:txBody>
          <a:bodyPr wrap="none" rtlCol="0">
            <a:spAutoFit/>
          </a:bodyPr>
          <a:lstStyle/>
          <a:p>
            <a:r>
              <a:rPr lang="en-US" sz="2400" dirty="0"/>
              <a:t>Operations</a:t>
            </a:r>
            <a:endParaRPr lang="nl-NL" sz="2400" dirty="0"/>
          </a:p>
        </p:txBody>
      </p:sp>
      <p:sp>
        <p:nvSpPr>
          <p:cNvPr id="15" name="Rectangular Callout 14"/>
          <p:cNvSpPr/>
          <p:nvPr/>
        </p:nvSpPr>
        <p:spPr>
          <a:xfrm>
            <a:off x="10049165" y="2554375"/>
            <a:ext cx="2041236" cy="1029335"/>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t>Monitoring &amp; Management</a:t>
            </a:r>
          </a:p>
        </p:txBody>
      </p:sp>
      <p:sp>
        <p:nvSpPr>
          <p:cNvPr id="16" name="Oval 15"/>
          <p:cNvSpPr/>
          <p:nvPr/>
        </p:nvSpPr>
        <p:spPr>
          <a:xfrm>
            <a:off x="3266759" y="2669309"/>
            <a:ext cx="2336800" cy="20042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2400"/>
          </a:p>
        </p:txBody>
      </p:sp>
      <p:sp>
        <p:nvSpPr>
          <p:cNvPr id="17" name="TextBox 16"/>
          <p:cNvSpPr txBox="1"/>
          <p:nvPr/>
        </p:nvSpPr>
        <p:spPr>
          <a:xfrm>
            <a:off x="3605145" y="2890982"/>
            <a:ext cx="1596271" cy="461665"/>
          </a:xfrm>
          <a:prstGeom prst="rect">
            <a:avLst/>
          </a:prstGeom>
          <a:noFill/>
        </p:spPr>
        <p:txBody>
          <a:bodyPr wrap="none" rtlCol="0">
            <a:spAutoFit/>
          </a:bodyPr>
          <a:lstStyle/>
          <a:p>
            <a:r>
              <a:rPr lang="en-US" sz="2400" dirty="0"/>
              <a:t>Application</a:t>
            </a:r>
            <a:endParaRPr lang="nl-NL" sz="2400" dirty="0"/>
          </a:p>
        </p:txBody>
      </p:sp>
      <p:sp>
        <p:nvSpPr>
          <p:cNvPr id="18" name="TextBox 17"/>
          <p:cNvSpPr txBox="1"/>
          <p:nvPr/>
        </p:nvSpPr>
        <p:spPr>
          <a:xfrm>
            <a:off x="3058114" y="1437297"/>
            <a:ext cx="2848921" cy="461665"/>
          </a:xfrm>
          <a:prstGeom prst="rect">
            <a:avLst/>
          </a:prstGeom>
          <a:noFill/>
        </p:spPr>
        <p:txBody>
          <a:bodyPr wrap="none" rtlCol="0">
            <a:spAutoFit/>
          </a:bodyPr>
          <a:lstStyle/>
          <a:p>
            <a:r>
              <a:rPr lang="en-US" sz="2400" b="1" dirty="0"/>
              <a:t>Preparation Runtime</a:t>
            </a:r>
            <a:endParaRPr lang="nl-NL" sz="2400" b="1" dirty="0"/>
          </a:p>
        </p:txBody>
      </p:sp>
      <p:sp>
        <p:nvSpPr>
          <p:cNvPr id="19" name="TextBox 18"/>
          <p:cNvSpPr txBox="1"/>
          <p:nvPr/>
        </p:nvSpPr>
        <p:spPr>
          <a:xfrm>
            <a:off x="3772752" y="3882434"/>
            <a:ext cx="1263744" cy="461665"/>
          </a:xfrm>
          <a:prstGeom prst="rect">
            <a:avLst/>
          </a:prstGeom>
          <a:noFill/>
        </p:spPr>
        <p:txBody>
          <a:bodyPr wrap="none" rtlCol="0">
            <a:spAutoFit/>
          </a:bodyPr>
          <a:lstStyle/>
          <a:p>
            <a:r>
              <a:rPr lang="en-US" sz="2400" dirty="0"/>
              <a:t>Platform</a:t>
            </a:r>
            <a:endParaRPr lang="nl-NL" sz="2400" dirty="0"/>
          </a:p>
        </p:txBody>
      </p:sp>
      <p:cxnSp>
        <p:nvCxnSpPr>
          <p:cNvPr id="20" name="Straight Connector 19"/>
          <p:cNvCxnSpPr>
            <a:stCxn id="16" idx="2"/>
            <a:endCxn id="16" idx="6"/>
          </p:cNvCxnSpPr>
          <p:nvPr/>
        </p:nvCxnSpPr>
        <p:spPr>
          <a:xfrm>
            <a:off x="3266759" y="3671455"/>
            <a:ext cx="23368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3605144" y="2151412"/>
            <a:ext cx="1871666" cy="461665"/>
          </a:xfrm>
          <a:prstGeom prst="rect">
            <a:avLst/>
          </a:prstGeom>
          <a:noFill/>
        </p:spPr>
        <p:txBody>
          <a:bodyPr wrap="none" rtlCol="0">
            <a:spAutoFit/>
          </a:bodyPr>
          <a:lstStyle/>
          <a:p>
            <a:r>
              <a:rPr lang="en-US" sz="2400" dirty="0"/>
              <a:t>Development</a:t>
            </a:r>
            <a:endParaRPr lang="nl-NL" sz="2400" dirty="0"/>
          </a:p>
        </p:txBody>
      </p:sp>
      <p:sp>
        <p:nvSpPr>
          <p:cNvPr id="22" name="Freeform 21"/>
          <p:cNvSpPr/>
          <p:nvPr/>
        </p:nvSpPr>
        <p:spPr>
          <a:xfrm>
            <a:off x="5726546" y="3361278"/>
            <a:ext cx="1499037" cy="662599"/>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23" name="Rectangular Callout 22"/>
          <p:cNvSpPr/>
          <p:nvPr/>
        </p:nvSpPr>
        <p:spPr>
          <a:xfrm>
            <a:off x="5962328" y="4133560"/>
            <a:ext cx="981041" cy="609283"/>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dirty="0"/>
              <a:t>CD</a:t>
            </a:r>
          </a:p>
        </p:txBody>
      </p:sp>
      <p:sp>
        <p:nvSpPr>
          <p:cNvPr id="24" name="Rectangular Callout 23"/>
          <p:cNvSpPr/>
          <p:nvPr/>
        </p:nvSpPr>
        <p:spPr>
          <a:xfrm>
            <a:off x="475371" y="3361278"/>
            <a:ext cx="2041236" cy="1029335"/>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2400" i="1" dirty="0"/>
              <a:t>Agile </a:t>
            </a:r>
            <a:r>
              <a:rPr lang="en-US" sz="2400" dirty="0"/>
              <a:t>Design, Build, Test</a:t>
            </a:r>
          </a:p>
        </p:txBody>
      </p:sp>
      <p:sp>
        <p:nvSpPr>
          <p:cNvPr id="25" name="TextBox 24"/>
          <p:cNvSpPr txBox="1"/>
          <p:nvPr/>
        </p:nvSpPr>
        <p:spPr>
          <a:xfrm>
            <a:off x="4744461" y="1805645"/>
            <a:ext cx="3291840" cy="492443"/>
          </a:xfrm>
          <a:prstGeom prst="rect">
            <a:avLst/>
          </a:prstGeom>
          <a:noFill/>
        </p:spPr>
        <p:txBody>
          <a:bodyPr wrap="none" rtlCol="0">
            <a:prstTxWarp prst="textInflate">
              <a:avLst/>
            </a:prstTxWarp>
            <a:spAutoFit/>
          </a:bodyPr>
          <a:lstStyle/>
          <a:p>
            <a:r>
              <a:rPr lang="en-US" sz="2400" b="1" dirty="0">
                <a:ln w="22225">
                  <a:solidFill>
                    <a:schemeClr val="accent2"/>
                  </a:solidFill>
                  <a:prstDash val="solid"/>
                </a:ln>
                <a:solidFill>
                  <a:schemeClr val="accent2">
                    <a:lumMod val="40000"/>
                    <a:lumOff val="60000"/>
                  </a:schemeClr>
                </a:solidFill>
              </a:rPr>
              <a:t>DevOps</a:t>
            </a:r>
            <a:endParaRPr lang="nl-NL" sz="2400" b="1" dirty="0">
              <a:ln w="22225">
                <a:solidFill>
                  <a:schemeClr val="accent2"/>
                </a:solidFill>
                <a:prstDash val="solid"/>
              </a:ln>
              <a:solidFill>
                <a:schemeClr val="accent2">
                  <a:lumMod val="40000"/>
                  <a:lumOff val="60000"/>
                </a:schemeClr>
              </a:solidFill>
            </a:endParaRPr>
          </a:p>
        </p:txBody>
      </p:sp>
      <p:sp>
        <p:nvSpPr>
          <p:cNvPr id="26" name="TextBox 25"/>
          <p:cNvSpPr txBox="1"/>
          <p:nvPr/>
        </p:nvSpPr>
        <p:spPr>
          <a:xfrm>
            <a:off x="2940384" y="5200073"/>
            <a:ext cx="7071360" cy="853440"/>
          </a:xfrm>
          <a:prstGeom prst="rect">
            <a:avLst/>
          </a:prstGeom>
          <a:noFill/>
        </p:spPr>
        <p:txBody>
          <a:bodyPr wrap="square" rtlCol="0">
            <a:prstTxWarp prst="textInflateTop">
              <a:avLst/>
            </a:prstTxWarp>
            <a:spAutoFit/>
          </a:bodyPr>
          <a:lstStyle/>
          <a:p>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Tree>
    <p:extLst>
      <p:ext uri="{BB962C8B-B14F-4D97-AF65-F5344CB8AC3E}">
        <p14:creationId xmlns:p14="http://schemas.microsoft.com/office/powerpoint/2010/main" val="149817480"/>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9" name="Rectangle 38"/>
          <p:cNvSpPr/>
          <p:nvPr/>
        </p:nvSpPr>
        <p:spPr>
          <a:xfrm>
            <a:off x="0" y="1727200"/>
            <a:ext cx="2346960" cy="44196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285750" y="250825"/>
            <a:ext cx="1118132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nl-NL" sz="5400" dirty="0" err="1" smtClean="0">
                <a:solidFill>
                  <a:schemeClr val="accent4">
                    <a:lumMod val="75000"/>
                  </a:schemeClr>
                </a:solidFill>
                <a:latin typeface="Trebuchet MS Bold" charset="0"/>
                <a:cs typeface="Trebuchet MS Bold" charset="0"/>
              </a:rPr>
              <a:t>One</a:t>
            </a:r>
            <a:r>
              <a:rPr lang="nl-NL" sz="5400" dirty="0" smtClean="0">
                <a:solidFill>
                  <a:schemeClr val="accent4">
                    <a:lumMod val="75000"/>
                  </a:schemeClr>
                </a:solidFill>
                <a:latin typeface="Trebuchet MS Bold" charset="0"/>
                <a:cs typeface="Trebuchet MS Bold" charset="0"/>
              </a:rPr>
              <a:t> </a:t>
            </a:r>
            <a:r>
              <a:rPr lang="nl-NL" sz="5400" dirty="0">
                <a:solidFill>
                  <a:schemeClr val="accent4">
                    <a:lumMod val="75000"/>
                  </a:schemeClr>
                </a:solidFill>
                <a:latin typeface="Trebuchet MS Bold" charset="0"/>
                <a:cs typeface="Trebuchet MS Bold" charset="0"/>
              </a:rPr>
              <a:t>team has Agile </a:t>
            </a:r>
            <a:r>
              <a:rPr lang="nl-NL" sz="5400" dirty="0" err="1" smtClean="0">
                <a:solidFill>
                  <a:schemeClr val="accent4">
                    <a:lumMod val="75000"/>
                  </a:schemeClr>
                </a:solidFill>
                <a:latin typeface="Trebuchet MS Bold" charset="0"/>
                <a:cs typeface="Trebuchet MS Bold" charset="0"/>
              </a:rPr>
              <a:t>responsibility</a:t>
            </a:r>
            <a:r>
              <a:rPr lang="nl-NL" sz="5400" dirty="0" smtClean="0">
                <a:solidFill>
                  <a:schemeClr val="accent4">
                    <a:lumMod val="75000"/>
                  </a:schemeClr>
                </a:solidFill>
                <a:latin typeface="Trebuchet MS Bold" charset="0"/>
                <a:cs typeface="Trebuchet MS Bold" charset="0"/>
              </a:rPr>
              <a:t/>
            </a:r>
            <a:br>
              <a:rPr lang="nl-NL" sz="5400" dirty="0" smtClean="0">
                <a:solidFill>
                  <a:schemeClr val="accent4">
                    <a:lumMod val="75000"/>
                  </a:schemeClr>
                </a:solidFill>
                <a:latin typeface="Trebuchet MS Bold" charset="0"/>
                <a:cs typeface="Trebuchet MS Bold" charset="0"/>
              </a:rPr>
            </a:br>
            <a:r>
              <a:rPr lang="nl-NL" sz="5400" dirty="0" smtClean="0">
                <a:solidFill>
                  <a:schemeClr val="accent4">
                    <a:lumMod val="75000"/>
                  </a:schemeClr>
                </a:solidFill>
                <a:latin typeface="Trebuchet MS Bold" charset="0"/>
                <a:cs typeface="Trebuchet MS Bold" charset="0"/>
              </a:rPr>
              <a:t> </a:t>
            </a:r>
            <a:r>
              <a:rPr lang="nl-NL" sz="5400" dirty="0" err="1">
                <a:solidFill>
                  <a:schemeClr val="accent4">
                    <a:lumMod val="75000"/>
                  </a:schemeClr>
                </a:solidFill>
                <a:latin typeface="Trebuchet MS Bold" charset="0"/>
                <a:cs typeface="Trebuchet MS Bold" charset="0"/>
              </a:rPr>
              <a:t>through</a:t>
            </a:r>
            <a:r>
              <a:rPr lang="nl-NL" sz="5400" dirty="0">
                <a:solidFill>
                  <a:schemeClr val="accent4">
                    <a:lumMod val="75000"/>
                  </a:schemeClr>
                </a:solidFill>
                <a:latin typeface="Trebuchet MS Bold" charset="0"/>
                <a:cs typeface="Trebuchet MS Bold" charset="0"/>
              </a:rPr>
              <a:t> full </a:t>
            </a:r>
            <a:r>
              <a:rPr lang="nl-NL" sz="5400" dirty="0" err="1">
                <a:solidFill>
                  <a:schemeClr val="accent4">
                    <a:lumMod val="75000"/>
                  </a:schemeClr>
                </a:solidFill>
                <a:latin typeface="Trebuchet MS Bold" charset="0"/>
                <a:cs typeface="Trebuchet MS Bold" charset="0"/>
              </a:rPr>
              <a:t>lifecyle</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27" name="Oval 26"/>
          <p:cNvSpPr/>
          <p:nvPr/>
        </p:nvSpPr>
        <p:spPr>
          <a:xfrm>
            <a:off x="3266759" y="2669309"/>
            <a:ext cx="2336800" cy="2004291"/>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2400"/>
          </a:p>
        </p:txBody>
      </p:sp>
      <p:sp>
        <p:nvSpPr>
          <p:cNvPr id="28" name="TextBox 27"/>
          <p:cNvSpPr txBox="1"/>
          <p:nvPr/>
        </p:nvSpPr>
        <p:spPr>
          <a:xfrm>
            <a:off x="3605145" y="2890982"/>
            <a:ext cx="1596271" cy="461665"/>
          </a:xfrm>
          <a:prstGeom prst="rect">
            <a:avLst/>
          </a:prstGeom>
          <a:noFill/>
        </p:spPr>
        <p:txBody>
          <a:bodyPr wrap="none" rtlCol="0">
            <a:spAutoFit/>
          </a:bodyPr>
          <a:lstStyle/>
          <a:p>
            <a:r>
              <a:rPr lang="en-US" sz="2400" dirty="0"/>
              <a:t>Application</a:t>
            </a:r>
            <a:endParaRPr lang="nl-NL" sz="2400" dirty="0"/>
          </a:p>
        </p:txBody>
      </p:sp>
      <p:sp>
        <p:nvSpPr>
          <p:cNvPr id="29" name="TextBox 28"/>
          <p:cNvSpPr txBox="1"/>
          <p:nvPr/>
        </p:nvSpPr>
        <p:spPr>
          <a:xfrm>
            <a:off x="3772752" y="3882434"/>
            <a:ext cx="1263744" cy="461665"/>
          </a:xfrm>
          <a:prstGeom prst="rect">
            <a:avLst/>
          </a:prstGeom>
          <a:noFill/>
        </p:spPr>
        <p:txBody>
          <a:bodyPr wrap="none" rtlCol="0">
            <a:spAutoFit/>
          </a:bodyPr>
          <a:lstStyle/>
          <a:p>
            <a:r>
              <a:rPr lang="en-US" sz="2400" dirty="0"/>
              <a:t>Platform</a:t>
            </a:r>
            <a:endParaRPr lang="nl-NL" sz="2400" dirty="0"/>
          </a:p>
        </p:txBody>
      </p:sp>
      <p:cxnSp>
        <p:nvCxnSpPr>
          <p:cNvPr id="30" name="Straight Connector 29"/>
          <p:cNvCxnSpPr>
            <a:stCxn id="27" idx="2"/>
            <a:endCxn id="27" idx="6"/>
          </p:cNvCxnSpPr>
          <p:nvPr/>
        </p:nvCxnSpPr>
        <p:spPr>
          <a:xfrm>
            <a:off x="3266759" y="3671455"/>
            <a:ext cx="23368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4377168" y="2073668"/>
            <a:ext cx="3291840" cy="492443"/>
          </a:xfrm>
          <a:prstGeom prst="rect">
            <a:avLst/>
          </a:prstGeom>
          <a:noFill/>
        </p:spPr>
        <p:txBody>
          <a:bodyPr wrap="none" rtlCol="0">
            <a:prstTxWarp prst="textInflate">
              <a:avLst/>
            </a:prstTxWarp>
            <a:spAutoFit/>
          </a:bodyPr>
          <a:lstStyle/>
          <a:p>
            <a:r>
              <a:rPr lang="en-US" sz="2400" b="1" dirty="0">
                <a:ln w="22225">
                  <a:solidFill>
                    <a:schemeClr val="accent2"/>
                  </a:solidFill>
                  <a:prstDash val="solid"/>
                </a:ln>
                <a:solidFill>
                  <a:schemeClr val="accent2">
                    <a:lumMod val="40000"/>
                    <a:lumOff val="60000"/>
                  </a:schemeClr>
                </a:solidFill>
              </a:rPr>
              <a:t>DevOps</a:t>
            </a:r>
            <a:endParaRPr lang="nl-NL" sz="2400" b="1" dirty="0">
              <a:ln w="22225">
                <a:solidFill>
                  <a:schemeClr val="accent2"/>
                </a:solidFill>
                <a:prstDash val="solid"/>
              </a:ln>
              <a:solidFill>
                <a:schemeClr val="accent2">
                  <a:lumMod val="40000"/>
                  <a:lumOff val="60000"/>
                </a:schemeClr>
              </a:solidFill>
            </a:endParaRPr>
          </a:p>
        </p:txBody>
      </p:sp>
      <p:sp>
        <p:nvSpPr>
          <p:cNvPr id="32" name="Freeform 31"/>
          <p:cNvSpPr/>
          <p:nvPr/>
        </p:nvSpPr>
        <p:spPr>
          <a:xfrm>
            <a:off x="5726546" y="3361278"/>
            <a:ext cx="1499037" cy="662599"/>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33" name="TextBox 32"/>
          <p:cNvSpPr txBox="1"/>
          <p:nvPr/>
        </p:nvSpPr>
        <p:spPr>
          <a:xfrm>
            <a:off x="2598309" y="5200073"/>
            <a:ext cx="7071360" cy="853440"/>
          </a:xfrm>
          <a:prstGeom prst="rect">
            <a:avLst/>
          </a:prstGeom>
          <a:noFill/>
        </p:spPr>
        <p:txBody>
          <a:bodyPr wrap="square" rtlCol="0">
            <a:prstTxWarp prst="textInflateTop">
              <a:avLst/>
            </a:prstTxWarp>
            <a:spAutoFit/>
          </a:bodyPr>
          <a:lstStyle/>
          <a:p>
            <a:r>
              <a:rPr lang="en-US"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24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34" name="Group 33"/>
          <p:cNvGrpSpPr/>
          <p:nvPr/>
        </p:nvGrpSpPr>
        <p:grpSpPr>
          <a:xfrm>
            <a:off x="7241307" y="2669309"/>
            <a:ext cx="2336800" cy="2004291"/>
            <a:chOff x="5430981" y="2001982"/>
            <a:chExt cx="1752600" cy="1503218"/>
          </a:xfrm>
        </p:grpSpPr>
        <p:sp>
          <p:nvSpPr>
            <p:cNvPr id="35" name="Oval 3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36" name="TextBox 35"/>
            <p:cNvSpPr txBox="1"/>
            <p:nvPr/>
          </p:nvSpPr>
          <p:spPr>
            <a:xfrm>
              <a:off x="5684770" y="2168236"/>
              <a:ext cx="1197203" cy="346249"/>
            </a:xfrm>
            <a:prstGeom prst="rect">
              <a:avLst/>
            </a:prstGeom>
            <a:noFill/>
          </p:spPr>
          <p:txBody>
            <a:bodyPr wrap="none" rtlCol="0">
              <a:spAutoFit/>
            </a:bodyPr>
            <a:lstStyle/>
            <a:p>
              <a:r>
                <a:rPr lang="en-US" sz="2400" dirty="0"/>
                <a:t>Application</a:t>
              </a:r>
              <a:endParaRPr lang="nl-NL" sz="2400" dirty="0"/>
            </a:p>
          </p:txBody>
        </p:sp>
        <p:sp>
          <p:nvSpPr>
            <p:cNvPr id="37" name="TextBox 36"/>
            <p:cNvSpPr txBox="1"/>
            <p:nvPr/>
          </p:nvSpPr>
          <p:spPr>
            <a:xfrm>
              <a:off x="5810476" y="2911825"/>
              <a:ext cx="947808" cy="346249"/>
            </a:xfrm>
            <a:prstGeom prst="rect">
              <a:avLst/>
            </a:prstGeom>
            <a:noFill/>
          </p:spPr>
          <p:txBody>
            <a:bodyPr wrap="none" rtlCol="0">
              <a:spAutoFit/>
            </a:bodyPr>
            <a:lstStyle/>
            <a:p>
              <a:r>
                <a:rPr lang="en-US" sz="2400" dirty="0"/>
                <a:t>Platform</a:t>
              </a:r>
              <a:endParaRPr lang="nl-NL" sz="2400" dirty="0"/>
            </a:p>
          </p:txBody>
        </p:sp>
        <p:cxnSp>
          <p:nvCxnSpPr>
            <p:cNvPr id="38" name="Straight Connector 37"/>
            <p:cNvCxnSpPr>
              <a:stCxn id="35" idx="2"/>
              <a:endCxn id="3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665265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4.81481E-6 L 0.13836 0.0003 " pathEditMode="relative" rAng="0" ptsTypes="AA">
                                      <p:cBhvr>
                                        <p:cTn id="6" dur="2000" fill="hold"/>
                                        <p:tgtEl>
                                          <p:spTgt spid="27"/>
                                        </p:tgtEl>
                                        <p:attrNameLst>
                                          <p:attrName>ppt_x</p:attrName>
                                          <p:attrName>ppt_y</p:attrName>
                                        </p:attrNameLst>
                                      </p:cBhvr>
                                      <p:rCtr x="6910" y="0"/>
                                    </p:animMotion>
                                  </p:childTnLst>
                                </p:cTn>
                              </p:par>
                              <p:par>
                                <p:cTn id="7" presetID="42" presetClass="path" presetSubtype="0" accel="50000" decel="50000" fill="hold" nodeType="withEffect">
                                  <p:stCondLst>
                                    <p:cond delay="0"/>
                                  </p:stCondLst>
                                  <p:childTnLst>
                                    <p:animMotion origin="layout" path="M 3.05556E-6 4.81481E-6 L -0.18907 0.0003 " pathEditMode="relative" rAng="0" ptsTypes="AA">
                                      <p:cBhvr>
                                        <p:cTn id="8" dur="2000" fill="hold"/>
                                        <p:tgtEl>
                                          <p:spTgt spid="34"/>
                                        </p:tgtEl>
                                        <p:attrNameLst>
                                          <p:attrName>ppt_x</p:attrName>
                                          <p:attrName>ppt_y</p:attrName>
                                        </p:attrNameLst>
                                      </p:cBhvr>
                                      <p:rCtr x="-9462" y="0"/>
                                    </p:animMotion>
                                  </p:childTnLst>
                                </p:cTn>
                              </p:par>
                              <p:par>
                                <p:cTn id="9" presetID="10" presetClass="exit" presetSubtype="0" fill="hold" grpId="0" nodeType="withEffect">
                                  <p:stCondLst>
                                    <p:cond delay="1000"/>
                                  </p:stCondLst>
                                  <p:childTnLst>
                                    <p:animEffect transition="out" filter="fade">
                                      <p:cBhvr>
                                        <p:cTn id="10" dur="500"/>
                                        <p:tgtEl>
                                          <p:spTgt spid="28"/>
                                        </p:tgtEl>
                                      </p:cBhvr>
                                    </p:animEffect>
                                    <p:set>
                                      <p:cBhvr>
                                        <p:cTn id="11" dur="1" fill="hold">
                                          <p:stCondLst>
                                            <p:cond delay="499"/>
                                          </p:stCondLst>
                                        </p:cTn>
                                        <p:tgtEl>
                                          <p:spTgt spid="28"/>
                                        </p:tgtEl>
                                        <p:attrNameLst>
                                          <p:attrName>style.visibility</p:attrName>
                                        </p:attrNameLst>
                                      </p:cBhvr>
                                      <p:to>
                                        <p:strVal val="hidden"/>
                                      </p:to>
                                    </p:set>
                                  </p:childTnLst>
                                </p:cTn>
                              </p:par>
                              <p:par>
                                <p:cTn id="12" presetID="10" presetClass="exit" presetSubtype="0" fill="hold" grpId="0" nodeType="withEffect">
                                  <p:stCondLst>
                                    <p:cond delay="1000"/>
                                  </p:stCondLst>
                                  <p:childTnLst>
                                    <p:animEffect transition="out" filter="fade">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par>
                                <p:cTn id="15" presetID="10" presetClass="exit" presetSubtype="0" fill="hold" nodeType="withEffect">
                                  <p:stCondLst>
                                    <p:cond delay="1000"/>
                                  </p:stCondLst>
                                  <p:childTnLst>
                                    <p:animEffect transition="out" filter="fade">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39" name="Rectangle 38"/>
          <p:cNvSpPr/>
          <p:nvPr/>
        </p:nvSpPr>
        <p:spPr>
          <a:xfrm>
            <a:off x="0" y="1727200"/>
            <a:ext cx="2346960" cy="44196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285750" y="250825"/>
            <a:ext cx="1118132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nl-NL" sz="5400" dirty="0" smtClean="0">
                <a:solidFill>
                  <a:schemeClr val="accent4">
                    <a:lumMod val="75000"/>
                  </a:schemeClr>
                </a:solidFill>
                <a:latin typeface="Trebuchet MS Bold" charset="0"/>
                <a:cs typeface="Trebuchet MS Bold" charset="0"/>
              </a:rPr>
              <a:t> </a:t>
            </a:r>
            <a:r>
              <a:rPr lang="nl-NL" sz="5400" dirty="0" err="1" smtClean="0">
                <a:solidFill>
                  <a:schemeClr val="accent4">
                    <a:lumMod val="75000"/>
                  </a:schemeClr>
                </a:solidFill>
                <a:latin typeface="Trebuchet MS Bold" charset="0"/>
                <a:cs typeface="Trebuchet MS Bold" charset="0"/>
              </a:rPr>
              <a:t>DevOps</a:t>
            </a:r>
            <a:r>
              <a:rPr lang="nl-NL" sz="5400" dirty="0" smtClean="0">
                <a:solidFill>
                  <a:schemeClr val="accent4">
                    <a:lumMod val="75000"/>
                  </a:schemeClr>
                </a:solidFill>
                <a:latin typeface="Trebuchet MS Bold" charset="0"/>
                <a:cs typeface="Trebuchet MS Bold" charset="0"/>
              </a:rPr>
              <a:t> </a:t>
            </a:r>
            <a:r>
              <a:rPr lang="nl-NL" sz="5400" dirty="0">
                <a:solidFill>
                  <a:schemeClr val="accent4">
                    <a:lumMod val="75000"/>
                  </a:schemeClr>
                </a:solidFill>
                <a:latin typeface="Trebuchet MS Bold" charset="0"/>
                <a:cs typeface="Trebuchet MS Bold" charset="0"/>
              </a:rPr>
              <a:t>team </a:t>
            </a:r>
            <a:r>
              <a:rPr lang="nl-NL" sz="5400" dirty="0" err="1">
                <a:solidFill>
                  <a:schemeClr val="accent4">
                    <a:lumMod val="75000"/>
                  </a:schemeClr>
                </a:solidFill>
                <a:latin typeface="Trebuchet MS Bold" charset="0"/>
                <a:cs typeface="Trebuchet MS Bold" charset="0"/>
              </a:rPr>
              <a:t>owns</a:t>
            </a:r>
            <a:r>
              <a:rPr lang="nl-NL" sz="5400" dirty="0">
                <a:solidFill>
                  <a:schemeClr val="accent4">
                    <a:lumMod val="75000"/>
                  </a:schemeClr>
                </a:solidFill>
                <a:latin typeface="Trebuchet MS Bold" charset="0"/>
                <a:cs typeface="Trebuchet MS Bold" charset="0"/>
              </a:rPr>
              <a:t> </a:t>
            </a:r>
            <a:r>
              <a:rPr lang="nl-NL" sz="5400" dirty="0" err="1">
                <a:solidFill>
                  <a:schemeClr val="accent4">
                    <a:lumMod val="75000"/>
                  </a:schemeClr>
                </a:solidFill>
                <a:latin typeface="Trebuchet MS Bold" charset="0"/>
                <a:cs typeface="Trebuchet MS Bold" charset="0"/>
              </a:rPr>
              <a:t>and</a:t>
            </a:r>
            <a:r>
              <a:rPr lang="nl-NL" sz="5400" dirty="0">
                <a:solidFill>
                  <a:schemeClr val="accent4">
                    <a:lumMod val="75000"/>
                  </a:schemeClr>
                </a:solidFill>
                <a:latin typeface="Trebuchet MS Bold" charset="0"/>
                <a:cs typeface="Trebuchet MS Bold" charset="0"/>
              </a:rPr>
              <a:t> runs </a:t>
            </a:r>
            <a:r>
              <a:rPr lang="nl-NL" sz="5400" dirty="0" smtClean="0">
                <a:solidFill>
                  <a:schemeClr val="accent4">
                    <a:lumMod val="75000"/>
                  </a:schemeClr>
                </a:solidFill>
                <a:latin typeface="Trebuchet MS Bold" charset="0"/>
                <a:cs typeface="Trebuchet MS Bold" charset="0"/>
              </a:rPr>
              <a:t/>
            </a:r>
            <a:br>
              <a:rPr lang="nl-NL" sz="5400" dirty="0" smtClean="0">
                <a:solidFill>
                  <a:schemeClr val="accent4">
                    <a:lumMod val="75000"/>
                  </a:schemeClr>
                </a:solidFill>
                <a:latin typeface="Trebuchet MS Bold" charset="0"/>
                <a:cs typeface="Trebuchet MS Bold" charset="0"/>
              </a:rPr>
            </a:br>
            <a:r>
              <a:rPr lang="nl-NL" sz="5400" dirty="0" smtClean="0">
                <a:solidFill>
                  <a:schemeClr val="accent4">
                    <a:lumMod val="75000"/>
                  </a:schemeClr>
                </a:solidFill>
                <a:latin typeface="Trebuchet MS Bold" charset="0"/>
                <a:cs typeface="Trebuchet MS Bold" charset="0"/>
              </a:rPr>
              <a:t> </a:t>
            </a:r>
            <a:r>
              <a:rPr lang="nl-NL" sz="5400" dirty="0" err="1" smtClean="0">
                <a:solidFill>
                  <a:schemeClr val="accent4">
                    <a:lumMod val="75000"/>
                  </a:schemeClr>
                </a:solidFill>
                <a:latin typeface="Trebuchet MS Bold" charset="0"/>
                <a:cs typeface="Trebuchet MS Bold" charset="0"/>
              </a:rPr>
              <a:t>one</a:t>
            </a:r>
            <a:r>
              <a:rPr lang="nl-NL" sz="5400" dirty="0" smtClean="0">
                <a:solidFill>
                  <a:schemeClr val="accent4">
                    <a:lumMod val="75000"/>
                  </a:schemeClr>
                </a:solidFill>
                <a:latin typeface="Trebuchet MS Bold" charset="0"/>
                <a:cs typeface="Trebuchet MS Bold" charset="0"/>
              </a:rPr>
              <a:t> </a:t>
            </a:r>
            <a:r>
              <a:rPr lang="nl-NL" sz="5400" dirty="0">
                <a:solidFill>
                  <a:schemeClr val="accent4">
                    <a:lumMod val="75000"/>
                  </a:schemeClr>
                </a:solidFill>
                <a:latin typeface="Trebuchet MS Bold" charset="0"/>
                <a:cs typeface="Trebuchet MS Bold" charset="0"/>
              </a:rPr>
              <a:t>(or more) </a:t>
            </a:r>
            <a:r>
              <a:rPr lang="nl-NL" sz="5400" dirty="0" err="1" smtClean="0">
                <a:solidFill>
                  <a:schemeClr val="accent4">
                    <a:lumMod val="75000"/>
                  </a:schemeClr>
                </a:solidFill>
                <a:latin typeface="Trebuchet MS Bold" charset="0"/>
                <a:cs typeface="Trebuchet MS Bold" charset="0"/>
              </a:rPr>
              <a:t>products</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18" name="Group 17"/>
          <p:cNvGrpSpPr/>
          <p:nvPr/>
        </p:nvGrpSpPr>
        <p:grpSpPr>
          <a:xfrm>
            <a:off x="4927599" y="2669309"/>
            <a:ext cx="2336800" cy="2004291"/>
            <a:chOff x="5430981" y="2001982"/>
            <a:chExt cx="1752600" cy="1503218"/>
          </a:xfrm>
        </p:grpSpPr>
        <p:sp>
          <p:nvSpPr>
            <p:cNvPr id="19" name="Oval 18"/>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20" name="TextBox 19"/>
            <p:cNvSpPr txBox="1"/>
            <p:nvPr/>
          </p:nvSpPr>
          <p:spPr>
            <a:xfrm>
              <a:off x="5684770" y="2168236"/>
              <a:ext cx="1197203" cy="346249"/>
            </a:xfrm>
            <a:prstGeom prst="rect">
              <a:avLst/>
            </a:prstGeom>
            <a:noFill/>
          </p:spPr>
          <p:txBody>
            <a:bodyPr wrap="none" rtlCol="0">
              <a:spAutoFit/>
            </a:bodyPr>
            <a:lstStyle/>
            <a:p>
              <a:r>
                <a:rPr lang="en-US" sz="2400" dirty="0"/>
                <a:t>Application</a:t>
              </a:r>
              <a:endParaRPr lang="nl-NL" sz="2400" dirty="0"/>
            </a:p>
          </p:txBody>
        </p:sp>
        <p:sp>
          <p:nvSpPr>
            <p:cNvPr id="21" name="TextBox 20"/>
            <p:cNvSpPr txBox="1"/>
            <p:nvPr/>
          </p:nvSpPr>
          <p:spPr>
            <a:xfrm>
              <a:off x="5810476" y="2911825"/>
              <a:ext cx="947808" cy="346249"/>
            </a:xfrm>
            <a:prstGeom prst="rect">
              <a:avLst/>
            </a:prstGeom>
            <a:noFill/>
          </p:spPr>
          <p:txBody>
            <a:bodyPr wrap="none" rtlCol="0">
              <a:spAutoFit/>
            </a:bodyPr>
            <a:lstStyle/>
            <a:p>
              <a:r>
                <a:rPr lang="en-US" sz="2400" dirty="0"/>
                <a:t>Platform</a:t>
              </a:r>
              <a:endParaRPr lang="nl-NL" sz="2400" dirty="0"/>
            </a:p>
          </p:txBody>
        </p:sp>
        <p:cxnSp>
          <p:nvCxnSpPr>
            <p:cNvPr id="22" name="Straight Connector 21"/>
            <p:cNvCxnSpPr>
              <a:stCxn id="19" idx="2"/>
              <a:endCxn id="19"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23" name="Rectangle 22"/>
          <p:cNvSpPr/>
          <p:nvPr/>
        </p:nvSpPr>
        <p:spPr>
          <a:xfrm>
            <a:off x="1134140" y="4442047"/>
            <a:ext cx="10566400" cy="1181395"/>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dirty="0"/>
          </a:p>
        </p:txBody>
      </p:sp>
      <p:sp>
        <p:nvSpPr>
          <p:cNvPr id="24" name="TextBox 23"/>
          <p:cNvSpPr txBox="1"/>
          <p:nvPr/>
        </p:nvSpPr>
        <p:spPr>
          <a:xfrm>
            <a:off x="2535123" y="5088101"/>
            <a:ext cx="7761227" cy="461665"/>
          </a:xfrm>
          <a:prstGeom prst="rect">
            <a:avLst/>
          </a:prstGeom>
          <a:noFill/>
        </p:spPr>
        <p:txBody>
          <a:bodyPr wrap="none" rtlCol="0">
            <a:spAutoFit/>
          </a:bodyPr>
          <a:lstStyle/>
          <a:p>
            <a:r>
              <a:rPr lang="en-US" sz="2400" dirty="0"/>
              <a:t>Generic Infrastructure Platform for running DevOps Products</a:t>
            </a:r>
            <a:endParaRPr lang="nl-NL" sz="2400" dirty="0"/>
          </a:p>
        </p:txBody>
      </p:sp>
      <p:sp>
        <p:nvSpPr>
          <p:cNvPr id="25" name="Rectangular Callout 24"/>
          <p:cNvSpPr/>
          <p:nvPr/>
        </p:nvSpPr>
        <p:spPr>
          <a:xfrm>
            <a:off x="527118" y="5828667"/>
            <a:ext cx="2695729" cy="843856"/>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67" dirty="0" err="1"/>
              <a:t>Floorspace</a:t>
            </a:r>
            <a:r>
              <a:rPr lang="en-US" sz="1867" dirty="0"/>
              <a:t>, Power, Cooling, Storage, Compute</a:t>
            </a:r>
          </a:p>
        </p:txBody>
      </p:sp>
      <p:sp>
        <p:nvSpPr>
          <p:cNvPr id="26" name="Rectangular Callout 25"/>
          <p:cNvSpPr/>
          <p:nvPr/>
        </p:nvSpPr>
        <p:spPr>
          <a:xfrm>
            <a:off x="8591108" y="5794236"/>
            <a:ext cx="3340987" cy="878288"/>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67" dirty="0"/>
              <a:t>Monitoring, Management, Cache, Authentication, RDBMS, Event Hub</a:t>
            </a:r>
          </a:p>
        </p:txBody>
      </p:sp>
    </p:spTree>
    <p:extLst>
      <p:ext uri="{BB962C8B-B14F-4D97-AF65-F5344CB8AC3E}">
        <p14:creationId xmlns:p14="http://schemas.microsoft.com/office/powerpoint/2010/main" val="4210384345"/>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9" name="Rectangle 48"/>
          <p:cNvSpPr/>
          <p:nvPr/>
        </p:nvSpPr>
        <p:spPr>
          <a:xfrm>
            <a:off x="0" y="1727200"/>
            <a:ext cx="2346960" cy="4419600"/>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285750" y="250825"/>
            <a:ext cx="1118132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en-US" sz="4800" dirty="0" smtClean="0">
                <a:solidFill>
                  <a:schemeClr val="accent4">
                    <a:lumMod val="75000"/>
                  </a:schemeClr>
                </a:solidFill>
                <a:latin typeface="Trebuchet MS Bold" charset="0"/>
                <a:cs typeface="Trebuchet MS Bold" charset="0"/>
              </a:rPr>
              <a:t> Multiple </a:t>
            </a:r>
            <a:r>
              <a:rPr lang="en-US" sz="4800" dirty="0">
                <a:solidFill>
                  <a:schemeClr val="accent4">
                    <a:lumMod val="75000"/>
                  </a:schemeClr>
                </a:solidFill>
                <a:latin typeface="Trebuchet MS Bold" charset="0"/>
                <a:cs typeface="Trebuchet MS Bold" charset="0"/>
              </a:rPr>
              <a:t>products from multiple </a:t>
            </a:r>
            <a:r>
              <a:rPr lang="en-US" sz="4800" dirty="0" smtClean="0">
                <a:solidFill>
                  <a:schemeClr val="accent4">
                    <a:lumMod val="75000"/>
                  </a:schemeClr>
                </a:solidFill>
                <a:latin typeface="Trebuchet MS Bold" charset="0"/>
                <a:cs typeface="Trebuchet MS Bold" charset="0"/>
              </a:rPr>
              <a:t>teams</a:t>
            </a:r>
            <a:br>
              <a:rPr lang="en-US" sz="4800" dirty="0" smtClean="0">
                <a:solidFill>
                  <a:schemeClr val="accent4">
                    <a:lumMod val="75000"/>
                  </a:schemeClr>
                </a:solidFill>
                <a:latin typeface="Trebuchet MS Bold" charset="0"/>
                <a:cs typeface="Trebuchet MS Bold" charset="0"/>
              </a:rPr>
            </a:br>
            <a:r>
              <a:rPr lang="en-US" sz="4800" dirty="0" smtClean="0">
                <a:solidFill>
                  <a:schemeClr val="accent4">
                    <a:lumMod val="75000"/>
                  </a:schemeClr>
                </a:solidFill>
                <a:latin typeface="Trebuchet MS Bold" charset="0"/>
                <a:cs typeface="Trebuchet MS Bold" charset="0"/>
              </a:rPr>
              <a:t> </a:t>
            </a:r>
            <a:r>
              <a:rPr lang="en-US" sz="4800" dirty="0">
                <a:solidFill>
                  <a:schemeClr val="accent4">
                    <a:lumMod val="75000"/>
                  </a:schemeClr>
                </a:solidFill>
                <a:latin typeface="Trebuchet MS Bold" charset="0"/>
                <a:cs typeface="Trebuchet MS Bold" charset="0"/>
              </a:rPr>
              <a:t>run on a shared generic infrastructure</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23" name="Rectangle 22"/>
          <p:cNvSpPr/>
          <p:nvPr/>
        </p:nvSpPr>
        <p:spPr>
          <a:xfrm>
            <a:off x="1134140" y="4442047"/>
            <a:ext cx="10566400" cy="1181395"/>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dirty="0"/>
          </a:p>
        </p:txBody>
      </p:sp>
      <p:sp>
        <p:nvSpPr>
          <p:cNvPr id="24" name="TextBox 23"/>
          <p:cNvSpPr txBox="1"/>
          <p:nvPr/>
        </p:nvSpPr>
        <p:spPr>
          <a:xfrm>
            <a:off x="2535123" y="5088101"/>
            <a:ext cx="7761227" cy="461665"/>
          </a:xfrm>
          <a:prstGeom prst="rect">
            <a:avLst/>
          </a:prstGeom>
          <a:noFill/>
        </p:spPr>
        <p:txBody>
          <a:bodyPr wrap="none" rtlCol="0">
            <a:spAutoFit/>
          </a:bodyPr>
          <a:lstStyle/>
          <a:p>
            <a:r>
              <a:rPr lang="en-US" sz="2400" dirty="0"/>
              <a:t>Generic Infrastructure Platform for running DevOps Products</a:t>
            </a:r>
            <a:endParaRPr lang="nl-NL" sz="2400" dirty="0"/>
          </a:p>
        </p:txBody>
      </p:sp>
      <p:sp>
        <p:nvSpPr>
          <p:cNvPr id="25" name="Rectangular Callout 24"/>
          <p:cNvSpPr/>
          <p:nvPr/>
        </p:nvSpPr>
        <p:spPr>
          <a:xfrm>
            <a:off x="527118" y="5828667"/>
            <a:ext cx="2695729" cy="843856"/>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67" dirty="0" err="1"/>
              <a:t>Floorspace</a:t>
            </a:r>
            <a:r>
              <a:rPr lang="en-US" sz="1867" dirty="0"/>
              <a:t>, Power, Cooling, Storage, Compute</a:t>
            </a:r>
          </a:p>
        </p:txBody>
      </p:sp>
      <p:sp>
        <p:nvSpPr>
          <p:cNvPr id="26" name="Rectangular Callout 25"/>
          <p:cNvSpPr/>
          <p:nvPr/>
        </p:nvSpPr>
        <p:spPr>
          <a:xfrm>
            <a:off x="8591108" y="5794236"/>
            <a:ext cx="3340987" cy="878288"/>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67" dirty="0"/>
              <a:t>Monitoring, Management, Cache, Authentication, RDBMS, Event Hub</a:t>
            </a:r>
          </a:p>
        </p:txBody>
      </p:sp>
      <p:grpSp>
        <p:nvGrpSpPr>
          <p:cNvPr id="15" name="Group 14"/>
          <p:cNvGrpSpPr/>
          <p:nvPr/>
        </p:nvGrpSpPr>
        <p:grpSpPr>
          <a:xfrm>
            <a:off x="7432664" y="2659504"/>
            <a:ext cx="2336800" cy="2004291"/>
            <a:chOff x="5430981" y="2001982"/>
            <a:chExt cx="1752600" cy="1503218"/>
          </a:xfrm>
        </p:grpSpPr>
        <p:sp>
          <p:nvSpPr>
            <p:cNvPr id="16" name="Oval 15"/>
            <p:cNvSpPr/>
            <p:nvPr/>
          </p:nvSpPr>
          <p:spPr>
            <a:xfrm>
              <a:off x="5430981" y="2001982"/>
              <a:ext cx="1752600" cy="150321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2400"/>
            </a:p>
          </p:txBody>
        </p:sp>
        <p:sp>
          <p:nvSpPr>
            <p:cNvPr id="17" name="TextBox 16"/>
            <p:cNvSpPr txBox="1"/>
            <p:nvPr/>
          </p:nvSpPr>
          <p:spPr>
            <a:xfrm>
              <a:off x="5684770" y="2168236"/>
              <a:ext cx="1197203" cy="346249"/>
            </a:xfrm>
            <a:prstGeom prst="rect">
              <a:avLst/>
            </a:prstGeom>
            <a:noFill/>
          </p:spPr>
          <p:txBody>
            <a:bodyPr wrap="none" rtlCol="0">
              <a:spAutoFit/>
            </a:bodyPr>
            <a:lstStyle/>
            <a:p>
              <a:r>
                <a:rPr lang="en-US" sz="2400" dirty="0"/>
                <a:t>Application</a:t>
              </a:r>
              <a:endParaRPr lang="nl-NL" sz="2400" dirty="0"/>
            </a:p>
          </p:txBody>
        </p:sp>
        <p:sp>
          <p:nvSpPr>
            <p:cNvPr id="27" name="TextBox 26"/>
            <p:cNvSpPr txBox="1"/>
            <p:nvPr/>
          </p:nvSpPr>
          <p:spPr>
            <a:xfrm>
              <a:off x="5810476" y="2911825"/>
              <a:ext cx="947808" cy="346249"/>
            </a:xfrm>
            <a:prstGeom prst="rect">
              <a:avLst/>
            </a:prstGeom>
            <a:noFill/>
          </p:spPr>
          <p:txBody>
            <a:bodyPr wrap="none" rtlCol="0">
              <a:spAutoFit/>
            </a:bodyPr>
            <a:lstStyle/>
            <a:p>
              <a:r>
                <a:rPr lang="en-US" sz="2400" dirty="0"/>
                <a:t>Platform</a:t>
              </a:r>
              <a:endParaRPr lang="nl-NL" sz="2400" dirty="0"/>
            </a:p>
          </p:txBody>
        </p:sp>
        <p:cxnSp>
          <p:nvCxnSpPr>
            <p:cNvPr id="28" name="Straight Connector 27"/>
            <p:cNvCxnSpPr>
              <a:stCxn id="16" idx="2"/>
              <a:endCxn id="16" idx="6"/>
            </p:cNvCxnSpPr>
            <p:nvPr/>
          </p:nvCxnSpPr>
          <p:spPr>
            <a:xfrm>
              <a:off x="5430981" y="2753591"/>
              <a:ext cx="1752600" cy="0"/>
            </a:xfrm>
            <a:prstGeom prst="line">
              <a:avLst/>
            </a:prstGeom>
            <a:ln/>
          </p:spPr>
          <p:style>
            <a:lnRef idx="1">
              <a:schemeClr val="accent3"/>
            </a:lnRef>
            <a:fillRef idx="0">
              <a:schemeClr val="accent3"/>
            </a:fillRef>
            <a:effectRef idx="0">
              <a:schemeClr val="accent3"/>
            </a:effectRef>
            <a:fontRef idx="minor">
              <a:schemeClr val="tx1"/>
            </a:fontRef>
          </p:style>
        </p:cxnSp>
      </p:grpSp>
      <p:grpSp>
        <p:nvGrpSpPr>
          <p:cNvPr id="29" name="Group 28"/>
          <p:cNvGrpSpPr/>
          <p:nvPr/>
        </p:nvGrpSpPr>
        <p:grpSpPr>
          <a:xfrm>
            <a:off x="9937730" y="2649699"/>
            <a:ext cx="2336800" cy="2004291"/>
            <a:chOff x="5430981" y="2001982"/>
            <a:chExt cx="1752600" cy="1503218"/>
          </a:xfrm>
        </p:grpSpPr>
        <p:sp>
          <p:nvSpPr>
            <p:cNvPr id="30" name="Oval 29"/>
            <p:cNvSpPr/>
            <p:nvPr/>
          </p:nvSpPr>
          <p:spPr>
            <a:xfrm>
              <a:off x="5430981" y="2001982"/>
              <a:ext cx="1752600" cy="1503218"/>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2400"/>
            </a:p>
          </p:txBody>
        </p:sp>
        <p:sp>
          <p:nvSpPr>
            <p:cNvPr id="31" name="TextBox 30"/>
            <p:cNvSpPr txBox="1"/>
            <p:nvPr/>
          </p:nvSpPr>
          <p:spPr>
            <a:xfrm>
              <a:off x="5684770" y="2168236"/>
              <a:ext cx="1197203" cy="346249"/>
            </a:xfrm>
            <a:prstGeom prst="rect">
              <a:avLst/>
            </a:prstGeom>
            <a:noFill/>
          </p:spPr>
          <p:txBody>
            <a:bodyPr wrap="none" rtlCol="0">
              <a:spAutoFit/>
            </a:bodyPr>
            <a:lstStyle/>
            <a:p>
              <a:r>
                <a:rPr lang="en-US" sz="2400" dirty="0"/>
                <a:t>Application</a:t>
              </a:r>
              <a:endParaRPr lang="nl-NL" sz="2400" dirty="0"/>
            </a:p>
          </p:txBody>
        </p:sp>
        <p:sp>
          <p:nvSpPr>
            <p:cNvPr id="32" name="TextBox 31"/>
            <p:cNvSpPr txBox="1"/>
            <p:nvPr/>
          </p:nvSpPr>
          <p:spPr>
            <a:xfrm>
              <a:off x="5810476" y="2911825"/>
              <a:ext cx="947808" cy="346249"/>
            </a:xfrm>
            <a:prstGeom prst="rect">
              <a:avLst/>
            </a:prstGeom>
            <a:noFill/>
          </p:spPr>
          <p:txBody>
            <a:bodyPr wrap="none" rtlCol="0">
              <a:spAutoFit/>
            </a:bodyPr>
            <a:lstStyle/>
            <a:p>
              <a:r>
                <a:rPr lang="en-US" sz="2400" dirty="0"/>
                <a:t>Platform</a:t>
              </a:r>
              <a:endParaRPr lang="nl-NL" sz="2400" dirty="0"/>
            </a:p>
          </p:txBody>
        </p:sp>
        <p:cxnSp>
          <p:nvCxnSpPr>
            <p:cNvPr id="33" name="Straight Connector 32"/>
            <p:cNvCxnSpPr>
              <a:stCxn id="30" idx="2"/>
              <a:endCxn id="30" idx="6"/>
            </p:cNvCxnSpPr>
            <p:nvPr/>
          </p:nvCxnSpPr>
          <p:spPr>
            <a:xfrm>
              <a:off x="5430981" y="2753591"/>
              <a:ext cx="1752600" cy="0"/>
            </a:xfrm>
            <a:prstGeom prst="line">
              <a:avLst/>
            </a:prstGeom>
            <a:ln/>
          </p:spPr>
          <p:style>
            <a:lnRef idx="1">
              <a:schemeClr val="accent4"/>
            </a:lnRef>
            <a:fillRef idx="0">
              <a:schemeClr val="accent4"/>
            </a:fillRef>
            <a:effectRef idx="0">
              <a:schemeClr val="accent4"/>
            </a:effectRef>
            <a:fontRef idx="minor">
              <a:schemeClr val="tx1"/>
            </a:fontRef>
          </p:style>
        </p:cxnSp>
      </p:grpSp>
      <p:grpSp>
        <p:nvGrpSpPr>
          <p:cNvPr id="34" name="Group 33"/>
          <p:cNvGrpSpPr/>
          <p:nvPr/>
        </p:nvGrpSpPr>
        <p:grpSpPr>
          <a:xfrm>
            <a:off x="2361100" y="2688709"/>
            <a:ext cx="2336800" cy="2004291"/>
            <a:chOff x="5430981" y="2001982"/>
            <a:chExt cx="1752600" cy="1503218"/>
          </a:xfrm>
        </p:grpSpPr>
        <p:sp>
          <p:nvSpPr>
            <p:cNvPr id="35" name="Oval 34"/>
            <p:cNvSpPr/>
            <p:nvPr/>
          </p:nvSpPr>
          <p:spPr>
            <a:xfrm>
              <a:off x="5430981" y="2001982"/>
              <a:ext cx="1752600" cy="150321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2400"/>
            </a:p>
          </p:txBody>
        </p:sp>
        <p:sp>
          <p:nvSpPr>
            <p:cNvPr id="36" name="TextBox 35"/>
            <p:cNvSpPr txBox="1"/>
            <p:nvPr/>
          </p:nvSpPr>
          <p:spPr>
            <a:xfrm>
              <a:off x="5684770" y="2168236"/>
              <a:ext cx="1197203" cy="346249"/>
            </a:xfrm>
            <a:prstGeom prst="rect">
              <a:avLst/>
            </a:prstGeom>
            <a:noFill/>
          </p:spPr>
          <p:txBody>
            <a:bodyPr wrap="none" rtlCol="0">
              <a:spAutoFit/>
            </a:bodyPr>
            <a:lstStyle/>
            <a:p>
              <a:r>
                <a:rPr lang="en-US" sz="2400" dirty="0"/>
                <a:t>Application</a:t>
              </a:r>
              <a:endParaRPr lang="nl-NL" sz="2400" dirty="0"/>
            </a:p>
          </p:txBody>
        </p:sp>
        <p:sp>
          <p:nvSpPr>
            <p:cNvPr id="37" name="TextBox 36"/>
            <p:cNvSpPr txBox="1"/>
            <p:nvPr/>
          </p:nvSpPr>
          <p:spPr>
            <a:xfrm>
              <a:off x="5810476" y="2911825"/>
              <a:ext cx="947808" cy="346249"/>
            </a:xfrm>
            <a:prstGeom prst="rect">
              <a:avLst/>
            </a:prstGeom>
            <a:noFill/>
          </p:spPr>
          <p:txBody>
            <a:bodyPr wrap="none" rtlCol="0">
              <a:spAutoFit/>
            </a:bodyPr>
            <a:lstStyle/>
            <a:p>
              <a:r>
                <a:rPr lang="en-US" sz="2400" dirty="0"/>
                <a:t>Platform</a:t>
              </a:r>
              <a:endParaRPr lang="nl-NL" sz="2400" dirty="0"/>
            </a:p>
          </p:txBody>
        </p:sp>
        <p:cxnSp>
          <p:nvCxnSpPr>
            <p:cNvPr id="38" name="Straight Connector 37"/>
            <p:cNvCxnSpPr>
              <a:stCxn id="35" idx="2"/>
              <a:endCxn id="35" idx="6"/>
            </p:cNvCxnSpPr>
            <p:nvPr/>
          </p:nvCxnSpPr>
          <p:spPr>
            <a:xfrm>
              <a:off x="5430981" y="2753591"/>
              <a:ext cx="1752600" cy="0"/>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39" name="Group 38"/>
          <p:cNvGrpSpPr/>
          <p:nvPr/>
        </p:nvGrpSpPr>
        <p:grpSpPr>
          <a:xfrm>
            <a:off x="-143965" y="2719619"/>
            <a:ext cx="2336800" cy="2004291"/>
            <a:chOff x="5430981" y="2001982"/>
            <a:chExt cx="1752600" cy="1503218"/>
          </a:xfrm>
        </p:grpSpPr>
        <p:sp>
          <p:nvSpPr>
            <p:cNvPr id="40" name="Oval 39"/>
            <p:cNvSpPr/>
            <p:nvPr/>
          </p:nvSpPr>
          <p:spPr>
            <a:xfrm>
              <a:off x="5430981" y="2001982"/>
              <a:ext cx="1752600" cy="150321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400"/>
            </a:p>
          </p:txBody>
        </p:sp>
        <p:sp>
          <p:nvSpPr>
            <p:cNvPr id="41" name="TextBox 40"/>
            <p:cNvSpPr txBox="1"/>
            <p:nvPr/>
          </p:nvSpPr>
          <p:spPr>
            <a:xfrm>
              <a:off x="5684770" y="2168236"/>
              <a:ext cx="1197203" cy="346249"/>
            </a:xfrm>
            <a:prstGeom prst="rect">
              <a:avLst/>
            </a:prstGeom>
            <a:noFill/>
          </p:spPr>
          <p:txBody>
            <a:bodyPr wrap="none" rtlCol="0">
              <a:spAutoFit/>
            </a:bodyPr>
            <a:lstStyle/>
            <a:p>
              <a:r>
                <a:rPr lang="en-US" sz="2400" dirty="0"/>
                <a:t>Application</a:t>
              </a:r>
              <a:endParaRPr lang="nl-NL" sz="2400" dirty="0"/>
            </a:p>
          </p:txBody>
        </p:sp>
        <p:sp>
          <p:nvSpPr>
            <p:cNvPr id="42" name="TextBox 41"/>
            <p:cNvSpPr txBox="1"/>
            <p:nvPr/>
          </p:nvSpPr>
          <p:spPr>
            <a:xfrm>
              <a:off x="5810476" y="2911825"/>
              <a:ext cx="947808" cy="346249"/>
            </a:xfrm>
            <a:prstGeom prst="rect">
              <a:avLst/>
            </a:prstGeom>
            <a:noFill/>
          </p:spPr>
          <p:txBody>
            <a:bodyPr wrap="none" rtlCol="0">
              <a:spAutoFit/>
            </a:bodyPr>
            <a:lstStyle/>
            <a:p>
              <a:r>
                <a:rPr lang="en-US" sz="2400" dirty="0"/>
                <a:t>Platform</a:t>
              </a:r>
              <a:endParaRPr lang="nl-NL" sz="2400" dirty="0"/>
            </a:p>
          </p:txBody>
        </p:sp>
        <p:cxnSp>
          <p:nvCxnSpPr>
            <p:cNvPr id="43" name="Straight Connector 42"/>
            <p:cNvCxnSpPr>
              <a:stCxn id="40" idx="2"/>
              <a:endCxn id="40" idx="6"/>
            </p:cNvCxnSpPr>
            <p:nvPr/>
          </p:nvCxnSpPr>
          <p:spPr>
            <a:xfrm>
              <a:off x="5430981" y="2753591"/>
              <a:ext cx="1752600" cy="0"/>
            </a:xfrm>
            <a:prstGeom prst="line">
              <a:avLst/>
            </a:prstGeom>
            <a:ln/>
          </p:spPr>
          <p:style>
            <a:lnRef idx="1">
              <a:schemeClr val="accent6"/>
            </a:lnRef>
            <a:fillRef idx="0">
              <a:schemeClr val="accent6"/>
            </a:fillRef>
            <a:effectRef idx="0">
              <a:schemeClr val="accent6"/>
            </a:effectRef>
            <a:fontRef idx="minor">
              <a:schemeClr val="tx1"/>
            </a:fontRef>
          </p:style>
        </p:cxnSp>
      </p:grpSp>
      <p:grpSp>
        <p:nvGrpSpPr>
          <p:cNvPr id="44" name="Group 43"/>
          <p:cNvGrpSpPr/>
          <p:nvPr/>
        </p:nvGrpSpPr>
        <p:grpSpPr>
          <a:xfrm>
            <a:off x="4927599" y="2669309"/>
            <a:ext cx="2336800" cy="2004291"/>
            <a:chOff x="5430981" y="2001982"/>
            <a:chExt cx="1752600" cy="1503218"/>
          </a:xfrm>
        </p:grpSpPr>
        <p:sp>
          <p:nvSpPr>
            <p:cNvPr id="45" name="Oval 4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2400"/>
            </a:p>
          </p:txBody>
        </p:sp>
        <p:sp>
          <p:nvSpPr>
            <p:cNvPr id="46" name="TextBox 45"/>
            <p:cNvSpPr txBox="1"/>
            <p:nvPr/>
          </p:nvSpPr>
          <p:spPr>
            <a:xfrm>
              <a:off x="5684770" y="2168236"/>
              <a:ext cx="1197203" cy="346249"/>
            </a:xfrm>
            <a:prstGeom prst="rect">
              <a:avLst/>
            </a:prstGeom>
            <a:noFill/>
          </p:spPr>
          <p:txBody>
            <a:bodyPr wrap="none" rtlCol="0">
              <a:spAutoFit/>
            </a:bodyPr>
            <a:lstStyle/>
            <a:p>
              <a:r>
                <a:rPr lang="en-US" sz="2400" dirty="0"/>
                <a:t>Application</a:t>
              </a:r>
              <a:endParaRPr lang="nl-NL" sz="2400" dirty="0"/>
            </a:p>
          </p:txBody>
        </p:sp>
        <p:sp>
          <p:nvSpPr>
            <p:cNvPr id="47" name="TextBox 46"/>
            <p:cNvSpPr txBox="1"/>
            <p:nvPr/>
          </p:nvSpPr>
          <p:spPr>
            <a:xfrm>
              <a:off x="5810476" y="2911825"/>
              <a:ext cx="947808" cy="346249"/>
            </a:xfrm>
            <a:prstGeom prst="rect">
              <a:avLst/>
            </a:prstGeom>
            <a:noFill/>
          </p:spPr>
          <p:txBody>
            <a:bodyPr wrap="none" rtlCol="0">
              <a:spAutoFit/>
            </a:bodyPr>
            <a:lstStyle/>
            <a:p>
              <a:r>
                <a:rPr lang="en-US" sz="2400" dirty="0"/>
                <a:t>Platform</a:t>
              </a:r>
              <a:endParaRPr lang="nl-NL" sz="2400" dirty="0"/>
            </a:p>
          </p:txBody>
        </p:sp>
        <p:cxnSp>
          <p:nvCxnSpPr>
            <p:cNvPr id="48" name="Straight Connector 47"/>
            <p:cNvCxnSpPr>
              <a:stCxn id="45" idx="2"/>
              <a:endCxn id="4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759886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18132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App </a:t>
            </a:r>
            <a:r>
              <a:rPr lang="fr-FR" sz="5400" dirty="0">
                <a:solidFill>
                  <a:schemeClr val="accent4">
                    <a:lumMod val="75000"/>
                  </a:schemeClr>
                </a:solidFill>
                <a:latin typeface="Trebuchet MS Bold" charset="0"/>
                <a:cs typeface="Trebuchet MS Bold" charset="0"/>
              </a:rPr>
              <a:t>plus </a:t>
            </a:r>
            <a:r>
              <a:rPr lang="fr-FR" sz="5400" dirty="0" err="1">
                <a:solidFill>
                  <a:schemeClr val="accent4">
                    <a:lumMod val="75000"/>
                  </a:schemeClr>
                </a:solidFill>
                <a:latin typeface="Trebuchet MS Bold" charset="0"/>
                <a:cs typeface="Trebuchet MS Bold" charset="0"/>
              </a:rPr>
              <a:t>platform</a:t>
            </a:r>
            <a:r>
              <a:rPr lang="fr-FR" sz="5400" dirty="0">
                <a:solidFill>
                  <a:schemeClr val="accent4">
                    <a:lumMod val="75000"/>
                  </a:schemeClr>
                </a:solidFill>
                <a:latin typeface="Trebuchet MS Bold" charset="0"/>
                <a:cs typeface="Trebuchet MS Bold" charset="0"/>
              </a:rPr>
              <a:t> </a:t>
            </a:r>
            <a:r>
              <a:rPr lang="fr-FR" sz="5400" dirty="0" err="1">
                <a:solidFill>
                  <a:schemeClr val="accent4">
                    <a:lumMod val="75000"/>
                  </a:schemeClr>
                </a:solidFill>
                <a:latin typeface="Trebuchet MS Bold" charset="0"/>
                <a:cs typeface="Trebuchet MS Bold" charset="0"/>
              </a:rPr>
              <a:t>under</a:t>
            </a:r>
            <a:r>
              <a:rPr lang="fr-FR" sz="5400" dirty="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DevOps</a:t>
            </a:r>
            <a:r>
              <a:rPr lang="fr-FR" sz="5400" dirty="0" smtClean="0">
                <a:solidFill>
                  <a:schemeClr val="accent4">
                    <a:lumMod val="75000"/>
                  </a:schemeClr>
                </a:solidFill>
                <a:latin typeface="Trebuchet MS Bold" charset="0"/>
                <a:cs typeface="Trebuchet MS Bold" charset="0"/>
              </a:rPr>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a:t>
            </a:r>
            <a:r>
              <a:rPr lang="fr-FR" sz="5400" dirty="0">
                <a:solidFill>
                  <a:schemeClr val="accent4">
                    <a:lumMod val="75000"/>
                  </a:schemeClr>
                </a:solidFill>
                <a:latin typeface="Trebuchet MS Bold" charset="0"/>
                <a:cs typeface="Trebuchet MS Bold" charset="0"/>
              </a:rPr>
              <a:t>== </a:t>
            </a:r>
            <a:r>
              <a:rPr lang="fr-FR" sz="5400" dirty="0" err="1">
                <a:solidFill>
                  <a:schemeClr val="accent4">
                    <a:lumMod val="75000"/>
                  </a:schemeClr>
                </a:solidFill>
                <a:latin typeface="Trebuchet MS Bold" charset="0"/>
                <a:cs typeface="Trebuchet MS Bold" charset="0"/>
              </a:rPr>
              <a:t>Microservice</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5" name="Group 14"/>
          <p:cNvGrpSpPr/>
          <p:nvPr/>
        </p:nvGrpSpPr>
        <p:grpSpPr>
          <a:xfrm>
            <a:off x="5668503" y="1733476"/>
            <a:ext cx="6325023" cy="1760619"/>
            <a:chOff x="-107973" y="1987274"/>
            <a:chExt cx="9313871" cy="2230307"/>
          </a:xfrm>
        </p:grpSpPr>
        <p:sp>
          <p:nvSpPr>
            <p:cNvPr id="16" name="Oval 15"/>
            <p:cNvSpPr/>
            <p:nvPr/>
          </p:nvSpPr>
          <p:spPr>
            <a:xfrm>
              <a:off x="5574500" y="1994628"/>
              <a:ext cx="1752600" cy="150321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933"/>
            </a:p>
          </p:txBody>
        </p:sp>
        <p:sp>
          <p:nvSpPr>
            <p:cNvPr id="17" name="Oval 16"/>
            <p:cNvSpPr/>
            <p:nvPr/>
          </p:nvSpPr>
          <p:spPr>
            <a:xfrm>
              <a:off x="7453298" y="1987274"/>
              <a:ext cx="1752600" cy="150321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933"/>
            </a:p>
          </p:txBody>
        </p:sp>
        <p:sp>
          <p:nvSpPr>
            <p:cNvPr id="27" name="Oval 26"/>
            <p:cNvSpPr/>
            <p:nvPr/>
          </p:nvSpPr>
          <p:spPr>
            <a:xfrm>
              <a:off x="1770826" y="2016531"/>
              <a:ext cx="1752600" cy="150321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933"/>
            </a:p>
          </p:txBody>
        </p:sp>
        <p:sp>
          <p:nvSpPr>
            <p:cNvPr id="28" name="Oval 27"/>
            <p:cNvSpPr/>
            <p:nvPr/>
          </p:nvSpPr>
          <p:spPr>
            <a:xfrm>
              <a:off x="-107973" y="2039713"/>
              <a:ext cx="1752600" cy="15032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933"/>
            </a:p>
          </p:txBody>
        </p:sp>
        <p:sp>
          <p:nvSpPr>
            <p:cNvPr id="29" name="Oval 28"/>
            <p:cNvSpPr/>
            <p:nvPr/>
          </p:nvSpPr>
          <p:spPr>
            <a:xfrm>
              <a:off x="3695699" y="2001982"/>
              <a:ext cx="1752600" cy="15032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933"/>
            </a:p>
          </p:txBody>
        </p:sp>
        <p:sp>
          <p:nvSpPr>
            <p:cNvPr id="30" name="Rectangle 29"/>
            <p:cNvSpPr/>
            <p:nvPr/>
          </p:nvSpPr>
          <p:spPr>
            <a:xfrm>
              <a:off x="850605" y="3331535"/>
              <a:ext cx="7924800" cy="886046"/>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933" dirty="0"/>
            </a:p>
          </p:txBody>
        </p:sp>
        <p:sp>
          <p:nvSpPr>
            <p:cNvPr id="31" name="TextBox 30"/>
            <p:cNvSpPr txBox="1"/>
            <p:nvPr/>
          </p:nvSpPr>
          <p:spPr>
            <a:xfrm>
              <a:off x="1901342" y="3816074"/>
              <a:ext cx="4631757" cy="298830"/>
            </a:xfrm>
            <a:prstGeom prst="rect">
              <a:avLst/>
            </a:prstGeom>
            <a:noFill/>
          </p:spPr>
          <p:txBody>
            <a:bodyPr wrap="none" rtlCol="0">
              <a:spAutoFit/>
            </a:bodyPr>
            <a:lstStyle/>
            <a:p>
              <a:r>
                <a:rPr lang="en-US" sz="933" dirty="0"/>
                <a:t>Generic Infrastructure Platform for running DevOps Products</a:t>
              </a:r>
              <a:endParaRPr lang="nl-NL" sz="933" dirty="0"/>
            </a:p>
          </p:txBody>
        </p:sp>
      </p:grpSp>
      <p:sp>
        <p:nvSpPr>
          <p:cNvPr id="32" name="TextBox 31"/>
          <p:cNvSpPr txBox="1"/>
          <p:nvPr/>
        </p:nvSpPr>
        <p:spPr>
          <a:xfrm>
            <a:off x="6042508" y="1906376"/>
            <a:ext cx="447558" cy="666786"/>
          </a:xfrm>
          <a:prstGeom prst="rect">
            <a:avLst/>
          </a:prstGeom>
          <a:noFill/>
        </p:spPr>
        <p:txBody>
          <a:bodyPr wrap="none" rtlCol="0">
            <a:spAutoFit/>
          </a:bodyPr>
          <a:lstStyle/>
          <a:p>
            <a:r>
              <a:rPr lang="nl-NL" sz="3733" dirty="0"/>
              <a:t>µ</a:t>
            </a:r>
          </a:p>
        </p:txBody>
      </p:sp>
      <p:sp>
        <p:nvSpPr>
          <p:cNvPr id="33" name="TextBox 32"/>
          <p:cNvSpPr txBox="1"/>
          <p:nvPr/>
        </p:nvSpPr>
        <p:spPr>
          <a:xfrm>
            <a:off x="7330053" y="1906376"/>
            <a:ext cx="447558" cy="666786"/>
          </a:xfrm>
          <a:prstGeom prst="rect">
            <a:avLst/>
          </a:prstGeom>
          <a:noFill/>
        </p:spPr>
        <p:txBody>
          <a:bodyPr wrap="none" rtlCol="0">
            <a:spAutoFit/>
          </a:bodyPr>
          <a:lstStyle/>
          <a:p>
            <a:r>
              <a:rPr lang="nl-NL" sz="3733" dirty="0"/>
              <a:t>µ</a:t>
            </a:r>
          </a:p>
        </p:txBody>
      </p:sp>
      <p:sp>
        <p:nvSpPr>
          <p:cNvPr id="34" name="TextBox 33"/>
          <p:cNvSpPr txBox="1"/>
          <p:nvPr/>
        </p:nvSpPr>
        <p:spPr>
          <a:xfrm>
            <a:off x="8617599" y="1906376"/>
            <a:ext cx="447558" cy="666786"/>
          </a:xfrm>
          <a:prstGeom prst="rect">
            <a:avLst/>
          </a:prstGeom>
          <a:noFill/>
        </p:spPr>
        <p:txBody>
          <a:bodyPr wrap="none" rtlCol="0">
            <a:spAutoFit/>
          </a:bodyPr>
          <a:lstStyle/>
          <a:p>
            <a:r>
              <a:rPr lang="nl-NL" sz="3733" dirty="0"/>
              <a:t>µ</a:t>
            </a:r>
          </a:p>
        </p:txBody>
      </p:sp>
      <p:sp>
        <p:nvSpPr>
          <p:cNvPr id="35" name="TextBox 34"/>
          <p:cNvSpPr txBox="1"/>
          <p:nvPr/>
        </p:nvSpPr>
        <p:spPr>
          <a:xfrm>
            <a:off x="9905144" y="1906376"/>
            <a:ext cx="447558" cy="666786"/>
          </a:xfrm>
          <a:prstGeom prst="rect">
            <a:avLst/>
          </a:prstGeom>
          <a:noFill/>
        </p:spPr>
        <p:txBody>
          <a:bodyPr wrap="none" rtlCol="0">
            <a:spAutoFit/>
          </a:bodyPr>
          <a:lstStyle/>
          <a:p>
            <a:r>
              <a:rPr lang="nl-NL" sz="3733" dirty="0"/>
              <a:t>µ</a:t>
            </a:r>
          </a:p>
        </p:txBody>
      </p:sp>
      <p:sp>
        <p:nvSpPr>
          <p:cNvPr id="36" name="TextBox 35"/>
          <p:cNvSpPr txBox="1"/>
          <p:nvPr/>
        </p:nvSpPr>
        <p:spPr>
          <a:xfrm>
            <a:off x="11192689" y="1906376"/>
            <a:ext cx="447558" cy="666786"/>
          </a:xfrm>
          <a:prstGeom prst="rect">
            <a:avLst/>
          </a:prstGeom>
          <a:noFill/>
        </p:spPr>
        <p:txBody>
          <a:bodyPr wrap="none" rtlCol="0">
            <a:spAutoFit/>
          </a:bodyPr>
          <a:lstStyle/>
          <a:p>
            <a:r>
              <a:rPr lang="nl-NL" sz="3733" dirty="0"/>
              <a:t>µ</a:t>
            </a:r>
          </a:p>
        </p:txBody>
      </p:sp>
    </p:spTree>
    <p:extLst>
      <p:ext uri="{BB962C8B-B14F-4D97-AF65-F5344CB8AC3E}">
        <p14:creationId xmlns:p14="http://schemas.microsoft.com/office/powerpoint/2010/main" val="3050660092"/>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18132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App </a:t>
            </a:r>
            <a:r>
              <a:rPr lang="fr-FR" sz="5400" dirty="0">
                <a:solidFill>
                  <a:schemeClr val="accent4">
                    <a:lumMod val="75000"/>
                  </a:schemeClr>
                </a:solidFill>
                <a:latin typeface="Trebuchet MS Bold" charset="0"/>
                <a:cs typeface="Trebuchet MS Bold" charset="0"/>
              </a:rPr>
              <a:t>plus </a:t>
            </a:r>
            <a:r>
              <a:rPr lang="fr-FR" sz="5400" dirty="0" err="1">
                <a:solidFill>
                  <a:schemeClr val="accent4">
                    <a:lumMod val="75000"/>
                  </a:schemeClr>
                </a:solidFill>
                <a:latin typeface="Trebuchet MS Bold" charset="0"/>
                <a:cs typeface="Trebuchet MS Bold" charset="0"/>
              </a:rPr>
              <a:t>platform</a:t>
            </a:r>
            <a:r>
              <a:rPr lang="fr-FR" sz="5400" dirty="0">
                <a:solidFill>
                  <a:schemeClr val="accent4">
                    <a:lumMod val="75000"/>
                  </a:schemeClr>
                </a:solidFill>
                <a:latin typeface="Trebuchet MS Bold" charset="0"/>
                <a:cs typeface="Trebuchet MS Bold" charset="0"/>
              </a:rPr>
              <a:t> </a:t>
            </a:r>
            <a:r>
              <a:rPr lang="fr-FR" sz="5400" dirty="0" err="1">
                <a:solidFill>
                  <a:schemeClr val="accent4">
                    <a:lumMod val="75000"/>
                  </a:schemeClr>
                </a:solidFill>
                <a:latin typeface="Trebuchet MS Bold" charset="0"/>
                <a:cs typeface="Trebuchet MS Bold" charset="0"/>
              </a:rPr>
              <a:t>under</a:t>
            </a:r>
            <a:r>
              <a:rPr lang="fr-FR" sz="5400" dirty="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DevOps</a:t>
            </a:r>
            <a:r>
              <a:rPr lang="fr-FR" sz="5400" dirty="0" smtClean="0">
                <a:solidFill>
                  <a:schemeClr val="accent4">
                    <a:lumMod val="75000"/>
                  </a:schemeClr>
                </a:solidFill>
                <a:latin typeface="Trebuchet MS Bold" charset="0"/>
                <a:cs typeface="Trebuchet MS Bold" charset="0"/>
              </a:rPr>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a:t>
            </a:r>
            <a:r>
              <a:rPr lang="fr-FR" sz="5400" dirty="0">
                <a:solidFill>
                  <a:schemeClr val="accent4">
                    <a:lumMod val="75000"/>
                  </a:schemeClr>
                </a:solidFill>
                <a:latin typeface="Trebuchet MS Bold" charset="0"/>
                <a:cs typeface="Trebuchet MS Bold" charset="0"/>
              </a:rPr>
              <a:t>== </a:t>
            </a:r>
            <a:r>
              <a:rPr lang="fr-FR" sz="5400" dirty="0" err="1">
                <a:solidFill>
                  <a:schemeClr val="accent4">
                    <a:lumMod val="75000"/>
                  </a:schemeClr>
                </a:solidFill>
                <a:latin typeface="Trebuchet MS Bold" charset="0"/>
                <a:cs typeface="Trebuchet MS Bold" charset="0"/>
              </a:rPr>
              <a:t>Microservice</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15" name="Group 14"/>
          <p:cNvGrpSpPr/>
          <p:nvPr/>
        </p:nvGrpSpPr>
        <p:grpSpPr>
          <a:xfrm>
            <a:off x="5668503" y="1733476"/>
            <a:ext cx="6325023" cy="1760619"/>
            <a:chOff x="-107973" y="1987274"/>
            <a:chExt cx="9313871" cy="2230307"/>
          </a:xfrm>
        </p:grpSpPr>
        <p:sp>
          <p:nvSpPr>
            <p:cNvPr id="16" name="Oval 15"/>
            <p:cNvSpPr/>
            <p:nvPr/>
          </p:nvSpPr>
          <p:spPr>
            <a:xfrm>
              <a:off x="5574500" y="1994628"/>
              <a:ext cx="1752600" cy="150321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933"/>
            </a:p>
          </p:txBody>
        </p:sp>
        <p:sp>
          <p:nvSpPr>
            <p:cNvPr id="17" name="Oval 16"/>
            <p:cNvSpPr/>
            <p:nvPr/>
          </p:nvSpPr>
          <p:spPr>
            <a:xfrm>
              <a:off x="7453298" y="1987274"/>
              <a:ext cx="1752600" cy="150321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933"/>
            </a:p>
          </p:txBody>
        </p:sp>
        <p:sp>
          <p:nvSpPr>
            <p:cNvPr id="27" name="Oval 26"/>
            <p:cNvSpPr/>
            <p:nvPr/>
          </p:nvSpPr>
          <p:spPr>
            <a:xfrm>
              <a:off x="1770826" y="2016531"/>
              <a:ext cx="1752600" cy="150321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933"/>
            </a:p>
          </p:txBody>
        </p:sp>
        <p:sp>
          <p:nvSpPr>
            <p:cNvPr id="28" name="Oval 27"/>
            <p:cNvSpPr/>
            <p:nvPr/>
          </p:nvSpPr>
          <p:spPr>
            <a:xfrm>
              <a:off x="-107973" y="2039713"/>
              <a:ext cx="1752600" cy="15032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933"/>
            </a:p>
          </p:txBody>
        </p:sp>
        <p:sp>
          <p:nvSpPr>
            <p:cNvPr id="29" name="Oval 28"/>
            <p:cNvSpPr/>
            <p:nvPr/>
          </p:nvSpPr>
          <p:spPr>
            <a:xfrm>
              <a:off x="3695699" y="2001982"/>
              <a:ext cx="1752600" cy="15032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933"/>
            </a:p>
          </p:txBody>
        </p:sp>
        <p:sp>
          <p:nvSpPr>
            <p:cNvPr id="30" name="Rectangle 29"/>
            <p:cNvSpPr/>
            <p:nvPr/>
          </p:nvSpPr>
          <p:spPr>
            <a:xfrm>
              <a:off x="850605" y="3331535"/>
              <a:ext cx="7924800" cy="886046"/>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933" dirty="0"/>
            </a:p>
          </p:txBody>
        </p:sp>
        <p:sp>
          <p:nvSpPr>
            <p:cNvPr id="31" name="TextBox 30"/>
            <p:cNvSpPr txBox="1"/>
            <p:nvPr/>
          </p:nvSpPr>
          <p:spPr>
            <a:xfrm>
              <a:off x="1901342" y="3816074"/>
              <a:ext cx="4631757" cy="298830"/>
            </a:xfrm>
            <a:prstGeom prst="rect">
              <a:avLst/>
            </a:prstGeom>
            <a:noFill/>
          </p:spPr>
          <p:txBody>
            <a:bodyPr wrap="none" rtlCol="0">
              <a:spAutoFit/>
            </a:bodyPr>
            <a:lstStyle/>
            <a:p>
              <a:r>
                <a:rPr lang="en-US" sz="933" dirty="0"/>
                <a:t>Generic Infrastructure Platform for running DevOps Products</a:t>
              </a:r>
              <a:endParaRPr lang="nl-NL" sz="933" dirty="0"/>
            </a:p>
          </p:txBody>
        </p:sp>
      </p:grpSp>
      <p:sp>
        <p:nvSpPr>
          <p:cNvPr id="32" name="TextBox 31"/>
          <p:cNvSpPr txBox="1"/>
          <p:nvPr/>
        </p:nvSpPr>
        <p:spPr>
          <a:xfrm>
            <a:off x="6042508" y="1906376"/>
            <a:ext cx="447558" cy="666786"/>
          </a:xfrm>
          <a:prstGeom prst="rect">
            <a:avLst/>
          </a:prstGeom>
          <a:noFill/>
        </p:spPr>
        <p:txBody>
          <a:bodyPr wrap="none" rtlCol="0">
            <a:spAutoFit/>
          </a:bodyPr>
          <a:lstStyle/>
          <a:p>
            <a:r>
              <a:rPr lang="nl-NL" sz="3733" dirty="0"/>
              <a:t>µ</a:t>
            </a:r>
          </a:p>
        </p:txBody>
      </p:sp>
      <p:sp>
        <p:nvSpPr>
          <p:cNvPr id="33" name="TextBox 32"/>
          <p:cNvSpPr txBox="1"/>
          <p:nvPr/>
        </p:nvSpPr>
        <p:spPr>
          <a:xfrm>
            <a:off x="7330053" y="1906376"/>
            <a:ext cx="447558" cy="666786"/>
          </a:xfrm>
          <a:prstGeom prst="rect">
            <a:avLst/>
          </a:prstGeom>
          <a:noFill/>
        </p:spPr>
        <p:txBody>
          <a:bodyPr wrap="none" rtlCol="0">
            <a:spAutoFit/>
          </a:bodyPr>
          <a:lstStyle/>
          <a:p>
            <a:r>
              <a:rPr lang="nl-NL" sz="3733" dirty="0"/>
              <a:t>µ</a:t>
            </a:r>
          </a:p>
        </p:txBody>
      </p:sp>
      <p:sp>
        <p:nvSpPr>
          <p:cNvPr id="34" name="TextBox 33"/>
          <p:cNvSpPr txBox="1"/>
          <p:nvPr/>
        </p:nvSpPr>
        <p:spPr>
          <a:xfrm>
            <a:off x="8617599" y="1906376"/>
            <a:ext cx="447558" cy="666786"/>
          </a:xfrm>
          <a:prstGeom prst="rect">
            <a:avLst/>
          </a:prstGeom>
          <a:noFill/>
        </p:spPr>
        <p:txBody>
          <a:bodyPr wrap="none" rtlCol="0">
            <a:spAutoFit/>
          </a:bodyPr>
          <a:lstStyle/>
          <a:p>
            <a:r>
              <a:rPr lang="nl-NL" sz="3733" dirty="0"/>
              <a:t>µ</a:t>
            </a:r>
          </a:p>
        </p:txBody>
      </p:sp>
      <p:sp>
        <p:nvSpPr>
          <p:cNvPr id="35" name="TextBox 34"/>
          <p:cNvSpPr txBox="1"/>
          <p:nvPr/>
        </p:nvSpPr>
        <p:spPr>
          <a:xfrm>
            <a:off x="9905144" y="1906376"/>
            <a:ext cx="447558" cy="666786"/>
          </a:xfrm>
          <a:prstGeom prst="rect">
            <a:avLst/>
          </a:prstGeom>
          <a:noFill/>
        </p:spPr>
        <p:txBody>
          <a:bodyPr wrap="none" rtlCol="0">
            <a:spAutoFit/>
          </a:bodyPr>
          <a:lstStyle/>
          <a:p>
            <a:r>
              <a:rPr lang="nl-NL" sz="3733" dirty="0"/>
              <a:t>µ</a:t>
            </a:r>
          </a:p>
        </p:txBody>
      </p:sp>
      <p:sp>
        <p:nvSpPr>
          <p:cNvPr id="36" name="TextBox 35"/>
          <p:cNvSpPr txBox="1"/>
          <p:nvPr/>
        </p:nvSpPr>
        <p:spPr>
          <a:xfrm>
            <a:off x="11192689" y="1906376"/>
            <a:ext cx="447558" cy="666786"/>
          </a:xfrm>
          <a:prstGeom prst="rect">
            <a:avLst/>
          </a:prstGeom>
          <a:noFill/>
        </p:spPr>
        <p:txBody>
          <a:bodyPr wrap="none" rtlCol="0">
            <a:spAutoFit/>
          </a:bodyPr>
          <a:lstStyle/>
          <a:p>
            <a:r>
              <a:rPr lang="nl-NL" sz="3733" dirty="0"/>
              <a:t>µ</a:t>
            </a:r>
          </a:p>
        </p:txBody>
      </p:sp>
      <p:sp>
        <p:nvSpPr>
          <p:cNvPr id="20" name="Content Placeholder 2"/>
          <p:cNvSpPr>
            <a:spLocks noGrp="1"/>
          </p:cNvSpPr>
          <p:nvPr>
            <p:ph idx="1"/>
          </p:nvPr>
        </p:nvSpPr>
        <p:spPr>
          <a:xfrm>
            <a:off x="1828800" y="1825625"/>
            <a:ext cx="9525000" cy="4351338"/>
          </a:xfrm>
        </p:spPr>
        <p:txBody>
          <a:bodyPr/>
          <a:lstStyle/>
          <a:p>
            <a:r>
              <a:rPr lang="nl-NL" dirty="0" err="1"/>
              <a:t>Stateless</a:t>
            </a:r>
            <a:endParaRPr lang="nl-NL" dirty="0"/>
          </a:p>
          <a:p>
            <a:r>
              <a:rPr lang="nl-NL" dirty="0" err="1"/>
              <a:t>Horizontally</a:t>
            </a:r>
            <a:r>
              <a:rPr lang="nl-NL" dirty="0"/>
              <a:t> </a:t>
            </a:r>
            <a:r>
              <a:rPr lang="nl-NL" dirty="0" err="1"/>
              <a:t>scalable</a:t>
            </a:r>
            <a:endParaRPr lang="nl-NL" dirty="0"/>
          </a:p>
          <a:p>
            <a:r>
              <a:rPr lang="nl-NL" dirty="0" err="1"/>
              <a:t>Mutually</a:t>
            </a:r>
            <a:r>
              <a:rPr lang="nl-NL" dirty="0"/>
              <a:t> Independent </a:t>
            </a:r>
          </a:p>
          <a:p>
            <a:pPr lvl="1"/>
            <a:r>
              <a:rPr lang="nl-NL" dirty="0"/>
              <a:t>upgrade, patch, </a:t>
            </a:r>
            <a:r>
              <a:rPr lang="nl-NL" dirty="0" err="1"/>
              <a:t>relocate</a:t>
            </a:r>
            <a:endParaRPr lang="nl-NL" dirty="0"/>
          </a:p>
          <a:p>
            <a:r>
              <a:rPr lang="nl-NL" dirty="0" err="1"/>
              <a:t>Can</a:t>
            </a:r>
            <a:r>
              <a:rPr lang="nl-NL" dirty="0"/>
              <a:t> </a:t>
            </a:r>
            <a:r>
              <a:rPr lang="nl-NL" dirty="0" err="1"/>
              <a:t>expose</a:t>
            </a:r>
            <a:r>
              <a:rPr lang="nl-NL" dirty="0"/>
              <a:t> Public API (HTTP/REST) </a:t>
            </a:r>
            <a:r>
              <a:rPr lang="nl-NL" dirty="0" err="1"/>
              <a:t>and</a:t>
            </a:r>
            <a:r>
              <a:rPr lang="nl-NL" dirty="0"/>
              <a:t>/or UI</a:t>
            </a:r>
          </a:p>
          <a:p>
            <a:r>
              <a:rPr lang="nl-NL" dirty="0" err="1"/>
              <a:t>Communicate</a:t>
            </a:r>
            <a:r>
              <a:rPr lang="nl-NL" dirty="0"/>
              <a:t> </a:t>
            </a:r>
            <a:r>
              <a:rPr lang="nl-NL" dirty="0" err="1"/>
              <a:t>with</a:t>
            </a:r>
            <a:r>
              <a:rPr lang="nl-NL" dirty="0"/>
              <a:t> </a:t>
            </a:r>
            <a:r>
              <a:rPr lang="nl-NL" dirty="0" err="1"/>
              <a:t>each</a:t>
            </a:r>
            <a:r>
              <a:rPr lang="nl-NL" dirty="0"/>
              <a:t> </a:t>
            </a:r>
            <a:r>
              <a:rPr lang="nl-NL" dirty="0" err="1"/>
              <a:t>other</a:t>
            </a:r>
            <a:r>
              <a:rPr lang="nl-NL" dirty="0"/>
              <a:t> </a:t>
            </a:r>
            <a:r>
              <a:rPr lang="nl-NL" dirty="0" err="1"/>
              <a:t>through</a:t>
            </a:r>
            <a:r>
              <a:rPr lang="nl-NL" dirty="0"/>
              <a:t> events</a:t>
            </a:r>
          </a:p>
          <a:p>
            <a:r>
              <a:rPr lang="nl-NL" dirty="0"/>
              <a:t>Have </a:t>
            </a:r>
            <a:r>
              <a:rPr lang="nl-NL" dirty="0" err="1"/>
              <a:t>their</a:t>
            </a:r>
            <a:r>
              <a:rPr lang="nl-NL" dirty="0"/>
              <a:t> </a:t>
            </a:r>
            <a:r>
              <a:rPr lang="nl-NL" dirty="0" err="1"/>
              <a:t>own</a:t>
            </a:r>
            <a:r>
              <a:rPr lang="nl-NL" dirty="0"/>
              <a:t> </a:t>
            </a:r>
            <a:r>
              <a:rPr lang="nl-NL" dirty="0" err="1"/>
              <a:t>bounded</a:t>
            </a:r>
            <a:r>
              <a:rPr lang="nl-NL" dirty="0"/>
              <a:t> data context</a:t>
            </a:r>
          </a:p>
          <a:p>
            <a:pPr lvl="1"/>
            <a:r>
              <a:rPr lang="en-US" dirty="0"/>
              <a:t>Do not rely on other </a:t>
            </a:r>
            <a:r>
              <a:rPr lang="en-US" dirty="0" err="1"/>
              <a:t>microservices</a:t>
            </a:r>
            <a:r>
              <a:rPr lang="en-US" dirty="0"/>
              <a:t> [for the data they need]</a:t>
            </a:r>
            <a:endParaRPr lang="nl-NL" dirty="0"/>
          </a:p>
          <a:p>
            <a:r>
              <a:rPr lang="nl-NL" dirty="0" err="1"/>
              <a:t>Serverless</a:t>
            </a:r>
            <a:r>
              <a:rPr lang="nl-NL" dirty="0"/>
              <a:t> – do </a:t>
            </a:r>
            <a:r>
              <a:rPr lang="nl-NL" dirty="0" err="1"/>
              <a:t>not</a:t>
            </a:r>
            <a:r>
              <a:rPr lang="nl-NL" dirty="0"/>
              <a:t> </a:t>
            </a:r>
            <a:r>
              <a:rPr lang="nl-NL" dirty="0" err="1"/>
              <a:t>require</a:t>
            </a:r>
            <a:r>
              <a:rPr lang="nl-NL" dirty="0"/>
              <a:t> </a:t>
            </a:r>
            <a:r>
              <a:rPr lang="nl-NL" dirty="0" err="1"/>
              <a:t>allocated</a:t>
            </a:r>
            <a:r>
              <a:rPr lang="nl-NL" dirty="0"/>
              <a:t> server, </a:t>
            </a:r>
            <a:r>
              <a:rPr lang="nl-NL" dirty="0" err="1"/>
              <a:t>can</a:t>
            </a:r>
            <a:r>
              <a:rPr lang="nl-NL" dirty="0"/>
              <a:t> </a:t>
            </a:r>
            <a:r>
              <a:rPr lang="nl-NL" dirty="0" err="1"/>
              <a:t>be</a:t>
            </a:r>
            <a:r>
              <a:rPr lang="nl-NL" dirty="0"/>
              <a:t> </a:t>
            </a:r>
            <a:r>
              <a:rPr lang="nl-NL" dirty="0" err="1"/>
              <a:t>fired</a:t>
            </a:r>
            <a:r>
              <a:rPr lang="nl-NL" dirty="0"/>
              <a:t> up</a:t>
            </a:r>
          </a:p>
        </p:txBody>
      </p:sp>
    </p:spTree>
    <p:extLst>
      <p:ext uri="{BB962C8B-B14F-4D97-AF65-F5344CB8AC3E}">
        <p14:creationId xmlns:p14="http://schemas.microsoft.com/office/powerpoint/2010/main" val="37961118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Tagcloud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9" name="Picture 8"/>
          <p:cNvPicPr>
            <a:picLocks noChangeAspect="1"/>
          </p:cNvPicPr>
          <p:nvPr/>
        </p:nvPicPr>
        <p:blipFill>
          <a:blip r:embed="rId3">
            <a:clrChange>
              <a:clrFrom>
                <a:srgbClr val="FFFFFF"/>
              </a:clrFrom>
              <a:clrTo>
                <a:srgbClr val="FFFFFF">
                  <a:alpha val="0"/>
                </a:srgbClr>
              </a:clrTo>
            </a:clrChange>
          </a:blip>
          <a:stretch>
            <a:fillRect/>
          </a:stretch>
        </p:blipFill>
        <p:spPr>
          <a:xfrm>
            <a:off x="4461534" y="0"/>
            <a:ext cx="6263187" cy="6273225"/>
          </a:xfrm>
          <a:prstGeom prst="rect">
            <a:avLst/>
          </a:prstGeom>
        </p:spPr>
      </p:pic>
    </p:spTree>
    <p:extLst>
      <p:ext uri="{BB962C8B-B14F-4D97-AF65-F5344CB8AC3E}">
        <p14:creationId xmlns:p14="http://schemas.microsoft.com/office/powerpoint/2010/main" val="3736117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580">
                                          <p:stCondLst>
                                            <p:cond delay="0"/>
                                          </p:stCondLst>
                                        </p:cTn>
                                        <p:tgtEl>
                                          <p:spTgt spid="9"/>
                                        </p:tgtEl>
                                      </p:cBhvr>
                                    </p:animEffect>
                                    <p:anim calcmode="lin" valueType="num">
                                      <p:cBhvr>
                                        <p:cTn id="8" dur="1822"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9"/>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9"/>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9"/>
                                        </p:tgtEl>
                                        <p:attrNameLst>
                                          <p:attrName>ppt_y</p:attrName>
                                        </p:attrNameLst>
                                      </p:cBhvr>
                                      <p:tavLst>
                                        <p:tav tm="0" fmla="#ppt_y-sin(pi*$)/81">
                                          <p:val>
                                            <p:fltVal val="0"/>
                                          </p:val>
                                        </p:tav>
                                        <p:tav tm="100000">
                                          <p:val>
                                            <p:fltVal val="1"/>
                                          </p:val>
                                        </p:tav>
                                      </p:tavLst>
                                    </p:anim>
                                    <p:animScale>
                                      <p:cBhvr>
                                        <p:cTn id="13" dur="26">
                                          <p:stCondLst>
                                            <p:cond delay="650"/>
                                          </p:stCondLst>
                                        </p:cTn>
                                        <p:tgtEl>
                                          <p:spTgt spid="9"/>
                                        </p:tgtEl>
                                      </p:cBhvr>
                                      <p:to x="100000" y="60000"/>
                                    </p:animScale>
                                    <p:animScale>
                                      <p:cBhvr>
                                        <p:cTn id="14" dur="166" decel="50000">
                                          <p:stCondLst>
                                            <p:cond delay="676"/>
                                          </p:stCondLst>
                                        </p:cTn>
                                        <p:tgtEl>
                                          <p:spTgt spid="9"/>
                                        </p:tgtEl>
                                      </p:cBhvr>
                                      <p:to x="100000" y="100000"/>
                                    </p:animScale>
                                    <p:animScale>
                                      <p:cBhvr>
                                        <p:cTn id="15" dur="26">
                                          <p:stCondLst>
                                            <p:cond delay="1312"/>
                                          </p:stCondLst>
                                        </p:cTn>
                                        <p:tgtEl>
                                          <p:spTgt spid="9"/>
                                        </p:tgtEl>
                                      </p:cBhvr>
                                      <p:to x="100000" y="80000"/>
                                    </p:animScale>
                                    <p:animScale>
                                      <p:cBhvr>
                                        <p:cTn id="16" dur="166" decel="50000">
                                          <p:stCondLst>
                                            <p:cond delay="1338"/>
                                          </p:stCondLst>
                                        </p:cTn>
                                        <p:tgtEl>
                                          <p:spTgt spid="9"/>
                                        </p:tgtEl>
                                      </p:cBhvr>
                                      <p:to x="100000" y="100000"/>
                                    </p:animScale>
                                    <p:animScale>
                                      <p:cBhvr>
                                        <p:cTn id="17" dur="26">
                                          <p:stCondLst>
                                            <p:cond delay="1642"/>
                                          </p:stCondLst>
                                        </p:cTn>
                                        <p:tgtEl>
                                          <p:spTgt spid="9"/>
                                        </p:tgtEl>
                                      </p:cBhvr>
                                      <p:to x="100000" y="90000"/>
                                    </p:animScale>
                                    <p:animScale>
                                      <p:cBhvr>
                                        <p:cTn id="18" dur="166" decel="50000">
                                          <p:stCondLst>
                                            <p:cond delay="1668"/>
                                          </p:stCondLst>
                                        </p:cTn>
                                        <p:tgtEl>
                                          <p:spTgt spid="9"/>
                                        </p:tgtEl>
                                      </p:cBhvr>
                                      <p:to x="100000" y="100000"/>
                                    </p:animScale>
                                    <p:animScale>
                                      <p:cBhvr>
                                        <p:cTn id="19" dur="26">
                                          <p:stCondLst>
                                            <p:cond delay="1808"/>
                                          </p:stCondLst>
                                        </p:cTn>
                                        <p:tgtEl>
                                          <p:spTgt spid="9"/>
                                        </p:tgtEl>
                                      </p:cBhvr>
                                      <p:to x="100000" y="95000"/>
                                    </p:animScale>
                                    <p:animScale>
                                      <p:cBhvr>
                                        <p:cTn id="20" dur="166" decel="50000">
                                          <p:stCondLst>
                                            <p:cond delay="1834"/>
                                          </p:stCondLst>
                                        </p:cTn>
                                        <p:tgtEl>
                                          <p:spTgt spid="9"/>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Microservices</a:t>
            </a:r>
            <a:r>
              <a:rPr lang="fr-FR" sz="7200" dirty="0">
                <a:solidFill>
                  <a:schemeClr val="accent4">
                    <a:lumMod val="75000"/>
                  </a:schemeClr>
                </a:solidFill>
                <a:latin typeface="Trebuchet MS Bold" charset="0"/>
                <a:cs typeface="Trebuchet MS Bold" charset="0"/>
              </a:rPr>
              <a:t> </a:t>
            </a:r>
            <a:r>
              <a:rPr lang="fr-FR" sz="7200" dirty="0" smtClean="0">
                <a:solidFill>
                  <a:schemeClr val="accent4">
                    <a:lumMod val="75000"/>
                  </a:schemeClr>
                </a:solidFill>
                <a:latin typeface="Trebuchet MS Bold" charset="0"/>
                <a:cs typeface="Trebuchet MS Bold" charset="0"/>
              </a:rPr>
              <a:t>- objectives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err="1" smtClean="0"/>
              <a:t>Minimize</a:t>
            </a:r>
            <a:r>
              <a:rPr lang="fr-FR" dirty="0" smtClean="0"/>
              <a:t> </a:t>
            </a:r>
            <a:r>
              <a:rPr lang="fr-FR" dirty="0" err="1" smtClean="0"/>
              <a:t>cost</a:t>
            </a:r>
            <a:r>
              <a:rPr lang="fr-FR" dirty="0" smtClean="0"/>
              <a:t> of change</a:t>
            </a:r>
          </a:p>
          <a:p>
            <a:r>
              <a:rPr lang="fr-FR" dirty="0" err="1" smtClean="0"/>
              <a:t>Maximize</a:t>
            </a:r>
            <a:r>
              <a:rPr lang="fr-FR" dirty="0" smtClean="0"/>
              <a:t> </a:t>
            </a:r>
            <a:r>
              <a:rPr lang="fr-FR" dirty="0" err="1" smtClean="0"/>
              <a:t>agility</a:t>
            </a:r>
            <a:endParaRPr lang="fr-FR" dirty="0" smtClean="0"/>
          </a:p>
          <a:p>
            <a:pPr lvl="1"/>
            <a:r>
              <a:rPr lang="fr-FR" dirty="0" err="1" smtClean="0"/>
              <a:t>Isolate</a:t>
            </a:r>
            <a:r>
              <a:rPr lang="fr-FR" dirty="0" smtClean="0"/>
              <a:t> </a:t>
            </a:r>
            <a:r>
              <a:rPr lang="fr-FR" dirty="0" err="1" smtClean="0"/>
              <a:t>responsibility</a:t>
            </a:r>
            <a:endParaRPr lang="fr-FR" dirty="0" smtClean="0"/>
          </a:p>
          <a:p>
            <a:pPr lvl="1"/>
            <a:r>
              <a:rPr lang="fr-FR" dirty="0" err="1" smtClean="0"/>
              <a:t>Reduce</a:t>
            </a:r>
            <a:r>
              <a:rPr lang="fr-FR" dirty="0" smtClean="0"/>
              <a:t> </a:t>
            </a:r>
            <a:r>
              <a:rPr lang="fr-FR" dirty="0" err="1" smtClean="0"/>
              <a:t>cohesion</a:t>
            </a:r>
            <a:r>
              <a:rPr lang="fr-FR" dirty="0" smtClean="0"/>
              <a:t> </a:t>
            </a:r>
            <a:r>
              <a:rPr lang="fr-FR" dirty="0"/>
              <a:t>b</a:t>
            </a:r>
            <a:r>
              <a:rPr lang="fr-FR" dirty="0" smtClean="0"/>
              <a:t>y </a:t>
            </a:r>
            <a:r>
              <a:rPr lang="fr-FR" dirty="0" err="1" smtClean="0"/>
              <a:t>minimizing</a:t>
            </a:r>
            <a:r>
              <a:rPr lang="fr-FR" dirty="0" smtClean="0"/>
              <a:t> </a:t>
            </a:r>
            <a:r>
              <a:rPr lang="fr-FR" dirty="0" err="1" smtClean="0"/>
              <a:t>dependencies</a:t>
            </a:r>
            <a:r>
              <a:rPr lang="fr-FR" dirty="0" smtClean="0"/>
              <a:t> </a:t>
            </a:r>
            <a:endParaRPr lang="fr-FR" dirty="0"/>
          </a:p>
          <a:p>
            <a:pPr lvl="2"/>
            <a:r>
              <a:rPr lang="fr-FR" dirty="0" err="1" smtClean="0"/>
              <a:t>logical</a:t>
            </a:r>
            <a:r>
              <a:rPr lang="fr-FR" dirty="0" smtClean="0"/>
              <a:t>, </a:t>
            </a:r>
            <a:r>
              <a:rPr lang="fr-FR" dirty="0" err="1" smtClean="0"/>
              <a:t>technical</a:t>
            </a:r>
            <a:r>
              <a:rPr lang="fr-FR" dirty="0" smtClean="0"/>
              <a:t> and </a:t>
            </a:r>
            <a:r>
              <a:rPr lang="fr-FR" dirty="0" err="1" smtClean="0"/>
              <a:t>runtime</a:t>
            </a:r>
            <a:endParaRPr lang="fr-FR" dirty="0"/>
          </a:p>
          <a:p>
            <a:pPr lvl="2"/>
            <a:r>
              <a:rPr lang="fr-FR" dirty="0" err="1" smtClean="0"/>
              <a:t>only</a:t>
            </a:r>
            <a:r>
              <a:rPr lang="fr-FR" dirty="0" smtClean="0"/>
              <a:t> </a:t>
            </a:r>
            <a:r>
              <a:rPr lang="fr-FR" dirty="0" err="1" smtClean="0"/>
              <a:t>standardized</a:t>
            </a:r>
            <a:r>
              <a:rPr lang="fr-FR" dirty="0" smtClean="0"/>
              <a:t> communication/interaction</a:t>
            </a:r>
          </a:p>
          <a:p>
            <a:pPr lvl="1"/>
            <a:r>
              <a:rPr lang="fr-FR" dirty="0" smtClean="0"/>
              <a:t>Independent, </a:t>
            </a:r>
            <a:r>
              <a:rPr lang="fr-FR" dirty="0" err="1" smtClean="0"/>
              <a:t>scalable</a:t>
            </a:r>
            <a:r>
              <a:rPr lang="fr-FR" dirty="0" smtClean="0"/>
              <a:t> </a:t>
            </a:r>
            <a:r>
              <a:rPr lang="fr-FR" dirty="0" err="1" smtClean="0"/>
              <a:t>processes</a:t>
            </a:r>
            <a:endParaRPr lang="fr-FR" dirty="0" smtClean="0"/>
          </a:p>
          <a:p>
            <a:pPr lvl="1"/>
            <a:r>
              <a:rPr lang="fr-FR" dirty="0" err="1" smtClean="0"/>
              <a:t>Choreograhy</a:t>
            </a:r>
            <a:r>
              <a:rPr lang="fr-FR" dirty="0" smtClean="0"/>
              <a:t> (broadcast) </a:t>
            </a:r>
            <a:r>
              <a:rPr lang="fr-FR" dirty="0" err="1" smtClean="0"/>
              <a:t>preferred</a:t>
            </a:r>
            <a:r>
              <a:rPr lang="fr-FR" dirty="0" smtClean="0"/>
              <a:t> over Orchestration (direct call)</a:t>
            </a:r>
          </a:p>
          <a:p>
            <a:r>
              <a:rPr lang="fr-FR" dirty="0" smtClean="0"/>
              <a:t>Efficient </a:t>
            </a:r>
            <a:r>
              <a:rPr lang="fr-FR" dirty="0" err="1" smtClean="0"/>
              <a:t>operations</a:t>
            </a:r>
            <a:endParaRPr lang="fr-FR" dirty="0" smtClean="0"/>
          </a:p>
          <a:p>
            <a:r>
              <a:rPr lang="fr-FR" dirty="0" err="1" smtClean="0"/>
              <a:t>Comprehendable</a:t>
            </a:r>
            <a:r>
              <a:rPr lang="fr-FR" dirty="0" smtClean="0"/>
              <a:t>, </a:t>
            </a:r>
            <a:r>
              <a:rPr lang="fr-FR" dirty="0" err="1" smtClean="0"/>
              <a:t>controllable</a:t>
            </a:r>
            <a:r>
              <a:rPr lang="fr-FR" dirty="0" smtClean="0"/>
              <a:t> IT</a:t>
            </a:r>
          </a:p>
          <a:p>
            <a:pPr lvl="1"/>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Oval Callout 7"/>
          <p:cNvSpPr/>
          <p:nvPr/>
        </p:nvSpPr>
        <p:spPr>
          <a:xfrm>
            <a:off x="7121998" y="1339398"/>
            <a:ext cx="5070002" cy="2077849"/>
          </a:xfrm>
          <a:prstGeom prst="wedgeEllipseCallout">
            <a:avLst>
              <a:gd name="adj1" fmla="val -81049"/>
              <a:gd name="adj2" fmla="val 6177"/>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3200" dirty="0" smtClean="0">
                <a:latin typeface="MV Boli" panose="02000500030200090000" pitchFamily="2" charset="0"/>
                <a:cs typeface="MV Boli" panose="02000500030200090000" pitchFamily="2" charset="0"/>
              </a:rPr>
              <a:t>How do we get from a Monolith to </a:t>
            </a:r>
            <a:r>
              <a:rPr lang="en-US" sz="3200" dirty="0" err="1" smtClean="0">
                <a:latin typeface="MV Boli" panose="02000500030200090000" pitchFamily="2" charset="0"/>
                <a:cs typeface="MV Boli" panose="02000500030200090000" pitchFamily="2" charset="0"/>
              </a:rPr>
              <a:t>Microservices</a:t>
            </a:r>
            <a:r>
              <a:rPr lang="en-US" sz="3200" dirty="0" smtClean="0">
                <a:latin typeface="MV Boli" panose="02000500030200090000" pitchFamily="2" charset="0"/>
                <a:cs typeface="MV Boli" panose="02000500030200090000" pitchFamily="2" charset="0"/>
              </a:rPr>
              <a:t>?</a:t>
            </a:r>
            <a:endParaRPr lang="nl-NL" sz="32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39632951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Data in </a:t>
            </a:r>
            <a:r>
              <a:rPr lang="fr-FR" sz="7200" dirty="0" err="1" smtClean="0">
                <a:solidFill>
                  <a:schemeClr val="accent4">
                    <a:lumMod val="75000"/>
                  </a:schemeClr>
                </a:solidFill>
                <a:latin typeface="Trebuchet MS Bold" charset="0"/>
                <a:cs typeface="Trebuchet MS Bold" charset="0"/>
              </a:rPr>
              <a:t>microservices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err="1" smtClean="0"/>
              <a:t>Microservices</a:t>
            </a:r>
            <a:r>
              <a:rPr lang="fr-FR" dirty="0" smtClean="0"/>
              <a:t> are </a:t>
            </a:r>
            <a:r>
              <a:rPr lang="fr-FR" dirty="0" err="1" smtClean="0"/>
              <a:t>stateless</a:t>
            </a:r>
            <a:r>
              <a:rPr lang="fr-FR" dirty="0" smtClean="0"/>
              <a:t> &amp; </a:t>
            </a:r>
            <a:r>
              <a:rPr lang="fr-FR" dirty="0" err="1" smtClean="0"/>
              <a:t>horizontally</a:t>
            </a:r>
            <a:r>
              <a:rPr lang="fr-FR" dirty="0" smtClean="0"/>
              <a:t> </a:t>
            </a:r>
            <a:r>
              <a:rPr lang="fr-FR" dirty="0" err="1" smtClean="0"/>
              <a:t>scalable</a:t>
            </a:r>
            <a:endParaRPr lang="fr-FR" dirty="0" smtClean="0"/>
          </a:p>
          <a:p>
            <a:r>
              <a:rPr lang="fr-FR" dirty="0" err="1" smtClean="0"/>
              <a:t>Microservices</a:t>
            </a:r>
            <a:r>
              <a:rPr lang="fr-FR" dirty="0" smtClean="0"/>
              <a:t> are </a:t>
            </a:r>
            <a:r>
              <a:rPr lang="fr-FR" dirty="0" err="1" smtClean="0"/>
              <a:t>isolated</a:t>
            </a:r>
            <a:r>
              <a:rPr lang="fr-FR" dirty="0" smtClean="0"/>
              <a:t> &amp; </a:t>
            </a:r>
            <a:r>
              <a:rPr lang="fr-FR" dirty="0" err="1" smtClean="0"/>
              <a:t>independent</a:t>
            </a:r>
            <a:endParaRPr lang="fr-FR" dirty="0" smtClean="0"/>
          </a:p>
          <a:p>
            <a:endParaRPr lang="fr-FR" dirty="0"/>
          </a:p>
          <a:p>
            <a:r>
              <a:rPr lang="fr-FR" dirty="0" err="1" smtClean="0"/>
              <a:t>Where</a:t>
            </a:r>
            <a:r>
              <a:rPr lang="fr-FR" dirty="0" smtClean="0"/>
              <a:t> </a:t>
            </a:r>
            <a:r>
              <a:rPr lang="fr-FR" dirty="0" err="1" smtClean="0"/>
              <a:t>is</a:t>
            </a:r>
            <a:r>
              <a:rPr lang="fr-FR" dirty="0" smtClean="0"/>
              <a:t> </a:t>
            </a:r>
            <a:r>
              <a:rPr lang="fr-FR" dirty="0" err="1" smtClean="0"/>
              <a:t>their</a:t>
            </a:r>
            <a:r>
              <a:rPr lang="fr-FR" dirty="0" smtClean="0"/>
              <a:t> data?</a:t>
            </a:r>
          </a:p>
          <a:p>
            <a:r>
              <a:rPr lang="fr-FR" dirty="0" err="1" smtClean="0"/>
              <a:t>What</a:t>
            </a:r>
            <a:r>
              <a:rPr lang="fr-FR" dirty="0" smtClean="0"/>
              <a:t> about </a:t>
            </a:r>
            <a:r>
              <a:rPr lang="fr-FR" i="1" dirty="0" err="1" smtClean="0"/>
              <a:t>lookup</a:t>
            </a:r>
            <a:r>
              <a:rPr lang="fr-FR" i="1" dirty="0" smtClean="0"/>
              <a:t> data</a:t>
            </a:r>
            <a:r>
              <a:rPr lang="fr-FR" dirty="0" smtClean="0"/>
              <a:t>?</a:t>
            </a:r>
          </a:p>
          <a:p>
            <a:pPr lvl="1"/>
            <a:r>
              <a:rPr lang="fr-FR" dirty="0" smtClean="0"/>
              <a:t>Data not </a:t>
            </a:r>
            <a:r>
              <a:rPr lang="fr-FR" dirty="0" err="1" smtClean="0"/>
              <a:t>owned</a:t>
            </a:r>
            <a:r>
              <a:rPr lang="fr-FR" dirty="0" smtClean="0"/>
              <a:t> by the </a:t>
            </a:r>
            <a:r>
              <a:rPr lang="fr-FR" dirty="0" err="1" smtClean="0"/>
              <a:t>microservice</a:t>
            </a:r>
            <a:r>
              <a:rPr lang="fr-FR" dirty="0" smtClean="0"/>
              <a:t> – </a:t>
            </a:r>
            <a:br>
              <a:rPr lang="fr-FR" dirty="0" smtClean="0"/>
            </a:br>
            <a:r>
              <a:rPr lang="fr-FR" dirty="0" smtClean="0"/>
              <a:t>but </a:t>
            </a:r>
            <a:r>
              <a:rPr lang="fr-FR" dirty="0" err="1" smtClean="0"/>
              <a:t>still</a:t>
            </a:r>
            <a:r>
              <a:rPr lang="fr-FR" dirty="0" smtClean="0"/>
              <a:t> </a:t>
            </a:r>
            <a:r>
              <a:rPr lang="fr-FR" dirty="0" err="1" smtClean="0"/>
              <a:t>required</a:t>
            </a:r>
            <a:r>
              <a:rPr lang="fr-FR" dirty="0" smtClean="0"/>
              <a:t> by </a:t>
            </a:r>
            <a:r>
              <a:rPr lang="fr-FR" dirty="0" err="1" smtClean="0"/>
              <a:t>it</a:t>
            </a:r>
            <a:r>
              <a:rPr lang="fr-FR" dirty="0" smtClean="0"/>
              <a:t> to </a:t>
            </a:r>
            <a:r>
              <a:rPr lang="fr-FR" dirty="0" err="1" smtClean="0"/>
              <a:t>perform</a:t>
            </a:r>
            <a:r>
              <a:rPr lang="fr-FR" dirty="0" smtClean="0"/>
              <a:t> </a:t>
            </a:r>
            <a:r>
              <a:rPr lang="fr-FR" dirty="0" err="1" smtClean="0"/>
              <a:t>its</a:t>
            </a:r>
            <a:r>
              <a:rPr lang="fr-FR" dirty="0" smtClean="0"/>
              <a:t> </a:t>
            </a:r>
            <a:r>
              <a:rPr lang="fr-FR" dirty="0" err="1" smtClean="0"/>
              <a:t>role</a:t>
            </a:r>
            <a:r>
              <a:rPr lang="fr-FR" dirty="0" smtClean="0"/>
              <a:t> =&gt; </a:t>
            </a:r>
            <a:r>
              <a:rPr lang="fr-FR" dirty="0" err="1" smtClean="0"/>
              <a:t>bounded</a:t>
            </a:r>
            <a:r>
              <a:rPr lang="fr-FR" dirty="0" smtClean="0"/>
              <a:t> </a:t>
            </a:r>
            <a:r>
              <a:rPr lang="fr-FR" dirty="0" err="1" smtClean="0"/>
              <a:t>context</a:t>
            </a:r>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102222334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8" name="Oval 37"/>
          <p:cNvSpPr/>
          <p:nvPr/>
        </p:nvSpPr>
        <p:spPr>
          <a:xfrm>
            <a:off x="3373815" y="1854316"/>
            <a:ext cx="1156697" cy="123382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35" name="Oval 34"/>
          <p:cNvSpPr/>
          <p:nvPr/>
        </p:nvSpPr>
        <p:spPr>
          <a:xfrm>
            <a:off x="2448738" y="2393310"/>
            <a:ext cx="1156697" cy="123382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36" name="Can 35"/>
          <p:cNvSpPr/>
          <p:nvPr/>
        </p:nvSpPr>
        <p:spPr>
          <a:xfrm>
            <a:off x="2659768" y="2967179"/>
            <a:ext cx="367317" cy="367623"/>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a:p>
        </p:txBody>
      </p:sp>
      <p:sp>
        <p:nvSpPr>
          <p:cNvPr id="37" name="Can 36"/>
          <p:cNvSpPr/>
          <p:nvPr/>
        </p:nvSpPr>
        <p:spPr>
          <a:xfrm>
            <a:off x="3117882" y="2710876"/>
            <a:ext cx="247714" cy="186457"/>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Microservices</a:t>
            </a:r>
            <a:r>
              <a:rPr lang="fr-FR" sz="7200" dirty="0" smtClean="0">
                <a:solidFill>
                  <a:schemeClr val="accent4">
                    <a:lumMod val="75000"/>
                  </a:schemeClr>
                </a:solidFill>
                <a:latin typeface="Trebuchet MS Bold" charset="0"/>
                <a:cs typeface="Trebuchet MS Bold" charset="0"/>
              </a:rPr>
              <a:t> State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ube 7"/>
          <p:cNvSpPr/>
          <p:nvPr/>
        </p:nvSpPr>
        <p:spPr>
          <a:xfrm>
            <a:off x="3847513" y="5000685"/>
            <a:ext cx="1226820" cy="70104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Cache</a:t>
            </a:r>
            <a:endParaRPr lang="nl-NL" dirty="0"/>
          </a:p>
        </p:txBody>
      </p:sp>
      <p:sp>
        <p:nvSpPr>
          <p:cNvPr id="9" name="Can 8"/>
          <p:cNvSpPr/>
          <p:nvPr/>
        </p:nvSpPr>
        <p:spPr>
          <a:xfrm>
            <a:off x="5212219" y="5092125"/>
            <a:ext cx="1676400" cy="1181100"/>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RDBMS</a:t>
            </a:r>
            <a:endParaRPr lang="nl-NL" dirty="0"/>
          </a:p>
        </p:txBody>
      </p:sp>
      <p:sp>
        <p:nvSpPr>
          <p:cNvPr id="10" name="Cube 9"/>
          <p:cNvSpPr/>
          <p:nvPr/>
        </p:nvSpPr>
        <p:spPr>
          <a:xfrm>
            <a:off x="7162938" y="5236905"/>
            <a:ext cx="1360575" cy="70104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smtClean="0"/>
              <a:t>Document Store</a:t>
            </a:r>
            <a:endParaRPr lang="nl-NL" dirty="0"/>
          </a:p>
        </p:txBody>
      </p:sp>
      <p:sp>
        <p:nvSpPr>
          <p:cNvPr id="11" name="Can 10"/>
          <p:cNvSpPr/>
          <p:nvPr/>
        </p:nvSpPr>
        <p:spPr>
          <a:xfrm>
            <a:off x="8694804" y="5012218"/>
            <a:ext cx="901555" cy="107061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NoSQL</a:t>
            </a:r>
            <a:endParaRPr lang="nl-NL" dirty="0"/>
          </a:p>
        </p:txBody>
      </p:sp>
      <p:sp>
        <p:nvSpPr>
          <p:cNvPr id="14" name="Oval 13"/>
          <p:cNvSpPr/>
          <p:nvPr/>
        </p:nvSpPr>
        <p:spPr>
          <a:xfrm>
            <a:off x="6876470" y="2703162"/>
            <a:ext cx="1156697" cy="1233821"/>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700"/>
          </a:p>
        </p:txBody>
      </p:sp>
      <p:sp>
        <p:nvSpPr>
          <p:cNvPr id="15" name="Oval 14"/>
          <p:cNvSpPr/>
          <p:nvPr/>
        </p:nvSpPr>
        <p:spPr>
          <a:xfrm>
            <a:off x="8116456" y="2697126"/>
            <a:ext cx="1156697" cy="1233821"/>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16" name="Oval 15"/>
          <p:cNvSpPr/>
          <p:nvPr/>
        </p:nvSpPr>
        <p:spPr>
          <a:xfrm>
            <a:off x="4366088" y="2721140"/>
            <a:ext cx="1156697" cy="1233821"/>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700"/>
          </a:p>
        </p:txBody>
      </p:sp>
      <p:sp>
        <p:nvSpPr>
          <p:cNvPr id="17" name="Oval 16"/>
          <p:cNvSpPr/>
          <p:nvPr/>
        </p:nvSpPr>
        <p:spPr>
          <a:xfrm>
            <a:off x="3126101" y="2740167"/>
            <a:ext cx="1156697" cy="1233821"/>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18" name="Oval 17"/>
          <p:cNvSpPr/>
          <p:nvPr/>
        </p:nvSpPr>
        <p:spPr>
          <a:xfrm>
            <a:off x="5636483" y="2709198"/>
            <a:ext cx="1156697" cy="1233821"/>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a:p>
        </p:txBody>
      </p:sp>
      <p:sp>
        <p:nvSpPr>
          <p:cNvPr id="19" name="Rectangle 18"/>
          <p:cNvSpPr/>
          <p:nvPr/>
        </p:nvSpPr>
        <p:spPr>
          <a:xfrm>
            <a:off x="3758752" y="3800478"/>
            <a:ext cx="5230280" cy="93052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400" dirty="0"/>
          </a:p>
        </p:txBody>
      </p:sp>
      <p:sp>
        <p:nvSpPr>
          <p:cNvPr id="20" name="TextBox 19"/>
          <p:cNvSpPr txBox="1"/>
          <p:nvPr/>
        </p:nvSpPr>
        <p:spPr>
          <a:xfrm>
            <a:off x="4511896" y="4186893"/>
            <a:ext cx="3761864" cy="338554"/>
          </a:xfrm>
          <a:prstGeom prst="rect">
            <a:avLst/>
          </a:prstGeom>
          <a:noFill/>
        </p:spPr>
        <p:txBody>
          <a:bodyPr wrap="none" rtlCol="0">
            <a:spAutoFit/>
          </a:bodyPr>
          <a:lstStyle/>
          <a:p>
            <a:r>
              <a:rPr lang="en-US" sz="1600" dirty="0" smtClean="0"/>
              <a:t>Generic Platform for running </a:t>
            </a:r>
            <a:r>
              <a:rPr lang="en-US" sz="1600" dirty="0" err="1" smtClean="0"/>
              <a:t>microservices</a:t>
            </a:r>
            <a:endParaRPr lang="nl-NL" sz="1600" dirty="0"/>
          </a:p>
        </p:txBody>
      </p:sp>
      <p:sp>
        <p:nvSpPr>
          <p:cNvPr id="21" name="Can 20"/>
          <p:cNvSpPr/>
          <p:nvPr/>
        </p:nvSpPr>
        <p:spPr>
          <a:xfrm>
            <a:off x="3337131" y="3314036"/>
            <a:ext cx="367317" cy="367623"/>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a:p>
        </p:txBody>
      </p:sp>
      <p:sp>
        <p:nvSpPr>
          <p:cNvPr id="22" name="Can 21"/>
          <p:cNvSpPr/>
          <p:nvPr/>
        </p:nvSpPr>
        <p:spPr>
          <a:xfrm>
            <a:off x="5075500" y="2902700"/>
            <a:ext cx="241925" cy="325006"/>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23" name="Can 22"/>
          <p:cNvSpPr/>
          <p:nvPr/>
        </p:nvSpPr>
        <p:spPr>
          <a:xfrm>
            <a:off x="5971726" y="3314134"/>
            <a:ext cx="628681" cy="312997"/>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a:p>
        </p:txBody>
      </p:sp>
      <p:sp>
        <p:nvSpPr>
          <p:cNvPr id="24" name="Can 23"/>
          <p:cNvSpPr/>
          <p:nvPr/>
        </p:nvSpPr>
        <p:spPr>
          <a:xfrm>
            <a:off x="7087500" y="2893186"/>
            <a:ext cx="367317" cy="367623"/>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a:p>
        </p:txBody>
      </p:sp>
      <p:sp>
        <p:nvSpPr>
          <p:cNvPr id="25" name="Can 24"/>
          <p:cNvSpPr/>
          <p:nvPr/>
        </p:nvSpPr>
        <p:spPr>
          <a:xfrm>
            <a:off x="8280982" y="3000426"/>
            <a:ext cx="329618" cy="313709"/>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26" name="Can 25"/>
          <p:cNvSpPr/>
          <p:nvPr/>
        </p:nvSpPr>
        <p:spPr>
          <a:xfrm>
            <a:off x="5269166" y="5773545"/>
            <a:ext cx="367317" cy="367623"/>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a:p>
        </p:txBody>
      </p:sp>
      <p:sp>
        <p:nvSpPr>
          <p:cNvPr id="27" name="Cube 26"/>
          <p:cNvSpPr/>
          <p:nvPr/>
        </p:nvSpPr>
        <p:spPr>
          <a:xfrm>
            <a:off x="9794792" y="5381788"/>
            <a:ext cx="1360575" cy="70104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Event Hub</a:t>
            </a:r>
            <a:endParaRPr lang="nl-NL" dirty="0"/>
          </a:p>
        </p:txBody>
      </p:sp>
      <p:sp>
        <p:nvSpPr>
          <p:cNvPr id="28" name="Can 27"/>
          <p:cNvSpPr/>
          <p:nvPr/>
        </p:nvSpPr>
        <p:spPr>
          <a:xfrm>
            <a:off x="6548199" y="5426352"/>
            <a:ext cx="241925" cy="325006"/>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29" name="Can 28"/>
          <p:cNvSpPr/>
          <p:nvPr/>
        </p:nvSpPr>
        <p:spPr>
          <a:xfrm>
            <a:off x="8797832" y="5773545"/>
            <a:ext cx="308633" cy="224302"/>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a:p>
        </p:txBody>
      </p:sp>
      <p:sp>
        <p:nvSpPr>
          <p:cNvPr id="30" name="Can 29"/>
          <p:cNvSpPr/>
          <p:nvPr/>
        </p:nvSpPr>
        <p:spPr>
          <a:xfrm>
            <a:off x="9310404" y="5275678"/>
            <a:ext cx="183659" cy="212219"/>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a:p>
        </p:txBody>
      </p:sp>
      <p:sp>
        <p:nvSpPr>
          <p:cNvPr id="31" name="Can 30"/>
          <p:cNvSpPr/>
          <p:nvPr/>
        </p:nvSpPr>
        <p:spPr>
          <a:xfrm>
            <a:off x="6269741" y="5885696"/>
            <a:ext cx="329618" cy="313709"/>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32" name="Can 31"/>
          <p:cNvSpPr/>
          <p:nvPr/>
        </p:nvSpPr>
        <p:spPr>
          <a:xfrm>
            <a:off x="3795245" y="3057733"/>
            <a:ext cx="247714" cy="186457"/>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33" name="Can 32"/>
          <p:cNvSpPr/>
          <p:nvPr/>
        </p:nvSpPr>
        <p:spPr>
          <a:xfrm>
            <a:off x="8060224" y="5654123"/>
            <a:ext cx="247714" cy="186457"/>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34" name="Cube 33"/>
          <p:cNvSpPr/>
          <p:nvPr/>
        </p:nvSpPr>
        <p:spPr>
          <a:xfrm>
            <a:off x="1317284" y="4852297"/>
            <a:ext cx="1273516" cy="876118"/>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solidFill>
                  <a:schemeClr val="tx1">
                    <a:lumMod val="95000"/>
                    <a:lumOff val="5000"/>
                  </a:schemeClr>
                </a:solidFill>
              </a:rPr>
              <a:t>Big Data</a:t>
            </a:r>
            <a:endParaRPr lang="nl-NL" dirty="0">
              <a:solidFill>
                <a:schemeClr val="tx1">
                  <a:lumMod val="95000"/>
                  <a:lumOff val="5000"/>
                </a:schemeClr>
              </a:solidFill>
            </a:endParaRPr>
          </a:p>
        </p:txBody>
      </p:sp>
      <p:sp>
        <p:nvSpPr>
          <p:cNvPr id="12" name="Cube 11"/>
          <p:cNvSpPr/>
          <p:nvPr/>
        </p:nvSpPr>
        <p:spPr>
          <a:xfrm>
            <a:off x="2486623" y="5130225"/>
            <a:ext cx="1226820" cy="114300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dirty="0" smtClean="0">
                <a:solidFill>
                  <a:schemeClr val="tx1">
                    <a:lumMod val="95000"/>
                    <a:lumOff val="5000"/>
                  </a:schemeClr>
                </a:solidFill>
              </a:rPr>
              <a:t>Block Storage</a:t>
            </a:r>
            <a:endParaRPr lang="nl-NL" dirty="0">
              <a:solidFill>
                <a:schemeClr val="tx1">
                  <a:lumMod val="95000"/>
                  <a:lumOff val="5000"/>
                </a:schemeClr>
              </a:solidFill>
            </a:endParaRPr>
          </a:p>
        </p:txBody>
      </p:sp>
      <p:sp>
        <p:nvSpPr>
          <p:cNvPr id="39" name="Can 38"/>
          <p:cNvSpPr/>
          <p:nvPr/>
        </p:nvSpPr>
        <p:spPr>
          <a:xfrm>
            <a:off x="3584845" y="2392349"/>
            <a:ext cx="367317" cy="367623"/>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a:p>
        </p:txBody>
      </p:sp>
      <p:sp>
        <p:nvSpPr>
          <p:cNvPr id="40" name="Can 39"/>
          <p:cNvSpPr/>
          <p:nvPr/>
        </p:nvSpPr>
        <p:spPr>
          <a:xfrm>
            <a:off x="4042959" y="2136046"/>
            <a:ext cx="247714" cy="186457"/>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sp>
        <p:nvSpPr>
          <p:cNvPr id="41" name="Can 40"/>
          <p:cNvSpPr/>
          <p:nvPr/>
        </p:nvSpPr>
        <p:spPr>
          <a:xfrm>
            <a:off x="4596753" y="3339219"/>
            <a:ext cx="241925" cy="325006"/>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a:p>
        </p:txBody>
      </p:sp>
      <p:sp>
        <p:nvSpPr>
          <p:cNvPr id="42" name="Can 41"/>
          <p:cNvSpPr/>
          <p:nvPr/>
        </p:nvSpPr>
        <p:spPr>
          <a:xfrm>
            <a:off x="4570674" y="5142528"/>
            <a:ext cx="212072" cy="220676"/>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a:p>
        </p:txBody>
      </p:sp>
      <p:sp>
        <p:nvSpPr>
          <p:cNvPr id="43" name="Oval 42"/>
          <p:cNvSpPr/>
          <p:nvPr/>
        </p:nvSpPr>
        <p:spPr>
          <a:xfrm>
            <a:off x="8732055" y="2185993"/>
            <a:ext cx="1156697" cy="1233821"/>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44" name="Can 43"/>
          <p:cNvSpPr/>
          <p:nvPr/>
        </p:nvSpPr>
        <p:spPr>
          <a:xfrm>
            <a:off x="8896581" y="2489293"/>
            <a:ext cx="329618" cy="313709"/>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45" name="Oval 44"/>
          <p:cNvSpPr/>
          <p:nvPr/>
        </p:nvSpPr>
        <p:spPr>
          <a:xfrm>
            <a:off x="9309488" y="2721140"/>
            <a:ext cx="1156697" cy="1233821"/>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46" name="Can 45"/>
          <p:cNvSpPr/>
          <p:nvPr/>
        </p:nvSpPr>
        <p:spPr>
          <a:xfrm>
            <a:off x="9474014" y="3024440"/>
            <a:ext cx="329618" cy="313709"/>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47" name="Cube 46"/>
          <p:cNvSpPr/>
          <p:nvPr/>
        </p:nvSpPr>
        <p:spPr>
          <a:xfrm>
            <a:off x="10509090" y="4479010"/>
            <a:ext cx="893454" cy="70104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LDAP</a:t>
            </a:r>
            <a:endParaRPr lang="nl-NL" dirty="0"/>
          </a:p>
        </p:txBody>
      </p:sp>
    </p:spTree>
    <p:extLst>
      <p:ext uri="{BB962C8B-B14F-4D97-AF65-F5344CB8AC3E}">
        <p14:creationId xmlns:p14="http://schemas.microsoft.com/office/powerpoint/2010/main" val="92667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Bounded</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context</a:t>
            </a:r>
            <a:r>
              <a:rPr lang="fr-FR" sz="7200" dirty="0" smtClean="0">
                <a:solidFill>
                  <a:schemeClr val="accent4">
                    <a:lumMod val="75000"/>
                  </a:schemeClr>
                </a:solidFill>
                <a:latin typeface="Trebuchet MS Bold" charset="0"/>
                <a:cs typeface="Trebuchet MS Bold" charset="0"/>
              </a:rPr>
              <a:t>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in </a:t>
            </a:r>
            <a:r>
              <a:rPr lang="fr-FR" sz="7200" dirty="0" err="1" smtClean="0">
                <a:solidFill>
                  <a:schemeClr val="accent4">
                    <a:lumMod val="75000"/>
                  </a:schemeClr>
                </a:solidFill>
                <a:latin typeface="Trebuchet MS Bold" charset="0"/>
                <a:cs typeface="Trebuchet MS Bold" charset="0"/>
              </a:rPr>
              <a:t>microservices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err="1" smtClean="0"/>
              <a:t>Micoservice</a:t>
            </a:r>
            <a:r>
              <a:rPr lang="fr-FR" dirty="0" smtClean="0"/>
              <a:t> </a:t>
            </a:r>
            <a:r>
              <a:rPr lang="fr-FR" dirty="0" err="1" smtClean="0"/>
              <a:t>needs</a:t>
            </a:r>
            <a:r>
              <a:rPr lang="fr-FR" dirty="0" smtClean="0"/>
              <a:t> to </a:t>
            </a:r>
            <a:r>
              <a:rPr lang="fr-FR" dirty="0" err="1" smtClean="0"/>
              <a:t>be</a:t>
            </a:r>
            <a:r>
              <a:rPr lang="fr-FR" dirty="0" smtClean="0"/>
              <a:t> able to </a:t>
            </a:r>
            <a:r>
              <a:rPr lang="fr-FR" dirty="0" err="1" smtClean="0"/>
              <a:t>run</a:t>
            </a:r>
            <a:r>
              <a:rPr lang="fr-FR" dirty="0" smtClean="0"/>
              <a:t> </a:t>
            </a:r>
            <a:r>
              <a:rPr lang="fr-FR" dirty="0" err="1" smtClean="0"/>
              <a:t>independently</a:t>
            </a:r>
            <a:endParaRPr lang="fr-FR" dirty="0" smtClean="0"/>
          </a:p>
          <a:p>
            <a:r>
              <a:rPr lang="fr-FR" dirty="0" smtClean="0"/>
              <a:t>It </a:t>
            </a:r>
            <a:r>
              <a:rPr lang="fr-FR" dirty="0" err="1" smtClean="0"/>
              <a:t>needs</a:t>
            </a:r>
            <a:r>
              <a:rPr lang="fr-FR" dirty="0" smtClean="0"/>
              <a:t> to </a:t>
            </a:r>
            <a:r>
              <a:rPr lang="fr-FR" dirty="0" err="1" smtClean="0"/>
              <a:t>contain</a:t>
            </a:r>
            <a:r>
              <a:rPr lang="fr-FR" dirty="0" smtClean="0"/>
              <a:t> &amp; </a:t>
            </a:r>
            <a:r>
              <a:rPr lang="fr-FR" dirty="0" err="1" smtClean="0"/>
              <a:t>own</a:t>
            </a:r>
            <a:r>
              <a:rPr lang="fr-FR" dirty="0" smtClean="0"/>
              <a:t> all data </a:t>
            </a:r>
            <a:r>
              <a:rPr lang="fr-FR" dirty="0" err="1" smtClean="0"/>
              <a:t>required</a:t>
            </a:r>
            <a:r>
              <a:rPr lang="fr-FR" dirty="0" smtClean="0"/>
              <a:t> to </a:t>
            </a:r>
            <a:r>
              <a:rPr lang="fr-FR" dirty="0" err="1" smtClean="0"/>
              <a:t>run</a:t>
            </a:r>
            <a:endParaRPr lang="fr-FR" dirty="0" smtClean="0"/>
          </a:p>
          <a:p>
            <a:pPr lvl="1"/>
            <a:r>
              <a:rPr lang="fr-FR" dirty="0" smtClean="0"/>
              <a:t>It </a:t>
            </a:r>
            <a:r>
              <a:rPr lang="fr-FR" dirty="0" err="1" smtClean="0"/>
              <a:t>cannot</a:t>
            </a:r>
            <a:r>
              <a:rPr lang="fr-FR" dirty="0" smtClean="0"/>
              <a:t> </a:t>
            </a:r>
            <a:r>
              <a:rPr lang="fr-FR" dirty="0" err="1" smtClean="0"/>
              <a:t>depend</a:t>
            </a:r>
            <a:r>
              <a:rPr lang="fr-FR" dirty="0" smtClean="0"/>
              <a:t> on </a:t>
            </a:r>
            <a:r>
              <a:rPr lang="fr-FR" dirty="0" err="1" smtClean="0"/>
              <a:t>other</a:t>
            </a:r>
            <a:r>
              <a:rPr lang="fr-FR" dirty="0" smtClean="0"/>
              <a:t> </a:t>
            </a:r>
            <a:r>
              <a:rPr lang="fr-FR" dirty="0" err="1" smtClean="0"/>
              <a:t>microservices</a:t>
            </a:r>
            <a:endParaRPr lang="fr-FR" dirty="0" smtClean="0"/>
          </a:p>
          <a:p>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7" name="Rounded Rectangle 6"/>
          <p:cNvSpPr/>
          <p:nvPr/>
        </p:nvSpPr>
        <p:spPr>
          <a:xfrm>
            <a:off x="2570153" y="4598575"/>
            <a:ext cx="932599" cy="157838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a:p>
        </p:txBody>
      </p:sp>
      <p:sp>
        <p:nvSpPr>
          <p:cNvPr id="8" name="Rounded Rectangle 7"/>
          <p:cNvSpPr/>
          <p:nvPr/>
        </p:nvSpPr>
        <p:spPr>
          <a:xfrm>
            <a:off x="2570153" y="4598575"/>
            <a:ext cx="932599" cy="434629"/>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2400" b="1" dirty="0" smtClean="0">
                <a:solidFill>
                  <a:schemeClr val="bg2">
                    <a:lumMod val="95000"/>
                  </a:schemeClr>
                </a:solidFill>
              </a:rPr>
              <a:t>API</a:t>
            </a:r>
            <a:endParaRPr lang="en-US" sz="2400" b="1" dirty="0">
              <a:solidFill>
                <a:schemeClr val="bg2">
                  <a:lumMod val="95000"/>
                </a:schemeClr>
              </a:solidFill>
            </a:endParaRPr>
          </a:p>
        </p:txBody>
      </p:sp>
      <p:sp>
        <p:nvSpPr>
          <p:cNvPr id="9" name="Rectangular Callout 8"/>
          <p:cNvSpPr/>
          <p:nvPr/>
        </p:nvSpPr>
        <p:spPr>
          <a:xfrm>
            <a:off x="2848645" y="3673561"/>
            <a:ext cx="1378804" cy="674818"/>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2000" dirty="0" smtClean="0"/>
              <a:t>Customer</a:t>
            </a:r>
            <a:endParaRPr lang="en-US" sz="2000" dirty="0"/>
          </a:p>
        </p:txBody>
      </p:sp>
      <p:sp>
        <p:nvSpPr>
          <p:cNvPr id="11" name="Lightning Bolt 10"/>
          <p:cNvSpPr/>
          <p:nvPr/>
        </p:nvSpPr>
        <p:spPr>
          <a:xfrm>
            <a:off x="3153705" y="5077235"/>
            <a:ext cx="597513" cy="81725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2" name="Right Arrow 11"/>
          <p:cNvSpPr/>
          <p:nvPr/>
        </p:nvSpPr>
        <p:spPr>
          <a:xfrm>
            <a:off x="3591058" y="5136715"/>
            <a:ext cx="320317" cy="349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3" name="Rounded Rectangle 12"/>
          <p:cNvSpPr/>
          <p:nvPr/>
        </p:nvSpPr>
        <p:spPr>
          <a:xfrm>
            <a:off x="6973075" y="3454816"/>
            <a:ext cx="1886887" cy="1578388"/>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800"/>
          </a:p>
        </p:txBody>
      </p:sp>
      <p:sp>
        <p:nvSpPr>
          <p:cNvPr id="14" name="Rounded Rectangle 13"/>
          <p:cNvSpPr/>
          <p:nvPr/>
        </p:nvSpPr>
        <p:spPr>
          <a:xfrm>
            <a:off x="7927363" y="3454816"/>
            <a:ext cx="932599" cy="434629"/>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2400" b="1" dirty="0" smtClean="0">
                <a:solidFill>
                  <a:schemeClr val="bg2">
                    <a:lumMod val="95000"/>
                  </a:schemeClr>
                </a:solidFill>
              </a:rPr>
              <a:t>API</a:t>
            </a:r>
            <a:endParaRPr lang="en-US" sz="2400" b="1" dirty="0">
              <a:solidFill>
                <a:schemeClr val="bg2">
                  <a:lumMod val="95000"/>
                </a:schemeClr>
              </a:solidFill>
            </a:endParaRPr>
          </a:p>
        </p:txBody>
      </p:sp>
      <p:sp>
        <p:nvSpPr>
          <p:cNvPr id="15" name="Rounded Rectangle 14"/>
          <p:cNvSpPr/>
          <p:nvPr/>
        </p:nvSpPr>
        <p:spPr>
          <a:xfrm>
            <a:off x="6973075" y="3454816"/>
            <a:ext cx="932599" cy="43462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2400" b="1" dirty="0" smtClean="0">
                <a:solidFill>
                  <a:schemeClr val="bg2">
                    <a:lumMod val="95000"/>
                  </a:schemeClr>
                </a:solidFill>
              </a:rPr>
              <a:t>UI</a:t>
            </a:r>
            <a:endParaRPr lang="en-US" sz="2400" b="1" dirty="0">
              <a:solidFill>
                <a:schemeClr val="bg2">
                  <a:lumMod val="95000"/>
                </a:schemeClr>
              </a:solidFill>
            </a:endParaRPr>
          </a:p>
        </p:txBody>
      </p:sp>
      <p:sp>
        <p:nvSpPr>
          <p:cNvPr id="16" name="Rectangular Callout 15"/>
          <p:cNvSpPr/>
          <p:nvPr/>
        </p:nvSpPr>
        <p:spPr>
          <a:xfrm>
            <a:off x="6245056" y="5284661"/>
            <a:ext cx="1194318" cy="673024"/>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2000" dirty="0" smtClean="0"/>
              <a:t>Order</a:t>
            </a:r>
            <a:endParaRPr lang="en-US" sz="2000" dirty="0"/>
          </a:p>
        </p:txBody>
      </p:sp>
      <p:sp>
        <p:nvSpPr>
          <p:cNvPr id="17" name="Lightning Bolt 16"/>
          <p:cNvSpPr/>
          <p:nvPr/>
        </p:nvSpPr>
        <p:spPr>
          <a:xfrm>
            <a:off x="6621231" y="4144392"/>
            <a:ext cx="597513" cy="81725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8" name="Right Arrow 17"/>
          <p:cNvSpPr/>
          <p:nvPr/>
        </p:nvSpPr>
        <p:spPr>
          <a:xfrm>
            <a:off x="6461072" y="4458926"/>
            <a:ext cx="320317" cy="349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19" name="Can 18"/>
          <p:cNvSpPr/>
          <p:nvPr/>
        </p:nvSpPr>
        <p:spPr>
          <a:xfrm>
            <a:off x="8103031" y="4433569"/>
            <a:ext cx="384304" cy="330012"/>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800"/>
          </a:p>
        </p:txBody>
      </p:sp>
      <p:sp>
        <p:nvSpPr>
          <p:cNvPr id="20" name="Can 19"/>
          <p:cNvSpPr/>
          <p:nvPr/>
        </p:nvSpPr>
        <p:spPr>
          <a:xfrm>
            <a:off x="7439375" y="4082144"/>
            <a:ext cx="469086" cy="470876"/>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800"/>
          </a:p>
        </p:txBody>
      </p:sp>
      <p:sp>
        <p:nvSpPr>
          <p:cNvPr id="21" name="Can 20"/>
          <p:cNvSpPr/>
          <p:nvPr/>
        </p:nvSpPr>
        <p:spPr>
          <a:xfrm>
            <a:off x="2732178" y="5565819"/>
            <a:ext cx="522736" cy="55180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800"/>
          </a:p>
        </p:txBody>
      </p:sp>
      <p:sp>
        <p:nvSpPr>
          <p:cNvPr id="23" name="TextBox 22"/>
          <p:cNvSpPr txBox="1"/>
          <p:nvPr/>
        </p:nvSpPr>
        <p:spPr>
          <a:xfrm>
            <a:off x="3715902" y="5442433"/>
            <a:ext cx="2529154" cy="369332"/>
          </a:xfrm>
          <a:prstGeom prst="rect">
            <a:avLst/>
          </a:prstGeom>
          <a:noFill/>
        </p:spPr>
        <p:txBody>
          <a:bodyPr wrap="none" rtlCol="0">
            <a:spAutoFit/>
          </a:bodyPr>
          <a:lstStyle/>
          <a:p>
            <a:r>
              <a:rPr lang="en-US" dirty="0" err="1" smtClean="0">
                <a:ln w="0"/>
                <a:solidFill>
                  <a:schemeClr val="accent1"/>
                </a:solidFill>
                <a:effectLst>
                  <a:outerShdw blurRad="38100" dist="25400" dir="5400000" algn="ctr" rotWithShape="0">
                    <a:srgbClr val="6E747A">
                      <a:alpha val="43000"/>
                    </a:srgbClr>
                  </a:outerShdw>
                </a:effectLst>
              </a:rPr>
              <a:t>CustomerModified</a:t>
            </a:r>
            <a:r>
              <a:rPr lang="en-US" dirty="0" smtClean="0">
                <a:ln w="0"/>
                <a:solidFill>
                  <a:schemeClr val="accent1"/>
                </a:solidFill>
                <a:effectLst>
                  <a:outerShdw blurRad="38100" dist="25400" dir="5400000" algn="ctr" rotWithShape="0">
                    <a:srgbClr val="6E747A">
                      <a:alpha val="43000"/>
                    </a:srgbClr>
                  </a:outerShdw>
                </a:effectLst>
              </a:rPr>
              <a:t> event</a:t>
            </a:r>
            <a:endParaRPr lang="nl-NL"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8206583" y="4592860"/>
            <a:ext cx="172720" cy="812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5" name="Rectangle 24"/>
          <p:cNvSpPr/>
          <p:nvPr/>
        </p:nvSpPr>
        <p:spPr>
          <a:xfrm>
            <a:off x="2812209" y="5771125"/>
            <a:ext cx="253189" cy="1865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6" name="Can 25"/>
          <p:cNvSpPr/>
          <p:nvPr/>
        </p:nvSpPr>
        <p:spPr>
          <a:xfrm>
            <a:off x="8362437" y="4048736"/>
            <a:ext cx="334523" cy="247582"/>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800"/>
          </a:p>
        </p:txBody>
      </p:sp>
    </p:spTree>
    <p:extLst>
      <p:ext uri="{BB962C8B-B14F-4D97-AF65-F5344CB8AC3E}">
        <p14:creationId xmlns:p14="http://schemas.microsoft.com/office/powerpoint/2010/main" val="1386613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114.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Canonical Model &amp;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[Business] Event </a:t>
            </a:r>
            <a:r>
              <a:rPr lang="fr-FR" sz="7200" dirty="0" err="1" smtClean="0">
                <a:solidFill>
                  <a:schemeClr val="accent4">
                    <a:lumMod val="75000"/>
                  </a:schemeClr>
                </a:solidFill>
                <a:latin typeface="Trebuchet MS Bold" charset="0"/>
                <a:cs typeface="Trebuchet MS Bold" charset="0"/>
              </a:rPr>
              <a:t>Catalog</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fontScale="92500" lnSpcReduction="10000"/>
          </a:bodyPr>
          <a:lstStyle/>
          <a:p>
            <a:r>
              <a:rPr lang="fr-FR" dirty="0" smtClean="0"/>
              <a:t>Events are life </a:t>
            </a:r>
            <a:r>
              <a:rPr lang="fr-FR" dirty="0" err="1" smtClean="0"/>
              <a:t>blood</a:t>
            </a:r>
            <a:endParaRPr lang="fr-FR" dirty="0" smtClean="0"/>
          </a:p>
          <a:p>
            <a:r>
              <a:rPr lang="fr-FR" dirty="0" smtClean="0"/>
              <a:t>How to do </a:t>
            </a:r>
            <a:r>
              <a:rPr lang="fr-FR" dirty="0" err="1" smtClean="0"/>
              <a:t>define</a:t>
            </a:r>
            <a:r>
              <a:rPr lang="fr-FR" dirty="0" smtClean="0"/>
              <a:t> </a:t>
            </a:r>
            <a:r>
              <a:rPr lang="fr-FR" dirty="0" err="1" smtClean="0"/>
              <a:t>event</a:t>
            </a:r>
            <a:r>
              <a:rPr lang="fr-FR" dirty="0" smtClean="0"/>
              <a:t> [</a:t>
            </a:r>
            <a:r>
              <a:rPr lang="fr-FR" dirty="0" err="1" smtClean="0"/>
              <a:t>payload</a:t>
            </a:r>
            <a:r>
              <a:rPr lang="fr-FR" dirty="0" smtClean="0"/>
              <a:t>]?</a:t>
            </a:r>
          </a:p>
          <a:p>
            <a:pPr lvl="1"/>
            <a:r>
              <a:rPr lang="fr-FR" dirty="0" smtClean="0"/>
              <a:t>XML? JSON? </a:t>
            </a:r>
            <a:r>
              <a:rPr lang="fr-FR" dirty="0" err="1" smtClean="0"/>
              <a:t>Avro</a:t>
            </a:r>
            <a:r>
              <a:rPr lang="fr-FR" dirty="0" smtClean="0"/>
              <a:t>?</a:t>
            </a:r>
          </a:p>
          <a:p>
            <a:r>
              <a:rPr lang="fr-FR" dirty="0" err="1" smtClean="0"/>
              <a:t>Publish</a:t>
            </a:r>
            <a:r>
              <a:rPr lang="fr-FR" dirty="0" smtClean="0"/>
              <a:t> </a:t>
            </a:r>
            <a:r>
              <a:rPr lang="fr-FR" dirty="0" err="1" smtClean="0"/>
              <a:t>event</a:t>
            </a:r>
            <a:r>
              <a:rPr lang="fr-FR" dirty="0" smtClean="0"/>
              <a:t> </a:t>
            </a:r>
            <a:r>
              <a:rPr lang="fr-FR" dirty="0" err="1" smtClean="0"/>
              <a:t>definitions</a:t>
            </a:r>
            <a:r>
              <a:rPr lang="fr-FR" dirty="0" smtClean="0"/>
              <a:t> in a </a:t>
            </a:r>
            <a:r>
              <a:rPr lang="fr-FR" dirty="0" err="1" smtClean="0"/>
              <a:t>corporate</a:t>
            </a:r>
            <a:r>
              <a:rPr lang="fr-FR" dirty="0" smtClean="0"/>
              <a:t> </a:t>
            </a:r>
            <a:r>
              <a:rPr lang="fr-FR" dirty="0" err="1" smtClean="0"/>
              <a:t>catalog</a:t>
            </a:r>
            <a:endParaRPr lang="fr-FR" dirty="0" smtClean="0"/>
          </a:p>
          <a:p>
            <a:pPr lvl="1"/>
            <a:r>
              <a:rPr lang="fr-FR" dirty="0" err="1" smtClean="0"/>
              <a:t>With</a:t>
            </a:r>
            <a:r>
              <a:rPr lang="fr-FR" dirty="0" smtClean="0"/>
              <a:t> </a:t>
            </a:r>
            <a:r>
              <a:rPr lang="fr-FR" dirty="0" err="1" smtClean="0"/>
              <a:t>clear</a:t>
            </a:r>
            <a:r>
              <a:rPr lang="fr-FR" dirty="0" smtClean="0"/>
              <a:t> description and </a:t>
            </a:r>
            <a:r>
              <a:rPr lang="fr-FR" dirty="0" err="1" smtClean="0"/>
              <a:t>examples</a:t>
            </a:r>
            <a:endParaRPr lang="fr-FR" dirty="0" smtClean="0"/>
          </a:p>
          <a:p>
            <a:r>
              <a:rPr lang="fr-FR" dirty="0" smtClean="0"/>
              <a:t>How to </a:t>
            </a:r>
            <a:r>
              <a:rPr lang="fr-FR" dirty="0" err="1" smtClean="0"/>
              <a:t>govern</a:t>
            </a:r>
            <a:r>
              <a:rPr lang="fr-FR" dirty="0" smtClean="0"/>
              <a:t> </a:t>
            </a:r>
            <a:r>
              <a:rPr lang="fr-FR" dirty="0" err="1" smtClean="0"/>
              <a:t>definition</a:t>
            </a:r>
            <a:r>
              <a:rPr lang="fr-FR" dirty="0" smtClean="0"/>
              <a:t>?</a:t>
            </a:r>
          </a:p>
          <a:p>
            <a:pPr lvl="1"/>
            <a:r>
              <a:rPr lang="fr-FR" dirty="0" smtClean="0"/>
              <a:t>Changes </a:t>
            </a:r>
            <a:r>
              <a:rPr lang="fr-FR" dirty="0" err="1" smtClean="0"/>
              <a:t>that</a:t>
            </a:r>
            <a:r>
              <a:rPr lang="fr-FR" dirty="0" smtClean="0"/>
              <a:t> are </a:t>
            </a:r>
            <a:r>
              <a:rPr lang="fr-FR" dirty="0" err="1" smtClean="0"/>
              <a:t>backwards</a:t>
            </a:r>
            <a:r>
              <a:rPr lang="fr-FR" dirty="0" smtClean="0"/>
              <a:t> compatible: </a:t>
            </a:r>
            <a:r>
              <a:rPr lang="fr-FR" i="1" dirty="0" err="1"/>
              <a:t>u</a:t>
            </a:r>
            <a:r>
              <a:rPr lang="fr-FR" i="1" dirty="0" err="1" smtClean="0"/>
              <a:t>pcast</a:t>
            </a:r>
            <a:r>
              <a:rPr lang="fr-FR" dirty="0" smtClean="0"/>
              <a:t> </a:t>
            </a:r>
            <a:br>
              <a:rPr lang="fr-FR" dirty="0" smtClean="0"/>
            </a:br>
            <a:r>
              <a:rPr lang="fr-FR" dirty="0" smtClean="0"/>
              <a:t>(</a:t>
            </a:r>
            <a:r>
              <a:rPr lang="fr-FR" dirty="0" err="1" smtClean="0"/>
              <a:t>any</a:t>
            </a:r>
            <a:r>
              <a:rPr lang="fr-FR" dirty="0" smtClean="0"/>
              <a:t> instance of a new version of an </a:t>
            </a:r>
            <a:r>
              <a:rPr lang="fr-FR" dirty="0" err="1" smtClean="0"/>
              <a:t>event</a:t>
            </a:r>
            <a:r>
              <a:rPr lang="fr-FR" dirty="0" smtClean="0"/>
              <a:t> type </a:t>
            </a:r>
            <a:r>
              <a:rPr lang="fr-FR" dirty="0" err="1" smtClean="0"/>
              <a:t>is</a:t>
            </a:r>
            <a:r>
              <a:rPr lang="fr-FR" dirty="0" smtClean="0"/>
              <a:t> at least an </a:t>
            </a:r>
            <a:r>
              <a:rPr lang="fr-FR" dirty="0" err="1" smtClean="0"/>
              <a:t>older</a:t>
            </a:r>
            <a:r>
              <a:rPr lang="fr-FR" dirty="0" smtClean="0"/>
              <a:t> version)</a:t>
            </a:r>
          </a:p>
          <a:p>
            <a:pPr lvl="1"/>
            <a:r>
              <a:rPr lang="fr-FR" dirty="0" err="1" smtClean="0"/>
              <a:t>Include</a:t>
            </a:r>
            <a:r>
              <a:rPr lang="fr-FR" dirty="0" smtClean="0"/>
              <a:t> a </a:t>
            </a:r>
            <a:r>
              <a:rPr lang="fr-FR" dirty="0" err="1" smtClean="0"/>
              <a:t>reference</a:t>
            </a:r>
            <a:r>
              <a:rPr lang="fr-FR" dirty="0" smtClean="0"/>
              <a:t> to the </a:t>
            </a:r>
            <a:r>
              <a:rPr lang="fr-FR" dirty="0" err="1" smtClean="0"/>
              <a:t>event</a:t>
            </a:r>
            <a:r>
              <a:rPr lang="fr-FR" dirty="0" smtClean="0"/>
              <a:t> type version in </a:t>
            </a:r>
            <a:r>
              <a:rPr lang="fr-FR" dirty="0" err="1" smtClean="0"/>
              <a:t>events</a:t>
            </a:r>
            <a:endParaRPr lang="fr-FR" dirty="0" smtClean="0"/>
          </a:p>
          <a:p>
            <a:r>
              <a:rPr lang="fr-FR" dirty="0" smtClean="0"/>
              <a:t>Note: </a:t>
            </a:r>
            <a:r>
              <a:rPr lang="fr-FR" dirty="0" err="1" smtClean="0"/>
              <a:t>when</a:t>
            </a:r>
            <a:r>
              <a:rPr lang="fr-FR" dirty="0" smtClean="0"/>
              <a:t> </a:t>
            </a:r>
            <a:r>
              <a:rPr lang="fr-FR" dirty="0" err="1" smtClean="0"/>
              <a:t>history</a:t>
            </a:r>
            <a:r>
              <a:rPr lang="fr-FR" dirty="0" smtClean="0"/>
              <a:t> &amp; </a:t>
            </a:r>
            <a:r>
              <a:rPr lang="fr-FR" dirty="0" err="1" smtClean="0"/>
              <a:t>current</a:t>
            </a:r>
            <a:r>
              <a:rPr lang="fr-FR" dirty="0" smtClean="0"/>
              <a:t> state </a:t>
            </a:r>
            <a:r>
              <a:rPr lang="fr-FR" dirty="0" err="1" smtClean="0"/>
              <a:t>is</a:t>
            </a:r>
            <a:r>
              <a:rPr lang="fr-FR" dirty="0" smtClean="0"/>
              <a:t> </a:t>
            </a:r>
            <a:r>
              <a:rPr lang="fr-FR" dirty="0" err="1" smtClean="0"/>
              <a:t>reconstructed</a:t>
            </a:r>
            <a:r>
              <a:rPr lang="fr-FR" dirty="0" smtClean="0"/>
              <a:t> </a:t>
            </a:r>
            <a:r>
              <a:rPr lang="fr-FR" dirty="0" err="1" smtClean="0"/>
              <a:t>from</a:t>
            </a:r>
            <a:r>
              <a:rPr lang="fr-FR" dirty="0" smtClean="0"/>
              <a:t> </a:t>
            </a:r>
            <a:r>
              <a:rPr lang="fr-FR" dirty="0" err="1" smtClean="0"/>
              <a:t>events</a:t>
            </a:r>
            <a:r>
              <a:rPr lang="fr-FR" dirty="0" smtClean="0"/>
              <a:t> – </a:t>
            </a:r>
            <a:r>
              <a:rPr lang="fr-FR" dirty="0" err="1" smtClean="0"/>
              <a:t>some</a:t>
            </a:r>
            <a:r>
              <a:rPr lang="fr-FR" dirty="0" smtClean="0"/>
              <a:t> </a:t>
            </a:r>
            <a:r>
              <a:rPr lang="fr-FR" dirty="0" err="1" smtClean="0"/>
              <a:t>attributes</a:t>
            </a:r>
            <a:r>
              <a:rPr lang="fr-FR" dirty="0" smtClean="0"/>
              <a:t> </a:t>
            </a:r>
            <a:r>
              <a:rPr lang="fr-FR" dirty="0" err="1" smtClean="0"/>
              <a:t>may</a:t>
            </a:r>
            <a:r>
              <a:rPr lang="fr-FR" dirty="0" smtClean="0"/>
              <a:t> not </a:t>
            </a:r>
            <a:r>
              <a:rPr lang="fr-FR" dirty="0" err="1" smtClean="0"/>
              <a:t>be</a:t>
            </a:r>
            <a:r>
              <a:rPr lang="fr-FR" dirty="0" smtClean="0"/>
              <a:t> </a:t>
            </a:r>
            <a:r>
              <a:rPr lang="fr-FR" dirty="0" err="1" smtClean="0"/>
              <a:t>available</a:t>
            </a:r>
            <a:endParaRPr lang="fr-FR" dirty="0" smtClean="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17385494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show="0">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Transactions </a:t>
            </a:r>
            <a:r>
              <a:rPr lang="fr-FR" sz="7200" dirty="0" err="1" smtClean="0">
                <a:solidFill>
                  <a:schemeClr val="accent4">
                    <a:lumMod val="75000"/>
                  </a:schemeClr>
                </a:solidFill>
                <a:latin typeface="Trebuchet MS Bold" charset="0"/>
                <a:cs typeface="Trebuchet MS Bold" charset="0"/>
              </a:rPr>
              <a:t>across</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microservices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en-US" dirty="0"/>
              <a:t>Do they event exist?</a:t>
            </a:r>
          </a:p>
          <a:p>
            <a:r>
              <a:rPr lang="en-US" dirty="0" smtClean="0"/>
              <a:t>(synchronous) Two Phase Commit </a:t>
            </a:r>
            <a:r>
              <a:rPr lang="en-US" dirty="0"/>
              <a:t>=&gt; </a:t>
            </a:r>
            <a:r>
              <a:rPr lang="en-US" dirty="0" smtClean="0"/>
              <a:t>SAGAs (workflow)</a:t>
            </a:r>
            <a:endParaRPr lang="en-US" dirty="0"/>
          </a:p>
          <a:p>
            <a:r>
              <a:rPr lang="en-US" dirty="0"/>
              <a:t>Status of record reflects ‘distributed transaction’</a:t>
            </a:r>
          </a:p>
          <a:p>
            <a:pPr lvl="1"/>
            <a:r>
              <a:rPr lang="en-US" dirty="0"/>
              <a:t>Order first </a:t>
            </a:r>
            <a:r>
              <a:rPr lang="en-US" i="1" dirty="0"/>
              <a:t>pending</a:t>
            </a:r>
            <a:r>
              <a:rPr lang="en-US" dirty="0"/>
              <a:t> and then </a:t>
            </a:r>
            <a:r>
              <a:rPr lang="en-US" dirty="0" smtClean="0"/>
              <a:t>either </a:t>
            </a:r>
            <a:r>
              <a:rPr lang="en-US" i="1" dirty="0" smtClean="0"/>
              <a:t>approved</a:t>
            </a:r>
            <a:r>
              <a:rPr lang="en-US" dirty="0"/>
              <a:t> </a:t>
            </a:r>
            <a:r>
              <a:rPr lang="en-US" dirty="0" smtClean="0"/>
              <a:t>or </a:t>
            </a:r>
            <a:r>
              <a:rPr lang="en-US" i="1" dirty="0" smtClean="0"/>
              <a:t>rejected</a:t>
            </a:r>
          </a:p>
          <a:p>
            <a:r>
              <a:rPr lang="en-US" dirty="0" smtClean="0"/>
              <a:t>Availability over Consistency (CAP theorem)</a:t>
            </a:r>
          </a:p>
          <a:p>
            <a:r>
              <a:rPr lang="en-US" dirty="0" smtClean="0"/>
              <a:t>How to implement?</a:t>
            </a:r>
          </a:p>
          <a:p>
            <a:pPr lvl="1"/>
            <a:endParaRPr lang="fr-FR" dirty="0" smtClean="0"/>
          </a:p>
          <a:p>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36710472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8000" dirty="0" err="1" smtClean="0">
                <a:solidFill>
                  <a:schemeClr val="bg1"/>
                </a:solidFill>
                <a:latin typeface="Trebuchet MS Bold" charset="0"/>
                <a:cs typeface="Trebuchet MS Bold" charset="0"/>
              </a:rPr>
              <a:t>Demo</a:t>
            </a:r>
            <a:r>
              <a:rPr lang="fr-FR" sz="8000" dirty="0" smtClean="0">
                <a:solidFill>
                  <a:schemeClr val="bg1"/>
                </a:solidFill>
                <a:latin typeface="Trebuchet MS Bold" charset="0"/>
                <a:cs typeface="Trebuchet MS Bold" charset="0"/>
              </a:rPr>
              <a:t/>
            </a:r>
            <a:br>
              <a:rPr lang="fr-FR" sz="8000" dirty="0" smtClean="0">
                <a:solidFill>
                  <a:schemeClr val="bg1"/>
                </a:solidFill>
                <a:latin typeface="Trebuchet MS Bold" charset="0"/>
                <a:cs typeface="Trebuchet MS Bold" charset="0"/>
              </a:rPr>
            </a:br>
            <a:r>
              <a:rPr lang="fr-FR" sz="8000" dirty="0" err="1" smtClean="0">
                <a:solidFill>
                  <a:schemeClr val="bg1"/>
                </a:solidFill>
                <a:latin typeface="Trebuchet MS Bold" charset="0"/>
                <a:cs typeface="Trebuchet MS Bold" charset="0"/>
              </a:rPr>
              <a:t>Microservices</a:t>
            </a:r>
            <a:r>
              <a:rPr lang="fr-FR" sz="8000" dirty="0" smtClean="0">
                <a:solidFill>
                  <a:schemeClr val="bg1"/>
                </a:solidFill>
                <a:latin typeface="Trebuchet MS Bold" charset="0"/>
                <a:cs typeface="Trebuchet MS Bold" charset="0"/>
              </a:rPr>
              <a:t>, </a:t>
            </a:r>
            <a:br>
              <a:rPr lang="fr-FR" sz="8000" dirty="0" smtClean="0">
                <a:solidFill>
                  <a:schemeClr val="bg1"/>
                </a:solidFill>
                <a:latin typeface="Trebuchet MS Bold" charset="0"/>
                <a:cs typeface="Trebuchet MS Bold" charset="0"/>
              </a:rPr>
            </a:br>
            <a:r>
              <a:rPr lang="fr-FR" sz="8000" dirty="0" smtClean="0">
                <a:solidFill>
                  <a:schemeClr val="bg1"/>
                </a:solidFill>
                <a:latin typeface="Trebuchet MS Bold" charset="0"/>
                <a:cs typeface="Trebuchet MS Bold" charset="0"/>
              </a:rPr>
              <a:t>CQRS &amp; Events</a:t>
            </a:r>
            <a:endParaRPr lang="fr-FR" sz="80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1000257417"/>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490239"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 Shopping </a:t>
            </a:r>
            <a:r>
              <a:rPr lang="fr-FR" sz="7200" dirty="0" err="1" smtClean="0">
                <a:solidFill>
                  <a:schemeClr val="accent4">
                    <a:lumMod val="75000"/>
                  </a:schemeClr>
                </a:solidFill>
                <a:latin typeface="Trebuchet MS Bold" charset="0"/>
                <a:cs typeface="Trebuchet MS Bold" charset="0"/>
              </a:rPr>
              <a:t>Cart</a:t>
            </a:r>
            <a:r>
              <a:rPr lang="fr-FR" sz="7200" dirty="0" smtClean="0">
                <a:solidFill>
                  <a:schemeClr val="accent4">
                    <a:lumMod val="75000"/>
                  </a:schemeClr>
                </a:solidFill>
                <a:latin typeface="Trebuchet MS Bold" charset="0"/>
                <a:cs typeface="Trebuchet MS Bold" charset="0"/>
              </a:rPr>
              <a:t> &amp;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Order</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microservices</a:t>
            </a:r>
            <a:r>
              <a:rPr lang="fr-FR" sz="7200" dirty="0" smtClean="0">
                <a:solidFill>
                  <a:schemeClr val="accent4">
                    <a:lumMod val="75000"/>
                  </a:schemeClr>
                </a:solidFill>
                <a:latin typeface="Trebuchet MS Bold" charset="0"/>
                <a:cs typeface="Trebuchet MS Bold" charset="0"/>
              </a:rPr>
              <a:t> plus state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2146281" y="2412515"/>
            <a:ext cx="8347710"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ounded Rectangle 8"/>
          <p:cNvSpPr/>
          <p:nvPr/>
        </p:nvSpPr>
        <p:spPr>
          <a:xfrm>
            <a:off x="5933421" y="33631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p:cNvSpPr/>
          <p:nvPr/>
        </p:nvSpPr>
        <p:spPr>
          <a:xfrm>
            <a:off x="6603981" y="336311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1" name="Rounded Rectangle 10"/>
          <p:cNvSpPr/>
          <p:nvPr/>
        </p:nvSpPr>
        <p:spPr>
          <a:xfrm>
            <a:off x="5933421" y="33631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2" name="Rectangular Callout 11"/>
          <p:cNvSpPr/>
          <p:nvPr/>
        </p:nvSpPr>
        <p:spPr>
          <a:xfrm>
            <a:off x="5421856" y="458219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13" name="Rounded Rectangle 12"/>
          <p:cNvSpPr/>
          <p:nvPr/>
        </p:nvSpPr>
        <p:spPr>
          <a:xfrm>
            <a:off x="5125221" y="26964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Cache</a:t>
            </a:r>
            <a:endParaRPr lang="en-US" sz="1600" dirty="0">
              <a:solidFill>
                <a:schemeClr val="tx1"/>
              </a:solidFill>
            </a:endParaRPr>
          </a:p>
        </p:txBody>
      </p:sp>
      <p:sp>
        <p:nvSpPr>
          <p:cNvPr id="14" name="Rectangular Callout 13"/>
          <p:cNvSpPr/>
          <p:nvPr/>
        </p:nvSpPr>
        <p:spPr>
          <a:xfrm>
            <a:off x="5569566" y="2006000"/>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Application Container Cache</a:t>
            </a:r>
            <a:endParaRPr lang="en-US" sz="1400" dirty="0"/>
          </a:p>
        </p:txBody>
      </p:sp>
      <p:sp>
        <p:nvSpPr>
          <p:cNvPr id="18" name="Rounded Rectangle 17"/>
          <p:cNvSpPr/>
          <p:nvPr/>
        </p:nvSpPr>
        <p:spPr>
          <a:xfrm>
            <a:off x="3643935" y="31385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ounded Rectangle 18"/>
          <p:cNvSpPr/>
          <p:nvPr/>
        </p:nvSpPr>
        <p:spPr>
          <a:xfrm>
            <a:off x="4314495" y="31385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0" name="Rounded Rectangle 19"/>
          <p:cNvSpPr/>
          <p:nvPr/>
        </p:nvSpPr>
        <p:spPr>
          <a:xfrm>
            <a:off x="3643935" y="31385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21" name="Rounded Rectangle 20"/>
          <p:cNvSpPr/>
          <p:nvPr/>
        </p:nvSpPr>
        <p:spPr>
          <a:xfrm>
            <a:off x="7492053" y="28781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22" name="Rectangular Callout 21"/>
          <p:cNvSpPr/>
          <p:nvPr/>
        </p:nvSpPr>
        <p:spPr>
          <a:xfrm>
            <a:off x="9300210" y="3097234"/>
            <a:ext cx="1316990" cy="555436"/>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sp>
        <p:nvSpPr>
          <p:cNvPr id="23" name="Rectangular Callout 22"/>
          <p:cNvSpPr/>
          <p:nvPr/>
        </p:nvSpPr>
        <p:spPr>
          <a:xfrm>
            <a:off x="2567650" y="4380533"/>
            <a:ext cx="1217772" cy="502921"/>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ShoppingCart</a:t>
            </a:r>
            <a:r>
              <a:rPr lang="nl-NL" sz="1400" dirty="0" smtClean="0"/>
              <a:t> &amp; Check Out</a:t>
            </a:r>
            <a:endParaRPr lang="en-US" sz="1400" dirty="0"/>
          </a:p>
        </p:txBody>
      </p:sp>
      <p:cxnSp>
        <p:nvCxnSpPr>
          <p:cNvPr id="24" name="Straight Arrow Connector 23"/>
          <p:cNvCxnSpPr/>
          <p:nvPr/>
        </p:nvCxnSpPr>
        <p:spPr>
          <a:xfrm flipV="1">
            <a:off x="4608945" y="2983345"/>
            <a:ext cx="720437" cy="669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2"/>
          </p:cNvCxnSpPr>
          <p:nvPr/>
        </p:nvCxnSpPr>
        <p:spPr>
          <a:xfrm flipV="1">
            <a:off x="7274541" y="32820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0" idx="1"/>
          </p:cNvCxnSpPr>
          <p:nvPr/>
        </p:nvCxnSpPr>
        <p:spPr>
          <a:xfrm flipV="1">
            <a:off x="4969815" y="3507890"/>
            <a:ext cx="1634166" cy="33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25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1" grpId="0" animBg="1"/>
      <p:bldP spid="22"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Demo</a:t>
            </a:r>
            <a:r>
              <a:rPr lang="fr-FR" sz="6000" dirty="0" smtClean="0">
                <a:solidFill>
                  <a:schemeClr val="accent4">
                    <a:lumMod val="75000"/>
                  </a:schemeClr>
                </a:solidFill>
                <a:latin typeface="Trebuchet MS Bold" charset="0"/>
                <a:cs typeface="Trebuchet MS Bold" charset="0"/>
              </a:rPr>
              <a:t> – </a:t>
            </a:r>
            <a:r>
              <a:rPr lang="fr-FR" sz="6000" dirty="0" err="1" smtClean="0">
                <a:solidFill>
                  <a:schemeClr val="accent4">
                    <a:lumMod val="75000"/>
                  </a:schemeClr>
                </a:solidFill>
                <a:latin typeface="Trebuchet MS Bold" charset="0"/>
                <a:cs typeface="Trebuchet MS Bold" charset="0"/>
              </a:rPr>
              <a:t>Checking</a:t>
            </a:r>
            <a:r>
              <a:rPr lang="fr-FR" sz="6000" dirty="0" smtClean="0">
                <a:solidFill>
                  <a:schemeClr val="accent4">
                    <a:lumMod val="75000"/>
                  </a:schemeClr>
                </a:solidFill>
                <a:latin typeface="Trebuchet MS Bold" charset="0"/>
                <a:cs typeface="Trebuchet MS Bold" charset="0"/>
              </a:rPr>
              <a:t> Out </a:t>
            </a:r>
            <a:r>
              <a:rPr lang="fr-FR" sz="6000" dirty="0" err="1" smtClean="0">
                <a:solidFill>
                  <a:schemeClr val="accent4">
                    <a:lumMod val="75000"/>
                  </a:schemeClr>
                </a:solidFill>
                <a:latin typeface="Trebuchet MS Bold" charset="0"/>
                <a:cs typeface="Trebuchet MS Bold" charset="0"/>
              </a:rPr>
              <a:t>Cart</a:t>
            </a:r>
            <a:r>
              <a:rPr lang="fr-FR" sz="6000" dirty="0" smtClean="0">
                <a:solidFill>
                  <a:schemeClr val="accent4">
                    <a:lumMod val="75000"/>
                  </a:schemeClr>
                </a:solidFill>
                <a:latin typeface="Trebuchet MS Bold" charset="0"/>
                <a:cs typeface="Trebuchet MS Bold" charset="0"/>
              </a:rPr>
              <a:t> =&gt; </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create</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order</a:t>
            </a:r>
            <a:r>
              <a:rPr lang="fr-FR" sz="6000" dirty="0" smtClean="0">
                <a:solidFill>
                  <a:schemeClr val="accent4">
                    <a:lumMod val="75000"/>
                  </a:schemeClr>
                </a:solidFill>
                <a:latin typeface="Trebuchet MS Bold" charset="0"/>
                <a:cs typeface="Trebuchet MS Bold" charset="0"/>
              </a:rPr>
              <a:t> &amp; </a:t>
            </a:r>
            <a:r>
              <a:rPr lang="fr-FR" sz="6000" dirty="0" err="1" smtClean="0">
                <a:solidFill>
                  <a:schemeClr val="accent4">
                    <a:lumMod val="75000"/>
                  </a:schemeClr>
                </a:solidFill>
                <a:latin typeface="Trebuchet MS Bold" charset="0"/>
                <a:cs typeface="Trebuchet MS Bold" charset="0"/>
              </a:rPr>
              <a:t>publish</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event</a:t>
            </a:r>
            <a:r>
              <a:rPr lang="fr-FR" sz="6000" dirty="0" smtClean="0">
                <a:solidFill>
                  <a:schemeClr val="accent4">
                    <a:lumMod val="75000"/>
                  </a:schemeClr>
                </a:solidFill>
                <a:latin typeface="Trebuchet MS Bold" charset="0"/>
                <a:cs typeface="Trebuchet MS Bold" charset="0"/>
              </a:rPr>
              <a:t> </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2146281" y="2412515"/>
            <a:ext cx="8347710"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ounded Rectangle 8"/>
          <p:cNvSpPr/>
          <p:nvPr/>
        </p:nvSpPr>
        <p:spPr>
          <a:xfrm>
            <a:off x="5933421" y="33631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p:cNvSpPr/>
          <p:nvPr/>
        </p:nvSpPr>
        <p:spPr>
          <a:xfrm>
            <a:off x="6603981" y="336311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1" name="Rounded Rectangle 10"/>
          <p:cNvSpPr/>
          <p:nvPr/>
        </p:nvSpPr>
        <p:spPr>
          <a:xfrm>
            <a:off x="5933421" y="33631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2" name="Rectangular Callout 11"/>
          <p:cNvSpPr/>
          <p:nvPr/>
        </p:nvSpPr>
        <p:spPr>
          <a:xfrm>
            <a:off x="5421856" y="458219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13" name="Rounded Rectangle 12"/>
          <p:cNvSpPr/>
          <p:nvPr/>
        </p:nvSpPr>
        <p:spPr>
          <a:xfrm>
            <a:off x="5125221" y="26964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Cache</a:t>
            </a:r>
            <a:endParaRPr lang="en-US" sz="1600" dirty="0">
              <a:solidFill>
                <a:schemeClr val="tx1"/>
              </a:solidFill>
            </a:endParaRPr>
          </a:p>
        </p:txBody>
      </p:sp>
      <p:sp>
        <p:nvSpPr>
          <p:cNvPr id="14" name="Rectangular Callout 13"/>
          <p:cNvSpPr/>
          <p:nvPr/>
        </p:nvSpPr>
        <p:spPr>
          <a:xfrm>
            <a:off x="5569566" y="1928645"/>
            <a:ext cx="1689735"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Application Container Cache</a:t>
            </a:r>
            <a:endParaRPr lang="en-US" sz="1400" dirty="0"/>
          </a:p>
        </p:txBody>
      </p:sp>
      <p:sp>
        <p:nvSpPr>
          <p:cNvPr id="18" name="Rounded Rectangle 17"/>
          <p:cNvSpPr/>
          <p:nvPr/>
        </p:nvSpPr>
        <p:spPr>
          <a:xfrm>
            <a:off x="3643935" y="31385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ounded Rectangle 18"/>
          <p:cNvSpPr/>
          <p:nvPr/>
        </p:nvSpPr>
        <p:spPr>
          <a:xfrm>
            <a:off x="4314495" y="31385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0" name="Rounded Rectangle 19"/>
          <p:cNvSpPr/>
          <p:nvPr/>
        </p:nvSpPr>
        <p:spPr>
          <a:xfrm>
            <a:off x="3643935" y="31385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21" name="Rounded Rectangle 20"/>
          <p:cNvSpPr/>
          <p:nvPr/>
        </p:nvSpPr>
        <p:spPr>
          <a:xfrm>
            <a:off x="7492053" y="28781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22" name="Rectangular Callout 21"/>
          <p:cNvSpPr/>
          <p:nvPr/>
        </p:nvSpPr>
        <p:spPr>
          <a:xfrm>
            <a:off x="9302541" y="2906210"/>
            <a:ext cx="1501140" cy="513254"/>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sp>
        <p:nvSpPr>
          <p:cNvPr id="23" name="Rectangular Callout 22"/>
          <p:cNvSpPr/>
          <p:nvPr/>
        </p:nvSpPr>
        <p:spPr>
          <a:xfrm>
            <a:off x="2567650" y="4380533"/>
            <a:ext cx="1217772" cy="502921"/>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ShoppingCart</a:t>
            </a:r>
            <a:r>
              <a:rPr lang="nl-NL" sz="1400" dirty="0" smtClean="0"/>
              <a:t> &amp; Check Out</a:t>
            </a:r>
            <a:endParaRPr lang="en-US" sz="1400" dirty="0"/>
          </a:p>
        </p:txBody>
      </p:sp>
      <p:cxnSp>
        <p:nvCxnSpPr>
          <p:cNvPr id="24" name="Straight Arrow Connector 23"/>
          <p:cNvCxnSpPr/>
          <p:nvPr/>
        </p:nvCxnSpPr>
        <p:spPr>
          <a:xfrm flipV="1">
            <a:off x="4608945" y="2983345"/>
            <a:ext cx="720437" cy="669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2"/>
          </p:cNvCxnSpPr>
          <p:nvPr/>
        </p:nvCxnSpPr>
        <p:spPr>
          <a:xfrm flipV="1">
            <a:off x="7274541" y="32820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0" idx="1"/>
          </p:cNvCxnSpPr>
          <p:nvPr/>
        </p:nvCxnSpPr>
        <p:spPr>
          <a:xfrm flipV="1">
            <a:off x="4969815" y="3507890"/>
            <a:ext cx="1634166" cy="33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961480" y="3633009"/>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28" name="Rectangular Callout 27"/>
          <p:cNvSpPr/>
          <p:nvPr/>
        </p:nvSpPr>
        <p:spPr>
          <a:xfrm>
            <a:off x="9752180" y="4005437"/>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29"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3389" y="3610488"/>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30" name="Lightning Bolt 29"/>
          <p:cNvSpPr/>
          <p:nvPr/>
        </p:nvSpPr>
        <p:spPr>
          <a:xfrm>
            <a:off x="7792281" y="391790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679740" y="412745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endCxn id="31" idx="1"/>
          </p:cNvCxnSpPr>
          <p:nvPr/>
        </p:nvCxnSpPr>
        <p:spPr>
          <a:xfrm>
            <a:off x="7021675" y="4190147"/>
            <a:ext cx="658065" cy="536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769165" y="4686703"/>
            <a:ext cx="1740989" cy="369332"/>
          </a:xfrm>
          <a:prstGeom prst="rect">
            <a:avLst/>
          </a:prstGeom>
          <a:noFill/>
        </p:spPr>
        <p:txBody>
          <a:bodyPr wrap="none" rtlCol="0">
            <a:spAutoFit/>
          </a:bodyPr>
          <a:lstStyle/>
          <a:p>
            <a:r>
              <a:rPr lang="en-US" dirty="0" err="1" smtClean="0">
                <a:ln w="0"/>
                <a:solidFill>
                  <a:schemeClr val="accent1"/>
                </a:solidFill>
                <a:effectLst>
                  <a:outerShdw blurRad="38100" dist="25400" dir="5400000" algn="ctr" rotWithShape="0">
                    <a:srgbClr val="6E747A">
                      <a:alpha val="43000"/>
                    </a:srgbClr>
                  </a:outerShdw>
                </a:effectLst>
              </a:rPr>
              <a:t>NewOrder</a:t>
            </a:r>
            <a:r>
              <a:rPr lang="en-US" dirty="0" smtClean="0">
                <a:ln w="0"/>
                <a:solidFill>
                  <a:schemeClr val="accent1"/>
                </a:solidFill>
                <a:effectLst>
                  <a:outerShdw blurRad="38100" dist="25400" dir="5400000" algn="ctr" rotWithShape="0">
                    <a:srgbClr val="6E747A">
                      <a:alpha val="43000"/>
                    </a:srgbClr>
                  </a:outerShdw>
                </a:effectLst>
              </a:rPr>
              <a:t> event</a:t>
            </a:r>
            <a:endParaRPr lang="nl-NL"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926191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 Workflow to</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Evaluate</a:t>
            </a:r>
            <a:r>
              <a:rPr lang="fr-FR" sz="7200" dirty="0" smtClean="0">
                <a:solidFill>
                  <a:schemeClr val="accent4">
                    <a:lumMod val="75000"/>
                  </a:schemeClr>
                </a:solidFill>
                <a:latin typeface="Trebuchet MS Bold" charset="0"/>
                <a:cs typeface="Trebuchet MS Bold" charset="0"/>
              </a:rPr>
              <a:t> New </a:t>
            </a:r>
            <a:r>
              <a:rPr lang="fr-FR" sz="7200" dirty="0" err="1" smtClean="0">
                <a:solidFill>
                  <a:schemeClr val="accent4">
                    <a:lumMod val="75000"/>
                  </a:schemeClr>
                </a:solidFill>
                <a:latin typeface="Trebuchet MS Bold" charset="0"/>
                <a:cs typeface="Trebuchet MS Bold" charset="0"/>
              </a:rPr>
              <a:t>Order</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109" name="Rounded Rectangle 108"/>
          <p:cNvSpPr/>
          <p:nvPr/>
        </p:nvSpPr>
        <p:spPr>
          <a:xfrm>
            <a:off x="3820713" y="4199908"/>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13" name="Rounded Rectangle 112"/>
          <p:cNvSpPr/>
          <p:nvPr/>
        </p:nvSpPr>
        <p:spPr>
          <a:xfrm>
            <a:off x="9905800" y="4159762"/>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115"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0108" y="4148592"/>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117" name="Lightning Bolt 116"/>
          <p:cNvSpPr/>
          <p:nvPr/>
        </p:nvSpPr>
        <p:spPr>
          <a:xfrm>
            <a:off x="9737779" y="391599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ight Arrow 117"/>
          <p:cNvSpPr/>
          <p:nvPr/>
        </p:nvSpPr>
        <p:spPr>
          <a:xfrm>
            <a:off x="9625238" y="412554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6060549" y="4874909"/>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0" name="Rectangular Callout 119"/>
          <p:cNvSpPr/>
          <p:nvPr/>
        </p:nvSpPr>
        <p:spPr>
          <a:xfrm>
            <a:off x="5763381" y="4251307"/>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121" name="Rounded Rectangle 120"/>
          <p:cNvSpPr/>
          <p:nvPr/>
        </p:nvSpPr>
        <p:spPr>
          <a:xfrm>
            <a:off x="9905800" y="4988159"/>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122" name="Picture 2" descr="redis-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2872" y="5156077"/>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123" name="Right Arrow 122"/>
          <p:cNvSpPr/>
          <p:nvPr/>
        </p:nvSpPr>
        <p:spPr>
          <a:xfrm>
            <a:off x="9625238" y="412554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432643" y="4867574"/>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1" name="Rectangular Callout 130"/>
          <p:cNvSpPr/>
          <p:nvPr/>
        </p:nvSpPr>
        <p:spPr>
          <a:xfrm>
            <a:off x="4628334" y="4251307"/>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132" name="Rounded Rectangle 131"/>
          <p:cNvSpPr/>
          <p:nvPr/>
        </p:nvSpPr>
        <p:spPr>
          <a:xfrm>
            <a:off x="6047699" y="4888244"/>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36" name="Lightning Bolt 135"/>
          <p:cNvSpPr/>
          <p:nvPr/>
        </p:nvSpPr>
        <p:spPr>
          <a:xfrm>
            <a:off x="4263323" y="472267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p:cNvSpPr/>
          <p:nvPr/>
        </p:nvSpPr>
        <p:spPr>
          <a:xfrm>
            <a:off x="4150782" y="493222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7288406" y="4867574"/>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9" name="Rectangular Callout 138"/>
          <p:cNvSpPr/>
          <p:nvPr/>
        </p:nvSpPr>
        <p:spPr>
          <a:xfrm>
            <a:off x="6991238" y="4243972"/>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140" name="Rounded Rectangle 139"/>
          <p:cNvSpPr/>
          <p:nvPr/>
        </p:nvSpPr>
        <p:spPr>
          <a:xfrm>
            <a:off x="7275556" y="4880909"/>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41" name="Rounded Rectangle 140"/>
          <p:cNvSpPr/>
          <p:nvPr/>
        </p:nvSpPr>
        <p:spPr>
          <a:xfrm>
            <a:off x="8503413" y="4874909"/>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2" name="Rounded Rectangle 141"/>
          <p:cNvSpPr/>
          <p:nvPr/>
        </p:nvSpPr>
        <p:spPr>
          <a:xfrm>
            <a:off x="8490563" y="4888244"/>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43" name="Rectangular Callout 142"/>
          <p:cNvSpPr/>
          <p:nvPr/>
        </p:nvSpPr>
        <p:spPr>
          <a:xfrm>
            <a:off x="8644717" y="4338121"/>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144" name="Right Arrow 143"/>
          <p:cNvSpPr/>
          <p:nvPr/>
        </p:nvSpPr>
        <p:spPr>
          <a:xfrm>
            <a:off x="9527692" y="5190300"/>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71998668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38880"/>
            <a:ext cx="9058275" cy="946150"/>
          </a:xfrm>
        </p:spPr>
        <p:txBody>
          <a:bodyPr/>
          <a:lstStyle/>
          <a:p>
            <a:r>
              <a:rPr lang="nl-NL" dirty="0" smtClean="0"/>
              <a:t>Business </a:t>
            </a:r>
            <a:r>
              <a:rPr lang="nl-NL" dirty="0" err="1" smtClean="0"/>
              <a:t>Areas</a:t>
            </a:r>
            <a:endParaRPr lang="nl-NL" dirty="0"/>
          </a:p>
        </p:txBody>
      </p:sp>
      <p:sp>
        <p:nvSpPr>
          <p:cNvPr id="6" name="Rounded Rectangle 5"/>
          <p:cNvSpPr/>
          <p:nvPr/>
        </p:nvSpPr>
        <p:spPr>
          <a:xfrm>
            <a:off x="2639115" y="5653012"/>
            <a:ext cx="1669369" cy="7714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Marketing &amp; Campaigns</a:t>
            </a:r>
            <a:endParaRPr lang="nl-NL" sz="1600" dirty="0"/>
          </a:p>
        </p:txBody>
      </p:sp>
      <p:cxnSp>
        <p:nvCxnSpPr>
          <p:cNvPr id="14" name="Straight Connector 13"/>
          <p:cNvCxnSpPr/>
          <p:nvPr/>
        </p:nvCxnSpPr>
        <p:spPr>
          <a:xfrm>
            <a:off x="779295" y="2467057"/>
            <a:ext cx="11173133" cy="0"/>
          </a:xfrm>
          <a:prstGeom prst="line">
            <a:avLst/>
          </a:prstGeom>
        </p:spPr>
        <p:style>
          <a:lnRef idx="3">
            <a:schemeClr val="dk1"/>
          </a:lnRef>
          <a:fillRef idx="0">
            <a:schemeClr val="dk1"/>
          </a:fillRef>
          <a:effectRef idx="2">
            <a:schemeClr val="dk1"/>
          </a:effectRef>
          <a:fontRef idx="minor">
            <a:schemeClr val="tx1"/>
          </a:fontRef>
        </p:style>
      </p:cxnSp>
      <p:sp>
        <p:nvSpPr>
          <p:cNvPr id="15" name="TextBox 14"/>
          <p:cNvSpPr txBox="1"/>
          <p:nvPr/>
        </p:nvSpPr>
        <p:spPr>
          <a:xfrm>
            <a:off x="10867081" y="2222697"/>
            <a:ext cx="1179297" cy="287130"/>
          </a:xfrm>
          <a:prstGeom prst="rect">
            <a:avLst/>
          </a:prstGeom>
          <a:noFill/>
        </p:spPr>
        <p:txBody>
          <a:bodyPr wrap="none" rtlCol="0">
            <a:spAutoFit/>
          </a:bodyPr>
          <a:lstStyle/>
          <a:p>
            <a:r>
              <a:rPr lang="en-US" sz="1266" dirty="0" smtClean="0"/>
              <a:t>External Actors</a:t>
            </a:r>
            <a:endParaRPr lang="nl-NL" sz="1266" dirty="0" err="1"/>
          </a:p>
        </p:txBody>
      </p:sp>
      <p:sp>
        <p:nvSpPr>
          <p:cNvPr id="16" name="Rounded Rectangle 15"/>
          <p:cNvSpPr/>
          <p:nvPr/>
        </p:nvSpPr>
        <p:spPr>
          <a:xfrm>
            <a:off x="8382000" y="158216"/>
            <a:ext cx="1363582" cy="6994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t>Supplier</a:t>
            </a:r>
            <a:endParaRPr lang="nl-NL" sz="2000" dirty="0"/>
          </a:p>
        </p:txBody>
      </p:sp>
      <p:sp>
        <p:nvSpPr>
          <p:cNvPr id="18" name="Rounded Rectangle 17"/>
          <p:cNvSpPr/>
          <p:nvPr/>
        </p:nvSpPr>
        <p:spPr>
          <a:xfrm>
            <a:off x="9506383" y="455312"/>
            <a:ext cx="1802118" cy="6994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Gov</a:t>
            </a:r>
            <a:r>
              <a:rPr lang="en-US" dirty="0"/>
              <a:t> Agency</a:t>
            </a:r>
            <a:endParaRPr lang="nl-NL" dirty="0"/>
          </a:p>
        </p:txBody>
      </p:sp>
      <p:sp>
        <p:nvSpPr>
          <p:cNvPr id="19" name="Rounded Rectangle 18"/>
          <p:cNvSpPr/>
          <p:nvPr/>
        </p:nvSpPr>
        <p:spPr>
          <a:xfrm>
            <a:off x="7562380" y="3079918"/>
            <a:ext cx="1851586"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Shipping</a:t>
            </a:r>
            <a:endParaRPr lang="nl-NL" sz="2000" dirty="0"/>
          </a:p>
        </p:txBody>
      </p:sp>
      <p:sp>
        <p:nvSpPr>
          <p:cNvPr id="20" name="Rounded Rectangle 19"/>
          <p:cNvSpPr/>
          <p:nvPr/>
        </p:nvSpPr>
        <p:spPr>
          <a:xfrm>
            <a:off x="1253476" y="3079918"/>
            <a:ext cx="1484562" cy="8356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Security</a:t>
            </a:r>
            <a:endParaRPr lang="nl-NL" dirty="0"/>
          </a:p>
        </p:txBody>
      </p:sp>
      <p:sp>
        <p:nvSpPr>
          <p:cNvPr id="36" name="Rounded Rectangle 35"/>
          <p:cNvSpPr/>
          <p:nvPr/>
        </p:nvSpPr>
        <p:spPr>
          <a:xfrm>
            <a:off x="7562380" y="4330370"/>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Finance</a:t>
            </a:r>
          </a:p>
          <a:p>
            <a:pPr algn="ctr"/>
            <a:r>
              <a:rPr lang="en-US" sz="1200" dirty="0" smtClean="0">
                <a:ln w="0"/>
                <a:solidFill>
                  <a:schemeClr val="tx1"/>
                </a:solidFill>
                <a:effectLst>
                  <a:outerShdw blurRad="38100" dist="19050" dir="2700000" algn="tl" rotWithShape="0">
                    <a:schemeClr val="dk1">
                      <a:alpha val="40000"/>
                    </a:schemeClr>
                  </a:outerShdw>
                </a:effectLst>
              </a:rPr>
              <a:t>Accounts, Invoices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7" name="Rounded Rectangle 36"/>
          <p:cNvSpPr/>
          <p:nvPr/>
        </p:nvSpPr>
        <p:spPr>
          <a:xfrm>
            <a:off x="4949885" y="4308670"/>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Supplier &amp; Product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8" name="Rounded Rectangle 37"/>
          <p:cNvSpPr/>
          <p:nvPr/>
        </p:nvSpPr>
        <p:spPr>
          <a:xfrm>
            <a:off x="2929027" y="3075288"/>
            <a:ext cx="205245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Inventory &amp; Warehousing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9" name="Rounded Rectangle 38"/>
          <p:cNvSpPr/>
          <p:nvPr/>
        </p:nvSpPr>
        <p:spPr>
          <a:xfrm>
            <a:off x="9899977" y="3535001"/>
            <a:ext cx="1708549" cy="12111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Output </a:t>
            </a:r>
            <a:br>
              <a:rPr lang="en-US" sz="1600" dirty="0" smtClean="0">
                <a:ln w="0"/>
                <a:solidFill>
                  <a:schemeClr val="tx1"/>
                </a:solidFill>
                <a:effectLst>
                  <a:outerShdw blurRad="38100" dist="19050" dir="2700000" algn="tl" rotWithShape="0">
                    <a:schemeClr val="dk1">
                      <a:alpha val="40000"/>
                    </a:schemeClr>
                  </a:outerShdw>
                </a:effectLst>
              </a:rPr>
            </a:br>
            <a:r>
              <a:rPr lang="en-US" sz="1200" dirty="0" smtClean="0">
                <a:ln w="0"/>
                <a:solidFill>
                  <a:schemeClr val="tx1"/>
                </a:solidFill>
                <a:effectLst>
                  <a:outerShdw blurRad="38100" dist="19050" dir="2700000" algn="tl" rotWithShape="0">
                    <a:schemeClr val="dk1">
                      <a:alpha val="40000"/>
                    </a:schemeClr>
                  </a:outerShdw>
                </a:effectLst>
              </a:rPr>
              <a:t>(print &amp; mail, email, SMS, …)</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42" name="Rounded Rectangle 41"/>
          <p:cNvSpPr/>
          <p:nvPr/>
        </p:nvSpPr>
        <p:spPr>
          <a:xfrm>
            <a:off x="2297966" y="2025130"/>
            <a:ext cx="1821822"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Sales &amp; Customer Service</a:t>
            </a:r>
            <a:endParaRPr lang="nl-NL" sz="1600" dirty="0"/>
          </a:p>
        </p:txBody>
      </p:sp>
      <p:sp>
        <p:nvSpPr>
          <p:cNvPr id="44" name="TextBox 43"/>
          <p:cNvSpPr txBox="1"/>
          <p:nvPr/>
        </p:nvSpPr>
        <p:spPr>
          <a:xfrm>
            <a:off x="10502366" y="2483694"/>
            <a:ext cx="1544012" cy="287130"/>
          </a:xfrm>
          <a:prstGeom prst="rect">
            <a:avLst/>
          </a:prstGeom>
          <a:noFill/>
        </p:spPr>
        <p:txBody>
          <a:bodyPr wrap="none" rtlCol="0">
            <a:spAutoFit/>
          </a:bodyPr>
          <a:lstStyle/>
          <a:p>
            <a:r>
              <a:rPr lang="en-US" sz="1266" dirty="0" smtClean="0"/>
              <a:t>Inside the Enterprise</a:t>
            </a:r>
            <a:endParaRPr lang="nl-NL" sz="1266" dirty="0" err="1"/>
          </a:p>
        </p:txBody>
      </p:sp>
      <p:sp>
        <p:nvSpPr>
          <p:cNvPr id="45" name="Rounded Rectangle 44"/>
          <p:cNvSpPr/>
          <p:nvPr/>
        </p:nvSpPr>
        <p:spPr>
          <a:xfrm>
            <a:off x="4816859" y="5653014"/>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Department</a:t>
            </a:r>
          </a:p>
          <a:p>
            <a:pPr algn="ctr"/>
            <a:r>
              <a:rPr lang="en-US" sz="1200" dirty="0" smtClean="0">
                <a:ln w="0"/>
                <a:solidFill>
                  <a:schemeClr val="tx1"/>
                </a:solidFill>
                <a:effectLst>
                  <a:outerShdw blurRad="38100" dist="19050" dir="2700000" algn="tl" rotWithShape="0">
                    <a:schemeClr val="dk1">
                      <a:alpha val="40000"/>
                    </a:schemeClr>
                  </a:outerShdw>
                </a:effectLst>
              </a:rPr>
              <a:t>Consolidation, MI, Reporting, Analysis and R&amp;D</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46" name="Rounded Rectangle 45"/>
          <p:cNvSpPr/>
          <p:nvPr/>
        </p:nvSpPr>
        <p:spPr>
          <a:xfrm>
            <a:off x="2483990" y="4330370"/>
            <a:ext cx="1974799" cy="770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Customer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47" name="Rounded Rectangle 46"/>
          <p:cNvSpPr/>
          <p:nvPr/>
        </p:nvSpPr>
        <p:spPr>
          <a:xfrm>
            <a:off x="5454950" y="3077200"/>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Order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48" name="Rounded Rectangle 47"/>
          <p:cNvSpPr/>
          <p:nvPr/>
        </p:nvSpPr>
        <p:spPr>
          <a:xfrm>
            <a:off x="10244260" y="1013562"/>
            <a:ext cx="1802118" cy="6994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t>Data providers</a:t>
            </a:r>
            <a:endParaRPr lang="nl-NL" sz="2000" dirty="0"/>
          </a:p>
        </p:txBody>
      </p:sp>
      <p:pic>
        <p:nvPicPr>
          <p:cNvPr id="2050" name="Picture 2" descr="Related imag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307" y="1320760"/>
            <a:ext cx="2021568" cy="1718333"/>
          </a:xfrm>
          <a:prstGeom prst="rect">
            <a:avLst/>
          </a:prstGeom>
          <a:noFill/>
          <a:extLst>
            <a:ext uri="{909E8E84-426E-40DD-AFC4-6F175D3DCCD1}">
              <a14:hiddenFill xmlns:a14="http://schemas.microsoft.com/office/drawing/2010/main">
                <a:solidFill>
                  <a:srgbClr val="FFFFFF"/>
                </a:solidFill>
              </a14:hiddenFill>
            </a:ext>
          </a:extLst>
        </p:spPr>
      </p:pic>
      <p:sp>
        <p:nvSpPr>
          <p:cNvPr id="49" name="Rounded Rectangle 48"/>
          <p:cNvSpPr/>
          <p:nvPr/>
        </p:nvSpPr>
        <p:spPr>
          <a:xfrm>
            <a:off x="3809614" y="185395"/>
            <a:ext cx="1802118" cy="69944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Customers</a:t>
            </a:r>
            <a:endParaRPr lang="nl-NL" sz="2000" dirty="0"/>
          </a:p>
        </p:txBody>
      </p:sp>
    </p:spTree>
    <p:extLst>
      <p:ext uri="{BB962C8B-B14F-4D97-AF65-F5344CB8AC3E}">
        <p14:creationId xmlns:p14="http://schemas.microsoft.com/office/powerpoint/2010/main" val="260276357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4735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Demo</a:t>
            </a:r>
            <a:r>
              <a:rPr lang="fr-FR" sz="6000" dirty="0" smtClean="0">
                <a:solidFill>
                  <a:schemeClr val="accent4">
                    <a:lumMod val="75000"/>
                  </a:schemeClr>
                </a:solidFill>
                <a:latin typeface="Trebuchet MS Bold" charset="0"/>
                <a:cs typeface="Trebuchet MS Bold" charset="0"/>
              </a:rPr>
              <a:t> –Workflow </a:t>
            </a:r>
            <a:r>
              <a:rPr lang="fr-FR" sz="6000" dirty="0" err="1" smtClean="0">
                <a:solidFill>
                  <a:schemeClr val="accent4">
                    <a:lumMod val="75000"/>
                  </a:schemeClr>
                </a:solidFill>
                <a:latin typeface="Trebuchet MS Bold" charset="0"/>
                <a:cs typeface="Trebuchet MS Bold" charset="0"/>
              </a:rPr>
              <a:t>Implementation</a:t>
            </a:r>
            <a:r>
              <a:rPr lang="fr-FR" sz="6000" dirty="0" smtClean="0">
                <a:solidFill>
                  <a:schemeClr val="accent4">
                    <a:lumMod val="75000"/>
                  </a:schemeClr>
                </a:solidFill>
                <a:latin typeface="Trebuchet MS Bold" charset="0"/>
                <a:cs typeface="Trebuchet MS Bold" charset="0"/>
              </a:rPr>
              <a:t>  </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a:t>
            </a:r>
            <a:r>
              <a:rPr lang="fr-FR" sz="5400" dirty="0" smtClean="0">
                <a:solidFill>
                  <a:schemeClr val="accent4">
                    <a:lumMod val="75000"/>
                  </a:schemeClr>
                </a:solidFill>
                <a:latin typeface="Trebuchet MS Bold" charset="0"/>
                <a:cs typeface="Trebuchet MS Bold" charset="0"/>
              </a:rPr>
              <a:t> Docker Containers on </a:t>
            </a:r>
            <a:r>
              <a:rPr lang="fr-FR" sz="5400" dirty="0" err="1" smtClean="0">
                <a:solidFill>
                  <a:schemeClr val="accent4">
                    <a:lumMod val="75000"/>
                  </a:schemeClr>
                </a:solidFill>
                <a:latin typeface="Trebuchet MS Bold" charset="0"/>
                <a:cs typeface="Trebuchet MS Bold" charset="0"/>
              </a:rPr>
              <a:t>Kubernetes</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cxnSp>
        <p:nvCxnSpPr>
          <p:cNvPr id="116" name="Straight Connector 115"/>
          <p:cNvCxnSpPr/>
          <p:nvPr/>
        </p:nvCxnSpPr>
        <p:spPr>
          <a:xfrm>
            <a:off x="1386022" y="2398920"/>
            <a:ext cx="10188751" cy="1100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55" name="Cube 54"/>
          <p:cNvSpPr/>
          <p:nvPr/>
        </p:nvSpPr>
        <p:spPr>
          <a:xfrm>
            <a:off x="1386022" y="2933961"/>
            <a:ext cx="10085542" cy="2555769"/>
          </a:xfrm>
          <a:prstGeom prst="cube">
            <a:avLst/>
          </a:prstGeom>
          <a:gradFill>
            <a:gsLst>
              <a:gs pos="0">
                <a:schemeClr val="accent5">
                  <a:lumMod val="110000"/>
                  <a:satMod val="105000"/>
                  <a:tint val="67000"/>
                  <a:alpha val="64000"/>
                </a:schemeClr>
              </a:gs>
              <a:gs pos="50000">
                <a:schemeClr val="accent5">
                  <a:lumMod val="105000"/>
                  <a:satMod val="103000"/>
                  <a:tint val="73000"/>
                  <a:alpha val="56000"/>
                </a:schemeClr>
              </a:gs>
              <a:gs pos="100000">
                <a:schemeClr val="accent5">
                  <a:lumMod val="105000"/>
                  <a:satMod val="109000"/>
                  <a:tint val="81000"/>
                  <a:alpha val="4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600"/>
          </a:p>
        </p:txBody>
      </p:sp>
      <p:sp>
        <p:nvSpPr>
          <p:cNvPr id="56" name="Oval 55"/>
          <p:cNvSpPr/>
          <p:nvPr/>
        </p:nvSpPr>
        <p:spPr>
          <a:xfrm rot="2159634">
            <a:off x="1372220" y="3768463"/>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57" name="Group 56"/>
          <p:cNvGrpSpPr/>
          <p:nvPr/>
        </p:nvGrpSpPr>
        <p:grpSpPr>
          <a:xfrm>
            <a:off x="2082742" y="4145697"/>
            <a:ext cx="927988" cy="592430"/>
            <a:chOff x="4660368" y="5576091"/>
            <a:chExt cx="1723828" cy="1341138"/>
          </a:xfrm>
        </p:grpSpPr>
        <p:pic>
          <p:nvPicPr>
            <p:cNvPr id="58" name="Picture 25" descr="Image result for docker container icon"/>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3"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25" descr="Image result for docker container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9990" y="3602334"/>
            <a:ext cx="1445685" cy="1135793"/>
          </a:xfrm>
          <a:prstGeom prst="rect">
            <a:avLst/>
          </a:prstGeom>
          <a:noFill/>
          <a:extLst>
            <a:ext uri="{909E8E84-426E-40DD-AFC4-6F175D3DCCD1}">
              <a14:hiddenFill xmlns:a14="http://schemas.microsoft.com/office/drawing/2010/main">
                <a:solidFill>
                  <a:srgbClr val="FFFFFF"/>
                </a:solidFill>
              </a14:hiddenFill>
            </a:ext>
          </a:extLst>
        </p:spPr>
      </p:pic>
      <p:sp>
        <p:nvSpPr>
          <p:cNvPr id="61" name="Oval 60"/>
          <p:cNvSpPr/>
          <p:nvPr/>
        </p:nvSpPr>
        <p:spPr>
          <a:xfrm rot="2159634">
            <a:off x="2904878" y="3785582"/>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62" name="Straight Arrow Connector 61"/>
          <p:cNvCxnSpPr/>
          <p:nvPr/>
        </p:nvCxnSpPr>
        <p:spPr>
          <a:xfrm>
            <a:off x="3212985" y="3602334"/>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816774" y="2755401"/>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64" name="Picture 33"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260169" y="4070071"/>
            <a:ext cx="905325" cy="457110"/>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344982" y="4747446"/>
            <a:ext cx="1095813" cy="646331"/>
          </a:xfrm>
          <a:prstGeom prst="rect">
            <a:avLst/>
          </a:prstGeom>
          <a:noFill/>
        </p:spPr>
        <p:txBody>
          <a:bodyPr wrap="none" rtlCol="0">
            <a:spAutoFit/>
          </a:bodyPr>
          <a:lstStyle/>
          <a:p>
            <a:r>
              <a:rPr lang="nl-NL" dirty="0" smtClean="0"/>
              <a:t>Workflow</a:t>
            </a:r>
            <a:br>
              <a:rPr lang="nl-NL" dirty="0" smtClean="0"/>
            </a:br>
            <a:r>
              <a:rPr lang="nl-NL" dirty="0" err="1" smtClean="0"/>
              <a:t>Launcher</a:t>
            </a:r>
            <a:endParaRPr lang="en-US" dirty="0" err="1" smtClean="0"/>
          </a:p>
        </p:txBody>
      </p:sp>
      <p:sp>
        <p:nvSpPr>
          <p:cNvPr id="66" name="TextBox 65"/>
          <p:cNvSpPr txBox="1"/>
          <p:nvPr/>
        </p:nvSpPr>
        <p:spPr>
          <a:xfrm>
            <a:off x="2926085" y="4747446"/>
            <a:ext cx="1346907" cy="646331"/>
          </a:xfrm>
          <a:prstGeom prst="rect">
            <a:avLst/>
          </a:prstGeom>
          <a:noFill/>
        </p:spPr>
        <p:txBody>
          <a:bodyPr wrap="none" rtlCol="0">
            <a:spAutoFit/>
          </a:bodyPr>
          <a:lstStyle/>
          <a:p>
            <a:r>
              <a:rPr lang="nl-NL" dirty="0" smtClean="0"/>
              <a:t>Check Order</a:t>
            </a:r>
            <a:br>
              <a:rPr lang="nl-NL" dirty="0" smtClean="0"/>
            </a:br>
            <a:r>
              <a:rPr lang="nl-NL" dirty="0" smtClean="0"/>
              <a:t>Total</a:t>
            </a:r>
            <a:endParaRPr lang="en-US" dirty="0" err="1" smtClean="0"/>
          </a:p>
        </p:txBody>
      </p:sp>
      <p:pic>
        <p:nvPicPr>
          <p:cNvPr id="67" name="Picture 25" descr="Image result for docker container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98352" y="3640383"/>
            <a:ext cx="1445685" cy="1135793"/>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rot="2159634">
            <a:off x="4313240" y="3823631"/>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69" name="Straight Arrow Connector 68"/>
          <p:cNvCxnSpPr/>
          <p:nvPr/>
        </p:nvCxnSpPr>
        <p:spPr>
          <a:xfrm>
            <a:off x="4621348" y="3640383"/>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225137" y="2793450"/>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71" name="Picture 33"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68532" y="4108120"/>
            <a:ext cx="905325" cy="457110"/>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4334447" y="4747446"/>
            <a:ext cx="992579" cy="646331"/>
          </a:xfrm>
          <a:prstGeom prst="rect">
            <a:avLst/>
          </a:prstGeom>
          <a:noFill/>
        </p:spPr>
        <p:txBody>
          <a:bodyPr wrap="none" rtlCol="0">
            <a:spAutoFit/>
          </a:bodyPr>
          <a:lstStyle/>
          <a:p>
            <a:r>
              <a:rPr lang="nl-NL" dirty="0" smtClean="0"/>
              <a:t>Check </a:t>
            </a:r>
            <a:br>
              <a:rPr lang="nl-NL" dirty="0" smtClean="0"/>
            </a:br>
            <a:r>
              <a:rPr lang="nl-NL" dirty="0" err="1" smtClean="0"/>
              <a:t>Shipping</a:t>
            </a:r>
            <a:endParaRPr lang="en-US" dirty="0" err="1" smtClean="0"/>
          </a:p>
        </p:txBody>
      </p:sp>
      <p:pic>
        <p:nvPicPr>
          <p:cNvPr id="79" name="Picture 25" descr="Image result for docker container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75263" y="3747842"/>
            <a:ext cx="1445685" cy="1135793"/>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a:off x="7029942" y="3640570"/>
            <a:ext cx="341780" cy="421256"/>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7297244" y="4747446"/>
            <a:ext cx="753732" cy="369332"/>
          </a:xfrm>
          <a:prstGeom prst="rect">
            <a:avLst/>
          </a:prstGeom>
          <a:noFill/>
        </p:spPr>
        <p:txBody>
          <a:bodyPr wrap="none" rtlCol="0">
            <a:spAutoFit/>
          </a:bodyPr>
          <a:lstStyle/>
          <a:p>
            <a:r>
              <a:rPr lang="nl-NL" dirty="0" smtClean="0"/>
              <a:t>Cache</a:t>
            </a:r>
          </a:p>
        </p:txBody>
      </p:sp>
      <p:pic>
        <p:nvPicPr>
          <p:cNvPr id="82" name="Picture 2" descr="redis-logo"/>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0126" y="4088368"/>
            <a:ext cx="635879" cy="542055"/>
          </a:xfrm>
          <a:prstGeom prst="rect">
            <a:avLst/>
          </a:prstGeom>
          <a:noFill/>
          <a:extLst>
            <a:ext uri="{909E8E84-426E-40DD-AFC4-6F175D3DCCD1}">
              <a14:hiddenFill xmlns:a14="http://schemas.microsoft.com/office/drawing/2010/main">
                <a:solidFill>
                  <a:srgbClr val="FFFFFF"/>
                </a:solidFill>
              </a14:hiddenFill>
            </a:ext>
          </a:extLst>
        </p:spPr>
      </p:pic>
      <p:sp>
        <p:nvSpPr>
          <p:cNvPr id="83" name="Oval 82"/>
          <p:cNvSpPr/>
          <p:nvPr/>
        </p:nvSpPr>
        <p:spPr>
          <a:xfrm rot="2159634">
            <a:off x="6843885" y="3785582"/>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5" name="Straight Arrow Connector 84"/>
          <p:cNvCxnSpPr/>
          <p:nvPr/>
        </p:nvCxnSpPr>
        <p:spPr>
          <a:xfrm>
            <a:off x="8591135" y="3783309"/>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510186" y="4782912"/>
            <a:ext cx="1065677" cy="646331"/>
          </a:xfrm>
          <a:prstGeom prst="rect">
            <a:avLst/>
          </a:prstGeom>
          <a:noFill/>
        </p:spPr>
        <p:txBody>
          <a:bodyPr wrap="none" rtlCol="0">
            <a:spAutoFit/>
          </a:bodyPr>
          <a:lstStyle/>
          <a:p>
            <a:pPr algn="ctr"/>
            <a:r>
              <a:rPr lang="nl-NL" dirty="0" smtClean="0"/>
              <a:t>Cache</a:t>
            </a:r>
            <a:br>
              <a:rPr lang="nl-NL" dirty="0" smtClean="0"/>
            </a:br>
            <a:r>
              <a:rPr lang="nl-NL" dirty="0" err="1" smtClean="0"/>
              <a:t>Inspector</a:t>
            </a:r>
            <a:endParaRPr lang="nl-NL" dirty="0" smtClean="0"/>
          </a:p>
        </p:txBody>
      </p:sp>
      <p:sp>
        <p:nvSpPr>
          <p:cNvPr id="87" name="Oval 86"/>
          <p:cNvSpPr/>
          <p:nvPr/>
        </p:nvSpPr>
        <p:spPr>
          <a:xfrm rot="2159634">
            <a:off x="8197807" y="3869917"/>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8" name="Straight Arrow Connector 87"/>
          <p:cNvCxnSpPr/>
          <p:nvPr/>
        </p:nvCxnSpPr>
        <p:spPr>
          <a:xfrm>
            <a:off x="8156748" y="2900909"/>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89" name="Picture 25" descr="Image result for docker container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38196" y="3783309"/>
            <a:ext cx="1445685" cy="1135793"/>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Straight Arrow Connector 89"/>
          <p:cNvCxnSpPr/>
          <p:nvPr/>
        </p:nvCxnSpPr>
        <p:spPr>
          <a:xfrm>
            <a:off x="9872031" y="3783309"/>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9694024" y="4782912"/>
            <a:ext cx="1283685" cy="369332"/>
          </a:xfrm>
          <a:prstGeom prst="rect">
            <a:avLst/>
          </a:prstGeom>
          <a:noFill/>
        </p:spPr>
        <p:txBody>
          <a:bodyPr wrap="none" rtlCol="0">
            <a:spAutoFit/>
          </a:bodyPr>
          <a:lstStyle/>
          <a:p>
            <a:r>
              <a:rPr lang="nl-NL" dirty="0" err="1" smtClean="0"/>
              <a:t>LogMonitor</a:t>
            </a:r>
            <a:endParaRPr lang="nl-NL" dirty="0" smtClean="0"/>
          </a:p>
        </p:txBody>
      </p:sp>
      <p:sp>
        <p:nvSpPr>
          <p:cNvPr id="92" name="Oval 91"/>
          <p:cNvSpPr/>
          <p:nvPr/>
        </p:nvSpPr>
        <p:spPr>
          <a:xfrm rot="2159634">
            <a:off x="9369874" y="3821048"/>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93" name="Straight Arrow Connector 92"/>
          <p:cNvCxnSpPr/>
          <p:nvPr/>
        </p:nvCxnSpPr>
        <p:spPr>
          <a:xfrm>
            <a:off x="9474587" y="2900909"/>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4" name="Freeform 93"/>
          <p:cNvSpPr/>
          <p:nvPr/>
        </p:nvSpPr>
        <p:spPr>
          <a:xfrm>
            <a:off x="7049266" y="3293409"/>
            <a:ext cx="1520939" cy="852482"/>
          </a:xfrm>
          <a:custGeom>
            <a:avLst/>
            <a:gdLst>
              <a:gd name="connsiteX0" fmla="*/ 1813560 w 1813560"/>
              <a:gd name="connsiteY0" fmla="*/ 1006606 h 1006606"/>
              <a:gd name="connsiteX1" fmla="*/ 899160 w 1813560"/>
              <a:gd name="connsiteY1" fmla="*/ 31246 h 1006606"/>
              <a:gd name="connsiteX2" fmla="*/ 0 w 1813560"/>
              <a:gd name="connsiteY2" fmla="*/ 336046 h 1006606"/>
            </a:gdLst>
            <a:ahLst/>
            <a:cxnLst>
              <a:cxn ang="0">
                <a:pos x="connsiteX0" y="connsiteY0"/>
              </a:cxn>
              <a:cxn ang="0">
                <a:pos x="connsiteX1" y="connsiteY1"/>
              </a:cxn>
              <a:cxn ang="0">
                <a:pos x="connsiteX2" y="connsiteY2"/>
              </a:cxn>
            </a:cxnLst>
            <a:rect l="l" t="t" r="r" b="b"/>
            <a:pathLst>
              <a:path w="1813560" h="1006606">
                <a:moveTo>
                  <a:pt x="1813560" y="1006606"/>
                </a:moveTo>
                <a:cubicBezTo>
                  <a:pt x="1507490" y="574806"/>
                  <a:pt x="1201420" y="143006"/>
                  <a:pt x="899160" y="31246"/>
                </a:cubicBezTo>
                <a:cubicBezTo>
                  <a:pt x="596900" y="-80514"/>
                  <a:pt x="298450" y="127766"/>
                  <a:pt x="0" y="3360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95" name="Picture 33"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9897711" y="4261720"/>
            <a:ext cx="905325" cy="457110"/>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95"/>
          <p:cNvGrpSpPr/>
          <p:nvPr/>
        </p:nvGrpSpPr>
        <p:grpSpPr>
          <a:xfrm>
            <a:off x="8787236" y="4258154"/>
            <a:ext cx="943460" cy="660949"/>
            <a:chOff x="13067802" y="5789785"/>
            <a:chExt cx="1723828" cy="1341138"/>
          </a:xfrm>
        </p:grpSpPr>
        <p:pic>
          <p:nvPicPr>
            <p:cNvPr id="97" name="Picture 25" descr="Image result for docker container icon"/>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3"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p:cNvGrpSpPr/>
          <p:nvPr/>
        </p:nvGrpSpPr>
        <p:grpSpPr>
          <a:xfrm>
            <a:off x="8645890" y="4035682"/>
            <a:ext cx="943460" cy="660949"/>
            <a:chOff x="13067802" y="5789785"/>
            <a:chExt cx="1723828" cy="1341138"/>
          </a:xfrm>
        </p:grpSpPr>
        <p:pic>
          <p:nvPicPr>
            <p:cNvPr id="100" name="Picture 25" descr="Image result for docker container icon"/>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3"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p:cNvGrpSpPr/>
          <p:nvPr/>
        </p:nvGrpSpPr>
        <p:grpSpPr>
          <a:xfrm>
            <a:off x="8375269" y="3812008"/>
            <a:ext cx="943460" cy="660949"/>
            <a:chOff x="13067802" y="5789785"/>
            <a:chExt cx="1723828" cy="1341138"/>
          </a:xfrm>
        </p:grpSpPr>
        <p:pic>
          <p:nvPicPr>
            <p:cNvPr id="103" name="Picture 25" descr="Image result for docker container icon"/>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33" descr="Related image"/>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p:cNvGrpSpPr/>
          <p:nvPr/>
        </p:nvGrpSpPr>
        <p:grpSpPr>
          <a:xfrm>
            <a:off x="1805381" y="3700496"/>
            <a:ext cx="927988" cy="592430"/>
            <a:chOff x="4660368" y="5576091"/>
            <a:chExt cx="1723828" cy="1341138"/>
          </a:xfrm>
        </p:grpSpPr>
        <p:pic>
          <p:nvPicPr>
            <p:cNvPr id="106" name="Picture 25" descr="Image result for docker container icon"/>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33"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1375167" y="4009003"/>
            <a:ext cx="927988" cy="592430"/>
            <a:chOff x="4660368" y="5576091"/>
            <a:chExt cx="1723828" cy="1341138"/>
          </a:xfrm>
        </p:grpSpPr>
        <p:pic>
          <p:nvPicPr>
            <p:cNvPr id="110" name="Picture 25" descr="Image result for docker container icon"/>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33" descr="Related imag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pic>
        <p:nvPicPr>
          <p:cNvPr id="84" name="Picture 11"/>
          <p:cNvPicPr>
            <a:picLocks noChangeAspect="1" noChangeArrowheads="1"/>
          </p:cNvPicPr>
          <p:nvPr/>
        </p:nvPicPr>
        <p:blipFill rotWithShape="1">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0087451" y="2840961"/>
            <a:ext cx="1671799" cy="1094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 name="Rectangle 111"/>
          <p:cNvSpPr/>
          <p:nvPr/>
        </p:nvSpPr>
        <p:spPr>
          <a:xfrm>
            <a:off x="3030996" y="5575994"/>
            <a:ext cx="7571688" cy="7056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smtClean="0"/>
              <a:t>Event Bus</a:t>
            </a:r>
            <a:endParaRPr lang="en-US" dirty="0"/>
          </a:p>
        </p:txBody>
      </p:sp>
      <p:pic>
        <p:nvPicPr>
          <p:cNvPr id="114" name="Picture 2" descr="Image result for logo kafka"/>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49081" y="5575994"/>
            <a:ext cx="1301918" cy="68434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Image result for logo virtual box"/>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50999" y="5473675"/>
            <a:ext cx="929608" cy="929608"/>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5" descr="Image result for docker container icon"/>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9191" y="3654240"/>
            <a:ext cx="1445685" cy="1135793"/>
          </a:xfrm>
          <a:prstGeom prst="rect">
            <a:avLst/>
          </a:prstGeom>
          <a:noFill/>
          <a:extLst>
            <a:ext uri="{909E8E84-426E-40DD-AFC4-6F175D3DCCD1}">
              <a14:hiddenFill xmlns:a14="http://schemas.microsoft.com/office/drawing/2010/main">
                <a:solidFill>
                  <a:srgbClr val="FFFFFF"/>
                </a:solidFill>
              </a14:hiddenFill>
            </a:ext>
          </a:extLst>
        </p:spPr>
      </p:pic>
      <p:sp>
        <p:nvSpPr>
          <p:cNvPr id="135" name="Oval 134"/>
          <p:cNvSpPr/>
          <p:nvPr/>
        </p:nvSpPr>
        <p:spPr>
          <a:xfrm rot="2159634">
            <a:off x="5694079" y="3837488"/>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45" name="Straight Arrow Connector 144"/>
          <p:cNvCxnSpPr/>
          <p:nvPr/>
        </p:nvCxnSpPr>
        <p:spPr>
          <a:xfrm>
            <a:off x="6002187" y="3654240"/>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5605976" y="2807307"/>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51" name="Picture 33"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49371" y="4121977"/>
            <a:ext cx="905325" cy="457110"/>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p:cNvSpPr txBox="1"/>
          <p:nvPr/>
        </p:nvSpPr>
        <p:spPr>
          <a:xfrm>
            <a:off x="6038559" y="4761303"/>
            <a:ext cx="842603" cy="646331"/>
          </a:xfrm>
          <a:prstGeom prst="rect">
            <a:avLst/>
          </a:prstGeom>
          <a:noFill/>
        </p:spPr>
        <p:txBody>
          <a:bodyPr wrap="none" rtlCol="0">
            <a:spAutoFit/>
          </a:bodyPr>
          <a:lstStyle/>
          <a:p>
            <a:r>
              <a:rPr lang="nl-NL" dirty="0" smtClean="0"/>
              <a:t>Order</a:t>
            </a:r>
            <a:br>
              <a:rPr lang="nl-NL" dirty="0" smtClean="0"/>
            </a:br>
            <a:r>
              <a:rPr lang="nl-NL" dirty="0" smtClean="0"/>
              <a:t>Arbiter</a:t>
            </a:r>
            <a:endParaRPr lang="en-US" dirty="0" err="1" smtClean="0"/>
          </a:p>
        </p:txBody>
      </p:sp>
    </p:spTree>
    <p:extLst>
      <p:ext uri="{BB962C8B-B14F-4D97-AF65-F5344CB8AC3E}">
        <p14:creationId xmlns:p14="http://schemas.microsoft.com/office/powerpoint/2010/main" val="943909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 Workflow </a:t>
            </a:r>
            <a:r>
              <a:rPr lang="fr-FR" sz="7200" dirty="0" err="1" smtClean="0">
                <a:solidFill>
                  <a:schemeClr val="accent4">
                    <a:lumMod val="75000"/>
                  </a:schemeClr>
                </a:solidFill>
                <a:latin typeface="Trebuchet MS Bold" charset="0"/>
                <a:cs typeface="Trebuchet MS Bold" charset="0"/>
              </a:rPr>
              <a:t>triggered</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by </a:t>
            </a:r>
            <a:r>
              <a:rPr lang="fr-FR" sz="7200" dirty="0" err="1" smtClean="0">
                <a:solidFill>
                  <a:schemeClr val="accent4">
                    <a:lumMod val="75000"/>
                  </a:schemeClr>
                </a:solidFill>
                <a:latin typeface="Trebuchet MS Bold" charset="0"/>
                <a:cs typeface="Trebuchet MS Bold" charset="0"/>
              </a:rPr>
              <a:t>NewOrder</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event</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109" name="Rounded Rectangle 108"/>
          <p:cNvSpPr/>
          <p:nvPr/>
        </p:nvSpPr>
        <p:spPr>
          <a:xfrm>
            <a:off x="3820713" y="4199908"/>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13" name="Rounded Rectangle 112"/>
          <p:cNvSpPr/>
          <p:nvPr/>
        </p:nvSpPr>
        <p:spPr>
          <a:xfrm>
            <a:off x="9905800" y="4159762"/>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115"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0108" y="4148592"/>
            <a:ext cx="862052" cy="453130"/>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Connector 115"/>
          <p:cNvCxnSpPr/>
          <p:nvPr/>
        </p:nvCxnSpPr>
        <p:spPr>
          <a:xfrm>
            <a:off x="2654559" y="3257214"/>
            <a:ext cx="10188751" cy="1100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7" name="Lightning Bolt 116"/>
          <p:cNvSpPr/>
          <p:nvPr/>
        </p:nvSpPr>
        <p:spPr>
          <a:xfrm>
            <a:off x="9737779" y="391599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ight Arrow 117"/>
          <p:cNvSpPr/>
          <p:nvPr/>
        </p:nvSpPr>
        <p:spPr>
          <a:xfrm>
            <a:off x="9625238" y="412554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6060549" y="4874909"/>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0" name="Rectangular Callout 119"/>
          <p:cNvSpPr/>
          <p:nvPr/>
        </p:nvSpPr>
        <p:spPr>
          <a:xfrm>
            <a:off x="5763381" y="4251307"/>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121" name="Rounded Rectangle 120"/>
          <p:cNvSpPr/>
          <p:nvPr/>
        </p:nvSpPr>
        <p:spPr>
          <a:xfrm>
            <a:off x="9905800" y="4988159"/>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122" name="Picture 2" descr="redis-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2872" y="5156077"/>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123" name="Right Arrow 122"/>
          <p:cNvSpPr/>
          <p:nvPr/>
        </p:nvSpPr>
        <p:spPr>
          <a:xfrm>
            <a:off x="9625238" y="412554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ounded Rectangle 123"/>
          <p:cNvSpPr/>
          <p:nvPr/>
        </p:nvSpPr>
        <p:spPr>
          <a:xfrm>
            <a:off x="8552411" y="3089901"/>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5" name="Rectangular Callout 124"/>
          <p:cNvSpPr/>
          <p:nvPr/>
        </p:nvSpPr>
        <p:spPr>
          <a:xfrm>
            <a:off x="7021533" y="3576297"/>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126" name="Lightning Bolt 125"/>
          <p:cNvSpPr/>
          <p:nvPr/>
        </p:nvSpPr>
        <p:spPr>
          <a:xfrm>
            <a:off x="9222590" y="340994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p:cNvSpPr/>
          <p:nvPr/>
        </p:nvSpPr>
        <p:spPr>
          <a:xfrm>
            <a:off x="9529910" y="344956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Lightning Bolt 127"/>
          <p:cNvSpPr/>
          <p:nvPr/>
        </p:nvSpPr>
        <p:spPr>
          <a:xfrm>
            <a:off x="8216712" y="296682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p:cNvSpPr/>
          <p:nvPr/>
        </p:nvSpPr>
        <p:spPr>
          <a:xfrm>
            <a:off x="8104171" y="3176373"/>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432643" y="4867574"/>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1" name="Rectangular Callout 130"/>
          <p:cNvSpPr/>
          <p:nvPr/>
        </p:nvSpPr>
        <p:spPr>
          <a:xfrm>
            <a:off x="4628334" y="4251307"/>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132" name="Rounded Rectangle 131"/>
          <p:cNvSpPr/>
          <p:nvPr/>
        </p:nvSpPr>
        <p:spPr>
          <a:xfrm>
            <a:off x="6047699" y="4888244"/>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36" name="Lightning Bolt 135"/>
          <p:cNvSpPr/>
          <p:nvPr/>
        </p:nvSpPr>
        <p:spPr>
          <a:xfrm>
            <a:off x="4263323" y="472267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p:cNvSpPr/>
          <p:nvPr/>
        </p:nvSpPr>
        <p:spPr>
          <a:xfrm>
            <a:off x="4150782" y="493222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7288406" y="4867574"/>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9" name="Rectangular Callout 138"/>
          <p:cNvSpPr/>
          <p:nvPr/>
        </p:nvSpPr>
        <p:spPr>
          <a:xfrm>
            <a:off x="6991238" y="4243972"/>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140" name="Rounded Rectangle 139"/>
          <p:cNvSpPr/>
          <p:nvPr/>
        </p:nvSpPr>
        <p:spPr>
          <a:xfrm>
            <a:off x="7275556" y="4880909"/>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41" name="Rounded Rectangle 140"/>
          <p:cNvSpPr/>
          <p:nvPr/>
        </p:nvSpPr>
        <p:spPr>
          <a:xfrm>
            <a:off x="8503413" y="4874909"/>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2" name="Rounded Rectangle 141"/>
          <p:cNvSpPr/>
          <p:nvPr/>
        </p:nvSpPr>
        <p:spPr>
          <a:xfrm>
            <a:off x="8490563" y="4888244"/>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43" name="Rectangular Callout 142"/>
          <p:cNvSpPr/>
          <p:nvPr/>
        </p:nvSpPr>
        <p:spPr>
          <a:xfrm>
            <a:off x="8644717" y="4338121"/>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144" name="Right Arrow 143"/>
          <p:cNvSpPr/>
          <p:nvPr/>
        </p:nvSpPr>
        <p:spPr>
          <a:xfrm>
            <a:off x="9527692" y="5190300"/>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4" name="TextBox 53"/>
          <p:cNvSpPr txBox="1"/>
          <p:nvPr/>
        </p:nvSpPr>
        <p:spPr>
          <a:xfrm>
            <a:off x="6363182" y="2869729"/>
            <a:ext cx="1740989" cy="369332"/>
          </a:xfrm>
          <a:prstGeom prst="rect">
            <a:avLst/>
          </a:prstGeom>
          <a:noFill/>
        </p:spPr>
        <p:txBody>
          <a:bodyPr wrap="none" rtlCol="0">
            <a:spAutoFit/>
          </a:bodyPr>
          <a:lstStyle/>
          <a:p>
            <a:r>
              <a:rPr lang="en-US" dirty="0" err="1" smtClean="0">
                <a:ln w="0"/>
                <a:solidFill>
                  <a:schemeClr val="accent1"/>
                </a:solidFill>
                <a:effectLst>
                  <a:outerShdw blurRad="38100" dist="25400" dir="5400000" algn="ctr" rotWithShape="0">
                    <a:srgbClr val="6E747A">
                      <a:alpha val="43000"/>
                    </a:srgbClr>
                  </a:outerShdw>
                </a:effectLst>
              </a:rPr>
              <a:t>NewOrder</a:t>
            </a:r>
            <a:r>
              <a:rPr lang="en-US" dirty="0" smtClean="0">
                <a:ln w="0"/>
                <a:solidFill>
                  <a:schemeClr val="accent1"/>
                </a:solidFill>
                <a:effectLst>
                  <a:outerShdw blurRad="38100" dist="25400" dir="5400000" algn="ctr" rotWithShape="0">
                    <a:srgbClr val="6E747A">
                      <a:alpha val="43000"/>
                    </a:srgbClr>
                  </a:outerShdw>
                </a:effectLst>
              </a:rPr>
              <a:t> event</a:t>
            </a:r>
            <a:endParaRPr lang="nl-NL" dirty="0">
              <a:ln w="0"/>
              <a:solidFill>
                <a:schemeClr val="accent1"/>
              </a:solidFill>
              <a:effectLst>
                <a:outerShdw blurRad="38100" dist="25400" dir="5400000" algn="ctr" rotWithShape="0">
                  <a:srgbClr val="6E747A">
                    <a:alpha val="43000"/>
                  </a:srgbClr>
                </a:outerShdw>
              </a:effectLst>
            </a:endParaRPr>
          </a:p>
        </p:txBody>
      </p:sp>
      <p:sp>
        <p:nvSpPr>
          <p:cNvPr id="55" name="Cloud 54"/>
          <p:cNvSpPr/>
          <p:nvPr/>
        </p:nvSpPr>
        <p:spPr>
          <a:xfrm>
            <a:off x="7051596" y="1494620"/>
            <a:ext cx="2798723" cy="1295849"/>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56" name="Rounded Rectangle 55"/>
          <p:cNvSpPr/>
          <p:nvPr/>
        </p:nvSpPr>
        <p:spPr>
          <a:xfrm>
            <a:off x="7707126" y="1702363"/>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57" name="Rectangular Callout 56"/>
          <p:cNvSpPr/>
          <p:nvPr/>
        </p:nvSpPr>
        <p:spPr>
          <a:xfrm>
            <a:off x="9497826" y="2074791"/>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Event Hub Cloud</a:t>
            </a:r>
            <a:endParaRPr lang="en-US" sz="1400" dirty="0"/>
          </a:p>
        </p:txBody>
      </p:sp>
      <p:pic>
        <p:nvPicPr>
          <p:cNvPr id="58"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9035" y="1679842"/>
            <a:ext cx="862052" cy="45313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Elbow Connector 6"/>
          <p:cNvCxnSpPr>
            <a:endCxn id="124" idx="0"/>
          </p:cNvCxnSpPr>
          <p:nvPr/>
        </p:nvCxnSpPr>
        <p:spPr>
          <a:xfrm rot="16200000" flipH="1">
            <a:off x="8337231" y="2434665"/>
            <a:ext cx="703311" cy="607160"/>
          </a:xfrm>
          <a:prstGeom prst="bentConnector3">
            <a:avLst/>
          </a:prstGeom>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a:off x="2559621" y="4625577"/>
            <a:ext cx="1740989" cy="369332"/>
          </a:xfrm>
          <a:prstGeom prst="rect">
            <a:avLst/>
          </a:prstGeom>
          <a:noFill/>
        </p:spPr>
        <p:txBody>
          <a:bodyPr wrap="none" rtlCol="0">
            <a:spAutoFit/>
          </a:bodyPr>
          <a:lstStyle/>
          <a:p>
            <a:r>
              <a:rPr lang="en-US" dirty="0" err="1" smtClean="0">
                <a:ln w="0"/>
                <a:solidFill>
                  <a:schemeClr val="accent1"/>
                </a:solidFill>
                <a:effectLst>
                  <a:outerShdw blurRad="38100" dist="25400" dir="5400000" algn="ctr" rotWithShape="0">
                    <a:srgbClr val="6E747A">
                      <a:alpha val="43000"/>
                    </a:srgbClr>
                  </a:outerShdw>
                </a:effectLst>
              </a:rPr>
              <a:t>NewOrder</a:t>
            </a:r>
            <a:r>
              <a:rPr lang="en-US" dirty="0" smtClean="0">
                <a:ln w="0"/>
                <a:solidFill>
                  <a:schemeClr val="accent1"/>
                </a:solidFill>
                <a:effectLst>
                  <a:outerShdw blurRad="38100" dist="25400" dir="5400000" algn="ctr" rotWithShape="0">
                    <a:srgbClr val="6E747A">
                      <a:alpha val="43000"/>
                    </a:srgbClr>
                  </a:outerShdw>
                </a:effectLst>
              </a:rPr>
              <a:t> event</a:t>
            </a:r>
            <a:endParaRPr lang="nl-NL"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529168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4" grpId="0" animBg="1"/>
      <p:bldP spid="125" grpId="0" animBg="1"/>
      <p:bldP spid="126" grpId="0" animBg="1"/>
      <p:bldP spid="127" grpId="0" animBg="1"/>
      <p:bldP spid="128" grpId="0" animBg="1"/>
      <p:bldP spid="129" grpId="0" animBg="1"/>
      <p:bldP spid="54" grpId="0"/>
      <p:bldP spid="55" grpId="0" animBg="1"/>
      <p:bldP spid="56" grpId="0" animBg="1"/>
      <p:bldP spid="57"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2702898" y="583715"/>
            <a:ext cx="8347710"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ounded Rectangle 8"/>
          <p:cNvSpPr/>
          <p:nvPr/>
        </p:nvSpPr>
        <p:spPr>
          <a:xfrm>
            <a:off x="6013788" y="189626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p:cNvSpPr/>
          <p:nvPr/>
        </p:nvSpPr>
        <p:spPr>
          <a:xfrm>
            <a:off x="6684348" y="189626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1" name="Rounded Rectangle 10"/>
          <p:cNvSpPr/>
          <p:nvPr/>
        </p:nvSpPr>
        <p:spPr>
          <a:xfrm>
            <a:off x="6013788" y="189626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2" name="Rectangular Callout 11"/>
          <p:cNvSpPr/>
          <p:nvPr/>
        </p:nvSpPr>
        <p:spPr>
          <a:xfrm>
            <a:off x="5502223" y="311534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13" name="Rounded Rectangle 12"/>
          <p:cNvSpPr/>
          <p:nvPr/>
        </p:nvSpPr>
        <p:spPr>
          <a:xfrm>
            <a:off x="5681838" y="8676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Cache</a:t>
            </a:r>
            <a:endParaRPr lang="en-US" sz="1600" dirty="0">
              <a:solidFill>
                <a:schemeClr val="tx1"/>
              </a:solidFill>
            </a:endParaRPr>
          </a:p>
        </p:txBody>
      </p:sp>
      <p:sp>
        <p:nvSpPr>
          <p:cNvPr id="14" name="Rectangular Callout 13"/>
          <p:cNvSpPr/>
          <p:nvPr/>
        </p:nvSpPr>
        <p:spPr>
          <a:xfrm>
            <a:off x="6126183" y="177200"/>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Application Container Cache</a:t>
            </a:r>
            <a:endParaRPr lang="en-US" sz="1400" dirty="0"/>
          </a:p>
        </p:txBody>
      </p:sp>
      <p:sp>
        <p:nvSpPr>
          <p:cNvPr id="18" name="Rounded Rectangle 17"/>
          <p:cNvSpPr/>
          <p:nvPr/>
        </p:nvSpPr>
        <p:spPr>
          <a:xfrm>
            <a:off x="4200552" y="13097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ounded Rectangle 18"/>
          <p:cNvSpPr/>
          <p:nvPr/>
        </p:nvSpPr>
        <p:spPr>
          <a:xfrm>
            <a:off x="4871112" y="13097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0" name="Rounded Rectangle 19"/>
          <p:cNvSpPr/>
          <p:nvPr/>
        </p:nvSpPr>
        <p:spPr>
          <a:xfrm>
            <a:off x="4200552" y="13097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21" name="Rounded Rectangle 20"/>
          <p:cNvSpPr/>
          <p:nvPr/>
        </p:nvSpPr>
        <p:spPr>
          <a:xfrm>
            <a:off x="8048670" y="10493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22" name="Rectangular Callout 21"/>
          <p:cNvSpPr/>
          <p:nvPr/>
        </p:nvSpPr>
        <p:spPr>
          <a:xfrm>
            <a:off x="9856827" y="1268434"/>
            <a:ext cx="1501140" cy="320859"/>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Database Cloud</a:t>
            </a:r>
            <a:endParaRPr lang="en-US" sz="1400" dirty="0"/>
          </a:p>
        </p:txBody>
      </p:sp>
      <p:sp>
        <p:nvSpPr>
          <p:cNvPr id="23" name="Rectangular Callout 22"/>
          <p:cNvSpPr/>
          <p:nvPr/>
        </p:nvSpPr>
        <p:spPr>
          <a:xfrm>
            <a:off x="3124267" y="2551733"/>
            <a:ext cx="1217772" cy="502921"/>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ShoppingCart</a:t>
            </a:r>
            <a:r>
              <a:rPr lang="nl-NL" sz="1400" dirty="0" smtClean="0"/>
              <a:t> &amp; Check Out</a:t>
            </a:r>
            <a:endParaRPr lang="en-US" sz="1400" dirty="0"/>
          </a:p>
        </p:txBody>
      </p:sp>
      <p:cxnSp>
        <p:nvCxnSpPr>
          <p:cNvPr id="24" name="Straight Arrow Connector 23"/>
          <p:cNvCxnSpPr>
            <a:endCxn id="13" idx="2"/>
          </p:cNvCxnSpPr>
          <p:nvPr/>
        </p:nvCxnSpPr>
        <p:spPr>
          <a:xfrm flipV="1">
            <a:off x="5391158" y="1271477"/>
            <a:ext cx="968860" cy="9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2"/>
          </p:cNvCxnSpPr>
          <p:nvPr/>
        </p:nvCxnSpPr>
        <p:spPr>
          <a:xfrm flipV="1">
            <a:off x="7021533" y="1453240"/>
            <a:ext cx="1705317" cy="975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ounded Rectangle 108"/>
          <p:cNvSpPr/>
          <p:nvPr/>
        </p:nvSpPr>
        <p:spPr>
          <a:xfrm>
            <a:off x="3820713" y="4199908"/>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13" name="Rounded Rectangle 112"/>
          <p:cNvSpPr/>
          <p:nvPr/>
        </p:nvSpPr>
        <p:spPr>
          <a:xfrm>
            <a:off x="9905800" y="4159762"/>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115"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0108" y="4148592"/>
            <a:ext cx="862052" cy="453130"/>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Connector 115"/>
          <p:cNvCxnSpPr/>
          <p:nvPr/>
        </p:nvCxnSpPr>
        <p:spPr>
          <a:xfrm>
            <a:off x="2654559" y="3257214"/>
            <a:ext cx="10188751" cy="1100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7" name="Lightning Bolt 116"/>
          <p:cNvSpPr/>
          <p:nvPr/>
        </p:nvSpPr>
        <p:spPr>
          <a:xfrm>
            <a:off x="9737779" y="391599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ight Arrow 117"/>
          <p:cNvSpPr/>
          <p:nvPr/>
        </p:nvSpPr>
        <p:spPr>
          <a:xfrm>
            <a:off x="9625238" y="412554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6060549" y="4874909"/>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0" name="Rectangular Callout 119"/>
          <p:cNvSpPr/>
          <p:nvPr/>
        </p:nvSpPr>
        <p:spPr>
          <a:xfrm>
            <a:off x="5763381" y="4251307"/>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121" name="Rounded Rectangle 120"/>
          <p:cNvSpPr/>
          <p:nvPr/>
        </p:nvSpPr>
        <p:spPr>
          <a:xfrm>
            <a:off x="9905800" y="4988159"/>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122" name="Picture 2" descr="redis-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2872" y="5156077"/>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123" name="Right Arrow 122"/>
          <p:cNvSpPr/>
          <p:nvPr/>
        </p:nvSpPr>
        <p:spPr>
          <a:xfrm>
            <a:off x="9625238" y="412554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ounded Rectangle 123"/>
          <p:cNvSpPr/>
          <p:nvPr/>
        </p:nvSpPr>
        <p:spPr>
          <a:xfrm>
            <a:off x="8552411" y="3089901"/>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5" name="Rectangular Callout 124"/>
          <p:cNvSpPr/>
          <p:nvPr/>
        </p:nvSpPr>
        <p:spPr>
          <a:xfrm>
            <a:off x="7021533" y="3576297"/>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126" name="Lightning Bolt 125"/>
          <p:cNvSpPr/>
          <p:nvPr/>
        </p:nvSpPr>
        <p:spPr>
          <a:xfrm>
            <a:off x="9222590" y="340994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p:cNvSpPr/>
          <p:nvPr/>
        </p:nvSpPr>
        <p:spPr>
          <a:xfrm>
            <a:off x="9529910" y="344956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Lightning Bolt 127"/>
          <p:cNvSpPr/>
          <p:nvPr/>
        </p:nvSpPr>
        <p:spPr>
          <a:xfrm>
            <a:off x="8216712" y="296682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p:cNvSpPr/>
          <p:nvPr/>
        </p:nvSpPr>
        <p:spPr>
          <a:xfrm>
            <a:off x="8104171" y="3176373"/>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432643" y="4867574"/>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1" name="Rectangular Callout 130"/>
          <p:cNvSpPr/>
          <p:nvPr/>
        </p:nvSpPr>
        <p:spPr>
          <a:xfrm>
            <a:off x="4628334" y="4251307"/>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132" name="Rounded Rectangle 131"/>
          <p:cNvSpPr/>
          <p:nvPr/>
        </p:nvSpPr>
        <p:spPr>
          <a:xfrm>
            <a:off x="6047699" y="4888244"/>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36" name="Lightning Bolt 135"/>
          <p:cNvSpPr/>
          <p:nvPr/>
        </p:nvSpPr>
        <p:spPr>
          <a:xfrm>
            <a:off x="4263323" y="472267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p:cNvSpPr/>
          <p:nvPr/>
        </p:nvSpPr>
        <p:spPr>
          <a:xfrm>
            <a:off x="4150782" y="493222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7288406" y="4867574"/>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9" name="Rectangular Callout 138"/>
          <p:cNvSpPr/>
          <p:nvPr/>
        </p:nvSpPr>
        <p:spPr>
          <a:xfrm>
            <a:off x="6991238" y="4243972"/>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140" name="Rounded Rectangle 139"/>
          <p:cNvSpPr/>
          <p:nvPr/>
        </p:nvSpPr>
        <p:spPr>
          <a:xfrm>
            <a:off x="7275556" y="4880909"/>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41" name="Rounded Rectangle 140"/>
          <p:cNvSpPr/>
          <p:nvPr/>
        </p:nvSpPr>
        <p:spPr>
          <a:xfrm>
            <a:off x="8503413" y="4874909"/>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2" name="Rounded Rectangle 141"/>
          <p:cNvSpPr/>
          <p:nvPr/>
        </p:nvSpPr>
        <p:spPr>
          <a:xfrm>
            <a:off x="8490563" y="4888244"/>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43" name="Rectangular Callout 142"/>
          <p:cNvSpPr/>
          <p:nvPr/>
        </p:nvSpPr>
        <p:spPr>
          <a:xfrm>
            <a:off x="8644717" y="4338121"/>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144" name="Right Arrow 143"/>
          <p:cNvSpPr/>
          <p:nvPr/>
        </p:nvSpPr>
        <p:spPr>
          <a:xfrm>
            <a:off x="9527692" y="5190300"/>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47" name="Straight Arrow Connector 146"/>
          <p:cNvCxnSpPr>
            <a:stCxn id="124" idx="0"/>
          </p:cNvCxnSpPr>
          <p:nvPr/>
        </p:nvCxnSpPr>
        <p:spPr>
          <a:xfrm flipH="1" flipV="1">
            <a:off x="8385306" y="2354826"/>
            <a:ext cx="607160" cy="73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7707126" y="1702363"/>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149" name="Rectangular Callout 148"/>
          <p:cNvSpPr/>
          <p:nvPr/>
        </p:nvSpPr>
        <p:spPr>
          <a:xfrm>
            <a:off x="9497826" y="2074791"/>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Event Hub Cloud</a:t>
            </a:r>
            <a:endParaRPr lang="en-US" sz="1400" dirty="0"/>
          </a:p>
        </p:txBody>
      </p:sp>
      <p:pic>
        <p:nvPicPr>
          <p:cNvPr id="1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9035" y="1679842"/>
            <a:ext cx="862052" cy="453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8275204"/>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cxnSp>
        <p:nvCxnSpPr>
          <p:cNvPr id="116" name="Straight Connector 115"/>
          <p:cNvCxnSpPr/>
          <p:nvPr/>
        </p:nvCxnSpPr>
        <p:spPr>
          <a:xfrm>
            <a:off x="1386022" y="2398920"/>
            <a:ext cx="10188751" cy="11008"/>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nvGrpSpPr>
          <p:cNvPr id="3" name="Group 2"/>
          <p:cNvGrpSpPr/>
          <p:nvPr/>
        </p:nvGrpSpPr>
        <p:grpSpPr>
          <a:xfrm>
            <a:off x="4375863" y="140557"/>
            <a:ext cx="6229006" cy="2615144"/>
            <a:chOff x="2702898" y="177200"/>
            <a:chExt cx="8655069" cy="3777217"/>
          </a:xfrm>
        </p:grpSpPr>
        <p:sp>
          <p:nvSpPr>
            <p:cNvPr id="8" name="Cloud 7"/>
            <p:cNvSpPr/>
            <p:nvPr/>
          </p:nvSpPr>
          <p:spPr>
            <a:xfrm>
              <a:off x="2702898" y="583715"/>
              <a:ext cx="8347710"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9" name="Rounded Rectangle 8"/>
            <p:cNvSpPr/>
            <p:nvPr/>
          </p:nvSpPr>
          <p:spPr>
            <a:xfrm>
              <a:off x="6013788" y="189626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50"/>
            </a:p>
          </p:txBody>
        </p:sp>
        <p:sp>
          <p:nvSpPr>
            <p:cNvPr id="10" name="Rounded Rectangle 9"/>
            <p:cNvSpPr/>
            <p:nvPr/>
          </p:nvSpPr>
          <p:spPr>
            <a:xfrm>
              <a:off x="6684348" y="189626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smtClean="0">
                  <a:solidFill>
                    <a:schemeClr val="bg2">
                      <a:lumMod val="95000"/>
                    </a:schemeClr>
                  </a:solidFill>
                </a:rPr>
                <a:t>API</a:t>
              </a:r>
              <a:endParaRPr lang="en-US" sz="1000" b="1" dirty="0">
                <a:solidFill>
                  <a:schemeClr val="bg2">
                    <a:lumMod val="95000"/>
                  </a:schemeClr>
                </a:solidFill>
              </a:endParaRPr>
            </a:p>
          </p:txBody>
        </p:sp>
        <p:sp>
          <p:nvSpPr>
            <p:cNvPr id="11" name="Rounded Rectangle 10"/>
            <p:cNvSpPr/>
            <p:nvPr/>
          </p:nvSpPr>
          <p:spPr>
            <a:xfrm>
              <a:off x="6013788" y="189626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00" b="1" dirty="0" smtClean="0">
                  <a:solidFill>
                    <a:schemeClr val="bg2">
                      <a:lumMod val="95000"/>
                    </a:schemeClr>
                  </a:solidFill>
                </a:rPr>
                <a:t>UI</a:t>
              </a:r>
              <a:endParaRPr lang="en-US" sz="1000" b="1" dirty="0">
                <a:solidFill>
                  <a:schemeClr val="bg2">
                    <a:lumMod val="95000"/>
                  </a:schemeClr>
                </a:solidFill>
              </a:endParaRPr>
            </a:p>
          </p:txBody>
        </p:sp>
        <p:sp>
          <p:nvSpPr>
            <p:cNvPr id="12" name="Rectangular Callout 11"/>
            <p:cNvSpPr/>
            <p:nvPr/>
          </p:nvSpPr>
          <p:spPr>
            <a:xfrm>
              <a:off x="5502223" y="311534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smtClean="0"/>
                <a:t>Order</a:t>
              </a:r>
              <a:endParaRPr lang="en-US" sz="900" dirty="0"/>
            </a:p>
          </p:txBody>
        </p:sp>
        <p:sp>
          <p:nvSpPr>
            <p:cNvPr id="13" name="Rounded Rectangle 12"/>
            <p:cNvSpPr/>
            <p:nvPr/>
          </p:nvSpPr>
          <p:spPr>
            <a:xfrm>
              <a:off x="5681838" y="8676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smtClean="0">
                  <a:solidFill>
                    <a:schemeClr val="tx1"/>
                  </a:solidFill>
                </a:rPr>
                <a:t>Cache</a:t>
              </a:r>
              <a:endParaRPr lang="en-US" sz="1000" dirty="0">
                <a:solidFill>
                  <a:schemeClr val="tx1"/>
                </a:solidFill>
              </a:endParaRPr>
            </a:p>
          </p:txBody>
        </p:sp>
        <p:sp>
          <p:nvSpPr>
            <p:cNvPr id="14" name="Rectangular Callout 13"/>
            <p:cNvSpPr/>
            <p:nvPr/>
          </p:nvSpPr>
          <p:spPr>
            <a:xfrm>
              <a:off x="6126183" y="177200"/>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smtClean="0"/>
                <a:t>Application Container Cache</a:t>
              </a:r>
              <a:endParaRPr lang="en-US" sz="900" dirty="0"/>
            </a:p>
          </p:txBody>
        </p:sp>
        <p:sp>
          <p:nvSpPr>
            <p:cNvPr id="18" name="Rounded Rectangle 17"/>
            <p:cNvSpPr/>
            <p:nvPr/>
          </p:nvSpPr>
          <p:spPr>
            <a:xfrm>
              <a:off x="4200552" y="13097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50"/>
            </a:p>
          </p:txBody>
        </p:sp>
        <p:sp>
          <p:nvSpPr>
            <p:cNvPr id="19" name="Rounded Rectangle 18"/>
            <p:cNvSpPr/>
            <p:nvPr/>
          </p:nvSpPr>
          <p:spPr>
            <a:xfrm>
              <a:off x="4871112" y="13097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smtClean="0">
                  <a:solidFill>
                    <a:schemeClr val="bg2">
                      <a:lumMod val="95000"/>
                    </a:schemeClr>
                  </a:solidFill>
                </a:rPr>
                <a:t>API</a:t>
              </a:r>
              <a:endParaRPr lang="en-US" sz="1000" b="1" dirty="0">
                <a:solidFill>
                  <a:schemeClr val="bg2">
                    <a:lumMod val="95000"/>
                  </a:schemeClr>
                </a:solidFill>
              </a:endParaRPr>
            </a:p>
          </p:txBody>
        </p:sp>
        <p:sp>
          <p:nvSpPr>
            <p:cNvPr id="20" name="Rounded Rectangle 19"/>
            <p:cNvSpPr/>
            <p:nvPr/>
          </p:nvSpPr>
          <p:spPr>
            <a:xfrm>
              <a:off x="4200552" y="13097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00" b="1" dirty="0" smtClean="0">
                  <a:solidFill>
                    <a:schemeClr val="bg2">
                      <a:lumMod val="95000"/>
                    </a:schemeClr>
                  </a:solidFill>
                </a:rPr>
                <a:t>UI</a:t>
              </a:r>
              <a:endParaRPr lang="en-US" sz="1000" b="1" dirty="0">
                <a:solidFill>
                  <a:schemeClr val="bg2">
                    <a:lumMod val="95000"/>
                  </a:schemeClr>
                </a:solidFill>
              </a:endParaRPr>
            </a:p>
          </p:txBody>
        </p:sp>
        <p:sp>
          <p:nvSpPr>
            <p:cNvPr id="21" name="Rounded Rectangle 20"/>
            <p:cNvSpPr/>
            <p:nvPr/>
          </p:nvSpPr>
          <p:spPr>
            <a:xfrm>
              <a:off x="8048670" y="10493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smtClean="0">
                  <a:solidFill>
                    <a:schemeClr val="tx1"/>
                  </a:solidFill>
                </a:rPr>
                <a:t>RDBMS</a:t>
              </a:r>
              <a:endParaRPr lang="en-US" sz="1000" dirty="0">
                <a:solidFill>
                  <a:schemeClr val="tx1"/>
                </a:solidFill>
              </a:endParaRPr>
            </a:p>
          </p:txBody>
        </p:sp>
        <p:sp>
          <p:nvSpPr>
            <p:cNvPr id="22" name="Rectangular Callout 21"/>
            <p:cNvSpPr/>
            <p:nvPr/>
          </p:nvSpPr>
          <p:spPr>
            <a:xfrm>
              <a:off x="9856827" y="1268434"/>
              <a:ext cx="1501140" cy="320859"/>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smtClean="0"/>
                <a:t>Database Cloud</a:t>
              </a:r>
              <a:endParaRPr lang="en-US" sz="900" dirty="0"/>
            </a:p>
          </p:txBody>
        </p:sp>
        <p:sp>
          <p:nvSpPr>
            <p:cNvPr id="23" name="Rectangular Callout 22"/>
            <p:cNvSpPr/>
            <p:nvPr/>
          </p:nvSpPr>
          <p:spPr>
            <a:xfrm>
              <a:off x="3124267" y="2551733"/>
              <a:ext cx="1217772" cy="502921"/>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err="1" smtClean="0"/>
                <a:t>ShoppingCart</a:t>
              </a:r>
              <a:r>
                <a:rPr lang="nl-NL" sz="900" dirty="0" smtClean="0"/>
                <a:t> &amp; Check Out</a:t>
              </a:r>
              <a:endParaRPr lang="en-US" sz="900" dirty="0"/>
            </a:p>
          </p:txBody>
        </p:sp>
        <p:cxnSp>
          <p:nvCxnSpPr>
            <p:cNvPr id="24" name="Straight Arrow Connector 23"/>
            <p:cNvCxnSpPr>
              <a:endCxn id="13" idx="2"/>
            </p:cNvCxnSpPr>
            <p:nvPr/>
          </p:nvCxnSpPr>
          <p:spPr>
            <a:xfrm flipV="1">
              <a:off x="5391158" y="1271477"/>
              <a:ext cx="968860" cy="9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2"/>
            </p:cNvCxnSpPr>
            <p:nvPr/>
          </p:nvCxnSpPr>
          <p:spPr>
            <a:xfrm flipV="1">
              <a:off x="7831158" y="14532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4" name="Rounded Rectangle 123"/>
            <p:cNvSpPr/>
            <p:nvPr/>
          </p:nvSpPr>
          <p:spPr>
            <a:xfrm>
              <a:off x="8552411" y="3089901"/>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50"/>
            </a:p>
          </p:txBody>
        </p:sp>
        <p:sp>
          <p:nvSpPr>
            <p:cNvPr id="125" name="Rectangular Callout 124"/>
            <p:cNvSpPr/>
            <p:nvPr/>
          </p:nvSpPr>
          <p:spPr>
            <a:xfrm>
              <a:off x="7021533" y="3576297"/>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err="1" smtClean="0"/>
                <a:t>EventBridge</a:t>
              </a:r>
              <a:endParaRPr lang="en-US" sz="900" dirty="0"/>
            </a:p>
          </p:txBody>
        </p:sp>
        <p:sp>
          <p:nvSpPr>
            <p:cNvPr id="126" name="Lightning Bolt 125"/>
            <p:cNvSpPr/>
            <p:nvPr/>
          </p:nvSpPr>
          <p:spPr>
            <a:xfrm>
              <a:off x="9222590" y="340994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7" name="Right Arrow 126"/>
            <p:cNvSpPr/>
            <p:nvPr/>
          </p:nvSpPr>
          <p:spPr>
            <a:xfrm>
              <a:off x="9529910" y="344956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8" name="Lightning Bolt 127"/>
            <p:cNvSpPr/>
            <p:nvPr/>
          </p:nvSpPr>
          <p:spPr>
            <a:xfrm>
              <a:off x="8216712" y="296682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29" name="Right Arrow 128"/>
            <p:cNvSpPr/>
            <p:nvPr/>
          </p:nvSpPr>
          <p:spPr>
            <a:xfrm>
              <a:off x="8104171" y="3176373"/>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147" name="Straight Arrow Connector 146"/>
            <p:cNvCxnSpPr>
              <a:stCxn id="124" idx="0"/>
            </p:cNvCxnSpPr>
            <p:nvPr/>
          </p:nvCxnSpPr>
          <p:spPr>
            <a:xfrm flipH="1" flipV="1">
              <a:off x="8385306" y="2354826"/>
              <a:ext cx="607160" cy="73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7707126" y="1702363"/>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800" dirty="0" smtClean="0">
                <a:solidFill>
                  <a:schemeClr val="tx1"/>
                </a:solidFill>
              </a:endParaRPr>
            </a:p>
            <a:p>
              <a:pPr algn="ctr"/>
              <a:r>
                <a:rPr lang="nl-NL" sz="800" dirty="0" err="1" smtClean="0">
                  <a:solidFill>
                    <a:schemeClr val="tx1"/>
                  </a:solidFill>
                </a:rPr>
                <a:t>EventHub</a:t>
              </a:r>
              <a:endParaRPr lang="en-US" sz="800" dirty="0">
                <a:solidFill>
                  <a:schemeClr val="tx1"/>
                </a:solidFill>
              </a:endParaRPr>
            </a:p>
          </p:txBody>
        </p:sp>
        <p:sp>
          <p:nvSpPr>
            <p:cNvPr id="149" name="Rectangular Callout 148"/>
            <p:cNvSpPr/>
            <p:nvPr/>
          </p:nvSpPr>
          <p:spPr>
            <a:xfrm>
              <a:off x="9497826" y="2074791"/>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smtClean="0"/>
                <a:t>Event Hub Cloud</a:t>
              </a:r>
              <a:endParaRPr lang="en-US" sz="900" dirty="0"/>
            </a:p>
          </p:txBody>
        </p:sp>
        <p:pic>
          <p:nvPicPr>
            <p:cNvPr id="15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49035" y="1679842"/>
              <a:ext cx="862052" cy="453130"/>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Cube 54"/>
          <p:cNvSpPr/>
          <p:nvPr/>
        </p:nvSpPr>
        <p:spPr>
          <a:xfrm>
            <a:off x="1386022" y="2933961"/>
            <a:ext cx="10085542" cy="2555769"/>
          </a:xfrm>
          <a:prstGeom prst="cube">
            <a:avLst/>
          </a:prstGeom>
          <a:gradFill>
            <a:gsLst>
              <a:gs pos="0">
                <a:schemeClr val="accent5">
                  <a:lumMod val="110000"/>
                  <a:satMod val="105000"/>
                  <a:tint val="67000"/>
                  <a:alpha val="64000"/>
                </a:schemeClr>
              </a:gs>
              <a:gs pos="50000">
                <a:schemeClr val="accent5">
                  <a:lumMod val="105000"/>
                  <a:satMod val="103000"/>
                  <a:tint val="73000"/>
                  <a:alpha val="56000"/>
                </a:schemeClr>
              </a:gs>
              <a:gs pos="100000">
                <a:schemeClr val="accent5">
                  <a:lumMod val="105000"/>
                  <a:satMod val="109000"/>
                  <a:tint val="81000"/>
                  <a:alpha val="4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600"/>
          </a:p>
        </p:txBody>
      </p:sp>
      <p:sp>
        <p:nvSpPr>
          <p:cNvPr id="56" name="Oval 55"/>
          <p:cNvSpPr/>
          <p:nvPr/>
        </p:nvSpPr>
        <p:spPr>
          <a:xfrm rot="2159634">
            <a:off x="1372220" y="3768463"/>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57" name="Group 56"/>
          <p:cNvGrpSpPr/>
          <p:nvPr/>
        </p:nvGrpSpPr>
        <p:grpSpPr>
          <a:xfrm>
            <a:off x="2082742" y="4145697"/>
            <a:ext cx="927988" cy="592430"/>
            <a:chOff x="4660368" y="5576091"/>
            <a:chExt cx="1723828" cy="1341138"/>
          </a:xfrm>
        </p:grpSpPr>
        <p:pic>
          <p:nvPicPr>
            <p:cNvPr id="58" name="Picture 25" descr="Image result for docker container ic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33"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pic>
        <p:nvPicPr>
          <p:cNvPr id="60" name="Picture 25" descr="Image result for docker container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89990" y="3602334"/>
            <a:ext cx="1445685" cy="1135793"/>
          </a:xfrm>
          <a:prstGeom prst="rect">
            <a:avLst/>
          </a:prstGeom>
          <a:noFill/>
          <a:extLst>
            <a:ext uri="{909E8E84-426E-40DD-AFC4-6F175D3DCCD1}">
              <a14:hiddenFill xmlns:a14="http://schemas.microsoft.com/office/drawing/2010/main">
                <a:solidFill>
                  <a:srgbClr val="FFFFFF"/>
                </a:solidFill>
              </a14:hiddenFill>
            </a:ext>
          </a:extLst>
        </p:spPr>
      </p:pic>
      <p:sp>
        <p:nvSpPr>
          <p:cNvPr id="61" name="Oval 60"/>
          <p:cNvSpPr/>
          <p:nvPr/>
        </p:nvSpPr>
        <p:spPr>
          <a:xfrm rot="2159634">
            <a:off x="2904878" y="3785582"/>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62" name="Straight Arrow Connector 61"/>
          <p:cNvCxnSpPr/>
          <p:nvPr/>
        </p:nvCxnSpPr>
        <p:spPr>
          <a:xfrm>
            <a:off x="3212985" y="3602334"/>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63" name="Straight Arrow Connector 62"/>
          <p:cNvCxnSpPr/>
          <p:nvPr/>
        </p:nvCxnSpPr>
        <p:spPr>
          <a:xfrm>
            <a:off x="2816774" y="2755401"/>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64" name="Picture 33"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260169" y="4070071"/>
            <a:ext cx="905325" cy="457110"/>
          </a:xfrm>
          <a:prstGeom prst="rect">
            <a:avLst/>
          </a:prstGeom>
          <a:noFill/>
          <a:extLst>
            <a:ext uri="{909E8E84-426E-40DD-AFC4-6F175D3DCCD1}">
              <a14:hiddenFill xmlns:a14="http://schemas.microsoft.com/office/drawing/2010/main">
                <a:solidFill>
                  <a:srgbClr val="FFFFFF"/>
                </a:solidFill>
              </a14:hiddenFill>
            </a:ext>
          </a:extLst>
        </p:spPr>
      </p:pic>
      <p:sp>
        <p:nvSpPr>
          <p:cNvPr id="65" name="TextBox 64"/>
          <p:cNvSpPr txBox="1"/>
          <p:nvPr/>
        </p:nvSpPr>
        <p:spPr>
          <a:xfrm>
            <a:off x="1344982" y="4747446"/>
            <a:ext cx="1095813" cy="646331"/>
          </a:xfrm>
          <a:prstGeom prst="rect">
            <a:avLst/>
          </a:prstGeom>
          <a:noFill/>
        </p:spPr>
        <p:txBody>
          <a:bodyPr wrap="none" rtlCol="0">
            <a:spAutoFit/>
          </a:bodyPr>
          <a:lstStyle/>
          <a:p>
            <a:r>
              <a:rPr lang="nl-NL" dirty="0" smtClean="0"/>
              <a:t>Workflow</a:t>
            </a:r>
            <a:br>
              <a:rPr lang="nl-NL" dirty="0" smtClean="0"/>
            </a:br>
            <a:r>
              <a:rPr lang="nl-NL" dirty="0" err="1" smtClean="0"/>
              <a:t>Launcher</a:t>
            </a:r>
            <a:endParaRPr lang="en-US" dirty="0" err="1" smtClean="0"/>
          </a:p>
        </p:txBody>
      </p:sp>
      <p:sp>
        <p:nvSpPr>
          <p:cNvPr id="66" name="TextBox 65"/>
          <p:cNvSpPr txBox="1"/>
          <p:nvPr/>
        </p:nvSpPr>
        <p:spPr>
          <a:xfrm>
            <a:off x="2926085" y="4747446"/>
            <a:ext cx="1346907" cy="646331"/>
          </a:xfrm>
          <a:prstGeom prst="rect">
            <a:avLst/>
          </a:prstGeom>
          <a:noFill/>
        </p:spPr>
        <p:txBody>
          <a:bodyPr wrap="none" rtlCol="0">
            <a:spAutoFit/>
          </a:bodyPr>
          <a:lstStyle/>
          <a:p>
            <a:r>
              <a:rPr lang="nl-NL" dirty="0" smtClean="0"/>
              <a:t>Check Order</a:t>
            </a:r>
            <a:br>
              <a:rPr lang="nl-NL" dirty="0" smtClean="0"/>
            </a:br>
            <a:r>
              <a:rPr lang="nl-NL" dirty="0" smtClean="0"/>
              <a:t>Total</a:t>
            </a:r>
            <a:endParaRPr lang="en-US" dirty="0" err="1" smtClean="0"/>
          </a:p>
        </p:txBody>
      </p:sp>
      <p:pic>
        <p:nvPicPr>
          <p:cNvPr id="67" name="Picture 25" descr="Image result for docker container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98352" y="3640383"/>
            <a:ext cx="1445685" cy="1135793"/>
          </a:xfrm>
          <a:prstGeom prst="rect">
            <a:avLst/>
          </a:prstGeom>
          <a:noFill/>
          <a:extLst>
            <a:ext uri="{909E8E84-426E-40DD-AFC4-6F175D3DCCD1}">
              <a14:hiddenFill xmlns:a14="http://schemas.microsoft.com/office/drawing/2010/main">
                <a:solidFill>
                  <a:srgbClr val="FFFFFF"/>
                </a:solidFill>
              </a14:hiddenFill>
            </a:ext>
          </a:extLst>
        </p:spPr>
      </p:pic>
      <p:sp>
        <p:nvSpPr>
          <p:cNvPr id="68" name="Oval 67"/>
          <p:cNvSpPr/>
          <p:nvPr/>
        </p:nvSpPr>
        <p:spPr>
          <a:xfrm rot="2159634">
            <a:off x="4313240" y="3823631"/>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69" name="Straight Arrow Connector 68"/>
          <p:cNvCxnSpPr/>
          <p:nvPr/>
        </p:nvCxnSpPr>
        <p:spPr>
          <a:xfrm>
            <a:off x="4621348" y="3640383"/>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70" name="Straight Arrow Connector 69"/>
          <p:cNvCxnSpPr/>
          <p:nvPr/>
        </p:nvCxnSpPr>
        <p:spPr>
          <a:xfrm>
            <a:off x="4225137" y="2793450"/>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71" name="Picture 33"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68532" y="4108120"/>
            <a:ext cx="905325" cy="457110"/>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4334447" y="4747446"/>
            <a:ext cx="992579" cy="646331"/>
          </a:xfrm>
          <a:prstGeom prst="rect">
            <a:avLst/>
          </a:prstGeom>
          <a:noFill/>
        </p:spPr>
        <p:txBody>
          <a:bodyPr wrap="none" rtlCol="0">
            <a:spAutoFit/>
          </a:bodyPr>
          <a:lstStyle/>
          <a:p>
            <a:r>
              <a:rPr lang="nl-NL" dirty="0" smtClean="0"/>
              <a:t>Check </a:t>
            </a:r>
            <a:br>
              <a:rPr lang="nl-NL" dirty="0" smtClean="0"/>
            </a:br>
            <a:r>
              <a:rPr lang="nl-NL" dirty="0" err="1" smtClean="0"/>
              <a:t>Shipping</a:t>
            </a:r>
            <a:endParaRPr lang="en-US" dirty="0" err="1" smtClean="0"/>
          </a:p>
        </p:txBody>
      </p:sp>
      <p:pic>
        <p:nvPicPr>
          <p:cNvPr id="79" name="Picture 25" descr="Image result for docker container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75263" y="3747842"/>
            <a:ext cx="1445685" cy="1135793"/>
          </a:xfrm>
          <a:prstGeom prst="rect">
            <a:avLst/>
          </a:prstGeom>
          <a:noFill/>
          <a:extLst>
            <a:ext uri="{909E8E84-426E-40DD-AFC4-6F175D3DCCD1}">
              <a14:hiddenFill xmlns:a14="http://schemas.microsoft.com/office/drawing/2010/main">
                <a:solidFill>
                  <a:srgbClr val="FFFFFF"/>
                </a:solidFill>
              </a14:hiddenFill>
            </a:ext>
          </a:extLst>
        </p:spPr>
      </p:pic>
      <p:cxnSp>
        <p:nvCxnSpPr>
          <p:cNvPr id="80" name="Straight Arrow Connector 79"/>
          <p:cNvCxnSpPr/>
          <p:nvPr/>
        </p:nvCxnSpPr>
        <p:spPr>
          <a:xfrm>
            <a:off x="7029942" y="3640570"/>
            <a:ext cx="341780" cy="421256"/>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81" name="TextBox 80"/>
          <p:cNvSpPr txBox="1"/>
          <p:nvPr/>
        </p:nvSpPr>
        <p:spPr>
          <a:xfrm>
            <a:off x="7297244" y="4747446"/>
            <a:ext cx="753732" cy="369332"/>
          </a:xfrm>
          <a:prstGeom prst="rect">
            <a:avLst/>
          </a:prstGeom>
          <a:noFill/>
        </p:spPr>
        <p:txBody>
          <a:bodyPr wrap="none" rtlCol="0">
            <a:spAutoFit/>
          </a:bodyPr>
          <a:lstStyle/>
          <a:p>
            <a:r>
              <a:rPr lang="nl-NL" dirty="0" smtClean="0"/>
              <a:t>Cache</a:t>
            </a:r>
          </a:p>
        </p:txBody>
      </p:sp>
      <p:pic>
        <p:nvPicPr>
          <p:cNvPr id="82" name="Picture 2" descr="redis-logo"/>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60126" y="4088368"/>
            <a:ext cx="635879" cy="542055"/>
          </a:xfrm>
          <a:prstGeom prst="rect">
            <a:avLst/>
          </a:prstGeom>
          <a:noFill/>
          <a:extLst>
            <a:ext uri="{909E8E84-426E-40DD-AFC4-6F175D3DCCD1}">
              <a14:hiddenFill xmlns:a14="http://schemas.microsoft.com/office/drawing/2010/main">
                <a:solidFill>
                  <a:srgbClr val="FFFFFF"/>
                </a:solidFill>
              </a14:hiddenFill>
            </a:ext>
          </a:extLst>
        </p:spPr>
      </p:pic>
      <p:sp>
        <p:nvSpPr>
          <p:cNvPr id="83" name="Oval 82"/>
          <p:cNvSpPr/>
          <p:nvPr/>
        </p:nvSpPr>
        <p:spPr>
          <a:xfrm rot="2159634">
            <a:off x="6843885" y="3785582"/>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5" name="Straight Arrow Connector 84"/>
          <p:cNvCxnSpPr/>
          <p:nvPr/>
        </p:nvCxnSpPr>
        <p:spPr>
          <a:xfrm>
            <a:off x="8591135" y="3783309"/>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86" name="TextBox 85"/>
          <p:cNvSpPr txBox="1"/>
          <p:nvPr/>
        </p:nvSpPr>
        <p:spPr>
          <a:xfrm>
            <a:off x="8510186" y="4782912"/>
            <a:ext cx="1065677" cy="646331"/>
          </a:xfrm>
          <a:prstGeom prst="rect">
            <a:avLst/>
          </a:prstGeom>
          <a:noFill/>
        </p:spPr>
        <p:txBody>
          <a:bodyPr wrap="none" rtlCol="0">
            <a:spAutoFit/>
          </a:bodyPr>
          <a:lstStyle/>
          <a:p>
            <a:pPr algn="ctr"/>
            <a:r>
              <a:rPr lang="nl-NL" dirty="0" smtClean="0"/>
              <a:t>Cache</a:t>
            </a:r>
            <a:br>
              <a:rPr lang="nl-NL" dirty="0" smtClean="0"/>
            </a:br>
            <a:r>
              <a:rPr lang="nl-NL" dirty="0" err="1" smtClean="0"/>
              <a:t>Inspector</a:t>
            </a:r>
            <a:endParaRPr lang="nl-NL" dirty="0" smtClean="0"/>
          </a:p>
        </p:txBody>
      </p:sp>
      <p:sp>
        <p:nvSpPr>
          <p:cNvPr id="87" name="Oval 86"/>
          <p:cNvSpPr/>
          <p:nvPr/>
        </p:nvSpPr>
        <p:spPr>
          <a:xfrm rot="2159634">
            <a:off x="8197807" y="3869917"/>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88" name="Straight Arrow Connector 87"/>
          <p:cNvCxnSpPr/>
          <p:nvPr/>
        </p:nvCxnSpPr>
        <p:spPr>
          <a:xfrm>
            <a:off x="8156748" y="2900909"/>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89" name="Picture 25" descr="Image result for docker container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538196" y="3783309"/>
            <a:ext cx="1445685" cy="1135793"/>
          </a:xfrm>
          <a:prstGeom prst="rect">
            <a:avLst/>
          </a:prstGeom>
          <a:noFill/>
          <a:extLst>
            <a:ext uri="{909E8E84-426E-40DD-AFC4-6F175D3DCCD1}">
              <a14:hiddenFill xmlns:a14="http://schemas.microsoft.com/office/drawing/2010/main">
                <a:solidFill>
                  <a:srgbClr val="FFFFFF"/>
                </a:solidFill>
              </a14:hiddenFill>
            </a:ext>
          </a:extLst>
        </p:spPr>
      </p:pic>
      <p:cxnSp>
        <p:nvCxnSpPr>
          <p:cNvPr id="90" name="Straight Arrow Connector 89"/>
          <p:cNvCxnSpPr/>
          <p:nvPr/>
        </p:nvCxnSpPr>
        <p:spPr>
          <a:xfrm>
            <a:off x="9872031" y="3783309"/>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91" name="TextBox 90"/>
          <p:cNvSpPr txBox="1"/>
          <p:nvPr/>
        </p:nvSpPr>
        <p:spPr>
          <a:xfrm>
            <a:off x="9694024" y="4782912"/>
            <a:ext cx="1283685" cy="369332"/>
          </a:xfrm>
          <a:prstGeom prst="rect">
            <a:avLst/>
          </a:prstGeom>
          <a:noFill/>
        </p:spPr>
        <p:txBody>
          <a:bodyPr wrap="none" rtlCol="0">
            <a:spAutoFit/>
          </a:bodyPr>
          <a:lstStyle/>
          <a:p>
            <a:r>
              <a:rPr lang="nl-NL" dirty="0" err="1" smtClean="0"/>
              <a:t>LogMonitor</a:t>
            </a:r>
            <a:endParaRPr lang="nl-NL" dirty="0" smtClean="0"/>
          </a:p>
        </p:txBody>
      </p:sp>
      <p:sp>
        <p:nvSpPr>
          <p:cNvPr id="92" name="Oval 91"/>
          <p:cNvSpPr/>
          <p:nvPr/>
        </p:nvSpPr>
        <p:spPr>
          <a:xfrm rot="2159634">
            <a:off x="9369874" y="3821048"/>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93" name="Straight Arrow Connector 92"/>
          <p:cNvCxnSpPr/>
          <p:nvPr/>
        </p:nvCxnSpPr>
        <p:spPr>
          <a:xfrm>
            <a:off x="9474587" y="2900909"/>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94" name="Freeform 93"/>
          <p:cNvSpPr/>
          <p:nvPr/>
        </p:nvSpPr>
        <p:spPr>
          <a:xfrm>
            <a:off x="7049266" y="3293409"/>
            <a:ext cx="1520939" cy="852482"/>
          </a:xfrm>
          <a:custGeom>
            <a:avLst/>
            <a:gdLst>
              <a:gd name="connsiteX0" fmla="*/ 1813560 w 1813560"/>
              <a:gd name="connsiteY0" fmla="*/ 1006606 h 1006606"/>
              <a:gd name="connsiteX1" fmla="*/ 899160 w 1813560"/>
              <a:gd name="connsiteY1" fmla="*/ 31246 h 1006606"/>
              <a:gd name="connsiteX2" fmla="*/ 0 w 1813560"/>
              <a:gd name="connsiteY2" fmla="*/ 336046 h 1006606"/>
            </a:gdLst>
            <a:ahLst/>
            <a:cxnLst>
              <a:cxn ang="0">
                <a:pos x="connsiteX0" y="connsiteY0"/>
              </a:cxn>
              <a:cxn ang="0">
                <a:pos x="connsiteX1" y="connsiteY1"/>
              </a:cxn>
              <a:cxn ang="0">
                <a:pos x="connsiteX2" y="connsiteY2"/>
              </a:cxn>
            </a:cxnLst>
            <a:rect l="l" t="t" r="r" b="b"/>
            <a:pathLst>
              <a:path w="1813560" h="1006606">
                <a:moveTo>
                  <a:pt x="1813560" y="1006606"/>
                </a:moveTo>
                <a:cubicBezTo>
                  <a:pt x="1507490" y="574806"/>
                  <a:pt x="1201420" y="143006"/>
                  <a:pt x="899160" y="31246"/>
                </a:cubicBezTo>
                <a:cubicBezTo>
                  <a:pt x="596900" y="-80514"/>
                  <a:pt x="298450" y="127766"/>
                  <a:pt x="0" y="3360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95" name="Picture 33"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897711" y="4261720"/>
            <a:ext cx="905325" cy="457110"/>
          </a:xfrm>
          <a:prstGeom prst="rect">
            <a:avLst/>
          </a:prstGeom>
          <a:noFill/>
          <a:extLst>
            <a:ext uri="{909E8E84-426E-40DD-AFC4-6F175D3DCCD1}">
              <a14:hiddenFill xmlns:a14="http://schemas.microsoft.com/office/drawing/2010/main">
                <a:solidFill>
                  <a:srgbClr val="FFFFFF"/>
                </a:solidFill>
              </a14:hiddenFill>
            </a:ext>
          </a:extLst>
        </p:spPr>
      </p:pic>
      <p:grpSp>
        <p:nvGrpSpPr>
          <p:cNvPr id="96" name="Group 95"/>
          <p:cNvGrpSpPr/>
          <p:nvPr/>
        </p:nvGrpSpPr>
        <p:grpSpPr>
          <a:xfrm>
            <a:off x="8787236" y="4258154"/>
            <a:ext cx="943460" cy="660949"/>
            <a:chOff x="13067802" y="5789785"/>
            <a:chExt cx="1723828" cy="1341138"/>
          </a:xfrm>
        </p:grpSpPr>
        <p:pic>
          <p:nvPicPr>
            <p:cNvPr id="97" name="Picture 25" descr="Image result for docker container icon"/>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33"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99" name="Group 98"/>
          <p:cNvGrpSpPr/>
          <p:nvPr/>
        </p:nvGrpSpPr>
        <p:grpSpPr>
          <a:xfrm>
            <a:off x="8645890" y="4035682"/>
            <a:ext cx="943460" cy="660949"/>
            <a:chOff x="13067802" y="5789785"/>
            <a:chExt cx="1723828" cy="1341138"/>
          </a:xfrm>
        </p:grpSpPr>
        <p:pic>
          <p:nvPicPr>
            <p:cNvPr id="100" name="Picture 25" descr="Image result for docker container icon"/>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101" name="Picture 33"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2" name="Group 101"/>
          <p:cNvGrpSpPr/>
          <p:nvPr/>
        </p:nvGrpSpPr>
        <p:grpSpPr>
          <a:xfrm>
            <a:off x="8375269" y="3812008"/>
            <a:ext cx="943460" cy="660949"/>
            <a:chOff x="13067802" y="5789785"/>
            <a:chExt cx="1723828" cy="1341138"/>
          </a:xfrm>
        </p:grpSpPr>
        <p:pic>
          <p:nvPicPr>
            <p:cNvPr id="103" name="Picture 25" descr="Image result for docker container icon"/>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104" name="Picture 33" descr="Related image"/>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5" name="Group 104"/>
          <p:cNvGrpSpPr/>
          <p:nvPr/>
        </p:nvGrpSpPr>
        <p:grpSpPr>
          <a:xfrm>
            <a:off x="1805381" y="3700496"/>
            <a:ext cx="927988" cy="592430"/>
            <a:chOff x="4660368" y="5576091"/>
            <a:chExt cx="1723828" cy="1341138"/>
          </a:xfrm>
        </p:grpSpPr>
        <p:pic>
          <p:nvPicPr>
            <p:cNvPr id="106" name="Picture 25" descr="Image result for docker container ic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107" name="Picture 33"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p:cNvGrpSpPr/>
          <p:nvPr/>
        </p:nvGrpSpPr>
        <p:grpSpPr>
          <a:xfrm>
            <a:off x="1375167" y="4009003"/>
            <a:ext cx="927988" cy="592430"/>
            <a:chOff x="4660368" y="5576091"/>
            <a:chExt cx="1723828" cy="1341138"/>
          </a:xfrm>
        </p:grpSpPr>
        <p:pic>
          <p:nvPicPr>
            <p:cNvPr id="110" name="Picture 25" descr="Image result for docker container ic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111" name="Picture 33"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pic>
        <p:nvPicPr>
          <p:cNvPr id="84" name="Picture 11"/>
          <p:cNvPicPr>
            <a:picLocks noChangeAspect="1" noChangeArrowheads="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0087451" y="2840961"/>
            <a:ext cx="1671799" cy="1094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2" name="Rectangle 111"/>
          <p:cNvSpPr/>
          <p:nvPr/>
        </p:nvSpPr>
        <p:spPr>
          <a:xfrm>
            <a:off x="3030996" y="5575994"/>
            <a:ext cx="7571688" cy="7056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smtClean="0"/>
              <a:t>Event Bus</a:t>
            </a:r>
            <a:endParaRPr lang="en-US" dirty="0"/>
          </a:p>
        </p:txBody>
      </p:sp>
      <p:pic>
        <p:nvPicPr>
          <p:cNvPr id="114" name="Picture 2" descr="Image result for logo kafk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9149081" y="5575994"/>
            <a:ext cx="1301918" cy="684342"/>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2" descr="Image result for logo virtual box"/>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450999" y="5473675"/>
            <a:ext cx="929608" cy="929608"/>
          </a:xfrm>
          <a:prstGeom prst="rect">
            <a:avLst/>
          </a:prstGeom>
          <a:noFill/>
          <a:extLst>
            <a:ext uri="{909E8E84-426E-40DD-AFC4-6F175D3DCCD1}">
              <a14:hiddenFill xmlns:a14="http://schemas.microsoft.com/office/drawing/2010/main">
                <a:solidFill>
                  <a:srgbClr val="FFFFFF"/>
                </a:solidFill>
              </a14:hiddenFill>
            </a:ext>
          </a:extLst>
        </p:spPr>
      </p:pic>
      <p:pic>
        <p:nvPicPr>
          <p:cNvPr id="134" name="Picture 25" descr="Image result for docker container icon"/>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79191" y="3654240"/>
            <a:ext cx="1445685" cy="1135793"/>
          </a:xfrm>
          <a:prstGeom prst="rect">
            <a:avLst/>
          </a:prstGeom>
          <a:noFill/>
          <a:extLst>
            <a:ext uri="{909E8E84-426E-40DD-AFC4-6F175D3DCCD1}">
              <a14:hiddenFill xmlns:a14="http://schemas.microsoft.com/office/drawing/2010/main">
                <a:solidFill>
                  <a:srgbClr val="FFFFFF"/>
                </a:solidFill>
              </a14:hiddenFill>
            </a:ext>
          </a:extLst>
        </p:spPr>
      </p:pic>
      <p:sp>
        <p:nvSpPr>
          <p:cNvPr id="135" name="Oval 134"/>
          <p:cNvSpPr/>
          <p:nvPr/>
        </p:nvSpPr>
        <p:spPr>
          <a:xfrm rot="2159634">
            <a:off x="5694079" y="3837488"/>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45" name="Straight Arrow Connector 144"/>
          <p:cNvCxnSpPr/>
          <p:nvPr/>
        </p:nvCxnSpPr>
        <p:spPr>
          <a:xfrm>
            <a:off x="6002187" y="3654240"/>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146" name="Straight Arrow Connector 145"/>
          <p:cNvCxnSpPr/>
          <p:nvPr/>
        </p:nvCxnSpPr>
        <p:spPr>
          <a:xfrm>
            <a:off x="5605976" y="2807307"/>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151" name="Picture 33" descr="Related image"/>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49371" y="4121977"/>
            <a:ext cx="905325" cy="457110"/>
          </a:xfrm>
          <a:prstGeom prst="rect">
            <a:avLst/>
          </a:prstGeom>
          <a:noFill/>
          <a:extLst>
            <a:ext uri="{909E8E84-426E-40DD-AFC4-6F175D3DCCD1}">
              <a14:hiddenFill xmlns:a14="http://schemas.microsoft.com/office/drawing/2010/main">
                <a:solidFill>
                  <a:srgbClr val="FFFFFF"/>
                </a:solidFill>
              </a14:hiddenFill>
            </a:ext>
          </a:extLst>
        </p:spPr>
      </p:pic>
      <p:sp>
        <p:nvSpPr>
          <p:cNvPr id="152" name="TextBox 151"/>
          <p:cNvSpPr txBox="1"/>
          <p:nvPr/>
        </p:nvSpPr>
        <p:spPr>
          <a:xfrm>
            <a:off x="6038559" y="4761303"/>
            <a:ext cx="842603" cy="646331"/>
          </a:xfrm>
          <a:prstGeom prst="rect">
            <a:avLst/>
          </a:prstGeom>
          <a:noFill/>
        </p:spPr>
        <p:txBody>
          <a:bodyPr wrap="none" rtlCol="0">
            <a:spAutoFit/>
          </a:bodyPr>
          <a:lstStyle/>
          <a:p>
            <a:r>
              <a:rPr lang="nl-NL" dirty="0" smtClean="0"/>
              <a:t>Order</a:t>
            </a:r>
            <a:br>
              <a:rPr lang="nl-NL" dirty="0" smtClean="0"/>
            </a:br>
            <a:r>
              <a:rPr lang="nl-NL" dirty="0" smtClean="0"/>
              <a:t>Arbiter</a:t>
            </a:r>
            <a:endParaRPr lang="en-US" dirty="0" err="1" smtClean="0"/>
          </a:p>
        </p:txBody>
      </p:sp>
    </p:spTree>
    <p:extLst>
      <p:ext uri="{BB962C8B-B14F-4D97-AF65-F5344CB8AC3E}">
        <p14:creationId xmlns:p14="http://schemas.microsoft.com/office/powerpoint/2010/main" val="1134698996"/>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2702898" y="583715"/>
            <a:ext cx="8347710"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ounded Rectangle 8"/>
          <p:cNvSpPr/>
          <p:nvPr/>
        </p:nvSpPr>
        <p:spPr>
          <a:xfrm>
            <a:off x="6013788" y="189626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p:cNvSpPr/>
          <p:nvPr/>
        </p:nvSpPr>
        <p:spPr>
          <a:xfrm>
            <a:off x="6684348" y="189626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1" name="Rounded Rectangle 10"/>
          <p:cNvSpPr/>
          <p:nvPr/>
        </p:nvSpPr>
        <p:spPr>
          <a:xfrm>
            <a:off x="6013788" y="189626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2" name="Rectangular Callout 11"/>
          <p:cNvSpPr/>
          <p:nvPr/>
        </p:nvSpPr>
        <p:spPr>
          <a:xfrm>
            <a:off x="5502223" y="311534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13" name="Rounded Rectangle 12"/>
          <p:cNvSpPr/>
          <p:nvPr/>
        </p:nvSpPr>
        <p:spPr>
          <a:xfrm>
            <a:off x="5681838" y="8676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Cache</a:t>
            </a:r>
            <a:endParaRPr lang="en-US" sz="1600" dirty="0">
              <a:solidFill>
                <a:schemeClr val="tx1"/>
              </a:solidFill>
            </a:endParaRPr>
          </a:p>
        </p:txBody>
      </p:sp>
      <p:sp>
        <p:nvSpPr>
          <p:cNvPr id="14" name="Rectangular Callout 13"/>
          <p:cNvSpPr/>
          <p:nvPr/>
        </p:nvSpPr>
        <p:spPr>
          <a:xfrm>
            <a:off x="6126183" y="177200"/>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Application Container Cache</a:t>
            </a:r>
            <a:endParaRPr lang="en-US" sz="1400" dirty="0"/>
          </a:p>
        </p:txBody>
      </p:sp>
      <p:sp>
        <p:nvSpPr>
          <p:cNvPr id="18" name="Rounded Rectangle 17"/>
          <p:cNvSpPr/>
          <p:nvPr/>
        </p:nvSpPr>
        <p:spPr>
          <a:xfrm>
            <a:off x="4200552" y="13097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ounded Rectangle 18"/>
          <p:cNvSpPr/>
          <p:nvPr/>
        </p:nvSpPr>
        <p:spPr>
          <a:xfrm>
            <a:off x="4871112" y="13097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0" name="Rounded Rectangle 19"/>
          <p:cNvSpPr/>
          <p:nvPr/>
        </p:nvSpPr>
        <p:spPr>
          <a:xfrm>
            <a:off x="4200552" y="13097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21" name="Rounded Rectangle 20"/>
          <p:cNvSpPr/>
          <p:nvPr/>
        </p:nvSpPr>
        <p:spPr>
          <a:xfrm>
            <a:off x="8048670" y="10493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22" name="Rectangular Callout 21"/>
          <p:cNvSpPr/>
          <p:nvPr/>
        </p:nvSpPr>
        <p:spPr>
          <a:xfrm>
            <a:off x="9856827" y="1268434"/>
            <a:ext cx="1501140" cy="320859"/>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Database Cloud</a:t>
            </a:r>
            <a:endParaRPr lang="en-US" sz="1400" dirty="0"/>
          </a:p>
        </p:txBody>
      </p:sp>
      <p:sp>
        <p:nvSpPr>
          <p:cNvPr id="23" name="Rectangular Callout 22"/>
          <p:cNvSpPr/>
          <p:nvPr/>
        </p:nvSpPr>
        <p:spPr>
          <a:xfrm>
            <a:off x="3124267" y="2551733"/>
            <a:ext cx="1217772" cy="502921"/>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ShoppingCart</a:t>
            </a:r>
            <a:r>
              <a:rPr lang="nl-NL" sz="1400" dirty="0" smtClean="0"/>
              <a:t> &amp; Check Out</a:t>
            </a:r>
            <a:endParaRPr lang="en-US" sz="1400" dirty="0"/>
          </a:p>
        </p:txBody>
      </p:sp>
      <p:cxnSp>
        <p:nvCxnSpPr>
          <p:cNvPr id="24" name="Straight Arrow Connector 23"/>
          <p:cNvCxnSpPr>
            <a:endCxn id="13" idx="2"/>
          </p:cNvCxnSpPr>
          <p:nvPr/>
        </p:nvCxnSpPr>
        <p:spPr>
          <a:xfrm flipV="1">
            <a:off x="5391158" y="1271477"/>
            <a:ext cx="968860" cy="9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2"/>
          </p:cNvCxnSpPr>
          <p:nvPr/>
        </p:nvCxnSpPr>
        <p:spPr>
          <a:xfrm flipV="1">
            <a:off x="7831158" y="14532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ounded Rectangle 108"/>
          <p:cNvSpPr/>
          <p:nvPr/>
        </p:nvSpPr>
        <p:spPr>
          <a:xfrm>
            <a:off x="3820713" y="4199908"/>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10" name="Cloud 109"/>
          <p:cNvSpPr/>
          <p:nvPr/>
        </p:nvSpPr>
        <p:spPr>
          <a:xfrm>
            <a:off x="1320797" y="3051891"/>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1" name="Rounded Rectangle 110"/>
          <p:cNvSpPr/>
          <p:nvPr/>
        </p:nvSpPr>
        <p:spPr>
          <a:xfrm>
            <a:off x="2305993" y="4460473"/>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2" name="Rounded Rectangle 111"/>
          <p:cNvSpPr/>
          <p:nvPr/>
        </p:nvSpPr>
        <p:spPr>
          <a:xfrm>
            <a:off x="2305993" y="4460473"/>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13" name="Rounded Rectangle 112"/>
          <p:cNvSpPr/>
          <p:nvPr/>
        </p:nvSpPr>
        <p:spPr>
          <a:xfrm>
            <a:off x="9905800" y="4159762"/>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sp>
        <p:nvSpPr>
          <p:cNvPr id="114" name="Rectangular Callout 113"/>
          <p:cNvSpPr/>
          <p:nvPr/>
        </p:nvSpPr>
        <p:spPr>
          <a:xfrm>
            <a:off x="2501684" y="3844206"/>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Customer</a:t>
            </a:r>
            <a:endParaRPr lang="en-US" sz="1400" dirty="0"/>
          </a:p>
        </p:txBody>
      </p:sp>
      <p:pic>
        <p:nvPicPr>
          <p:cNvPr id="115"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0108" y="4148592"/>
            <a:ext cx="862052" cy="453130"/>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Connector 115"/>
          <p:cNvCxnSpPr/>
          <p:nvPr/>
        </p:nvCxnSpPr>
        <p:spPr>
          <a:xfrm>
            <a:off x="2654559" y="3257214"/>
            <a:ext cx="10188751" cy="1100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7" name="Lightning Bolt 116"/>
          <p:cNvSpPr/>
          <p:nvPr/>
        </p:nvSpPr>
        <p:spPr>
          <a:xfrm>
            <a:off x="9737779" y="391599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ight Arrow 117"/>
          <p:cNvSpPr/>
          <p:nvPr/>
        </p:nvSpPr>
        <p:spPr>
          <a:xfrm>
            <a:off x="9625238" y="412554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6060549" y="4874909"/>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0" name="Rectangular Callout 119"/>
          <p:cNvSpPr/>
          <p:nvPr/>
        </p:nvSpPr>
        <p:spPr>
          <a:xfrm>
            <a:off x="5763381" y="4251307"/>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121" name="Rounded Rectangle 120"/>
          <p:cNvSpPr/>
          <p:nvPr/>
        </p:nvSpPr>
        <p:spPr>
          <a:xfrm>
            <a:off x="9905800" y="4988159"/>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122" name="Picture 2" descr="redis-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2872" y="5156077"/>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123" name="Right Arrow 122"/>
          <p:cNvSpPr/>
          <p:nvPr/>
        </p:nvSpPr>
        <p:spPr>
          <a:xfrm>
            <a:off x="9625238" y="412554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ounded Rectangle 123"/>
          <p:cNvSpPr/>
          <p:nvPr/>
        </p:nvSpPr>
        <p:spPr>
          <a:xfrm>
            <a:off x="8552411" y="3089901"/>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5" name="Rectangular Callout 124"/>
          <p:cNvSpPr/>
          <p:nvPr/>
        </p:nvSpPr>
        <p:spPr>
          <a:xfrm>
            <a:off x="7021533" y="3576297"/>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126" name="Lightning Bolt 125"/>
          <p:cNvSpPr/>
          <p:nvPr/>
        </p:nvSpPr>
        <p:spPr>
          <a:xfrm>
            <a:off x="9222590" y="340994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p:cNvSpPr/>
          <p:nvPr/>
        </p:nvSpPr>
        <p:spPr>
          <a:xfrm>
            <a:off x="9529910" y="344956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Lightning Bolt 127"/>
          <p:cNvSpPr/>
          <p:nvPr/>
        </p:nvSpPr>
        <p:spPr>
          <a:xfrm>
            <a:off x="8216712" y="296682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p:cNvSpPr/>
          <p:nvPr/>
        </p:nvSpPr>
        <p:spPr>
          <a:xfrm>
            <a:off x="8104171" y="3176373"/>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432643" y="4867574"/>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1" name="Rectangular Callout 130"/>
          <p:cNvSpPr/>
          <p:nvPr/>
        </p:nvSpPr>
        <p:spPr>
          <a:xfrm>
            <a:off x="4628334" y="4251307"/>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132" name="Rounded Rectangle 131"/>
          <p:cNvSpPr/>
          <p:nvPr/>
        </p:nvSpPr>
        <p:spPr>
          <a:xfrm>
            <a:off x="6047699" y="4888244"/>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pic>
        <p:nvPicPr>
          <p:cNvPr id="133" name="Picture 13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551" y="3286003"/>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4" name="Can 133"/>
          <p:cNvSpPr/>
          <p:nvPr/>
        </p:nvSpPr>
        <p:spPr>
          <a:xfrm>
            <a:off x="1982381" y="3624900"/>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35" name="Elbow Connector 134"/>
          <p:cNvCxnSpPr>
            <a:stCxn id="111" idx="1"/>
            <a:endCxn id="134" idx="3"/>
          </p:cNvCxnSpPr>
          <p:nvPr/>
        </p:nvCxnSpPr>
        <p:spPr>
          <a:xfrm rot="10800000">
            <a:off x="2151515" y="3825073"/>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6" name="Lightning Bolt 135"/>
          <p:cNvSpPr/>
          <p:nvPr/>
        </p:nvSpPr>
        <p:spPr>
          <a:xfrm>
            <a:off x="4263323" y="472267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p:cNvSpPr/>
          <p:nvPr/>
        </p:nvSpPr>
        <p:spPr>
          <a:xfrm>
            <a:off x="4150782" y="493222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7288406" y="4867574"/>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9" name="Rectangular Callout 138"/>
          <p:cNvSpPr/>
          <p:nvPr/>
        </p:nvSpPr>
        <p:spPr>
          <a:xfrm>
            <a:off x="6991238" y="4243972"/>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140" name="Rounded Rectangle 139"/>
          <p:cNvSpPr/>
          <p:nvPr/>
        </p:nvSpPr>
        <p:spPr>
          <a:xfrm>
            <a:off x="7275556" y="4880909"/>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41" name="Rounded Rectangle 140"/>
          <p:cNvSpPr/>
          <p:nvPr/>
        </p:nvSpPr>
        <p:spPr>
          <a:xfrm>
            <a:off x="8503413" y="4874909"/>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2" name="Rounded Rectangle 141"/>
          <p:cNvSpPr/>
          <p:nvPr/>
        </p:nvSpPr>
        <p:spPr>
          <a:xfrm>
            <a:off x="8490563" y="4888244"/>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43" name="Rectangular Callout 142"/>
          <p:cNvSpPr/>
          <p:nvPr/>
        </p:nvSpPr>
        <p:spPr>
          <a:xfrm>
            <a:off x="8644717" y="4338121"/>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144" name="Right Arrow 143"/>
          <p:cNvSpPr/>
          <p:nvPr/>
        </p:nvSpPr>
        <p:spPr>
          <a:xfrm>
            <a:off x="9527692" y="5190300"/>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5" name="Lightning Bolt 144"/>
          <p:cNvSpPr/>
          <p:nvPr/>
        </p:nvSpPr>
        <p:spPr>
          <a:xfrm>
            <a:off x="2716044" y="477936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ight Arrow 145"/>
          <p:cNvSpPr/>
          <p:nvPr/>
        </p:nvSpPr>
        <p:spPr>
          <a:xfrm>
            <a:off x="3023364" y="481899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Arrow Connector 146"/>
          <p:cNvCxnSpPr>
            <a:stCxn id="124" idx="0"/>
          </p:cNvCxnSpPr>
          <p:nvPr/>
        </p:nvCxnSpPr>
        <p:spPr>
          <a:xfrm flipH="1" flipV="1">
            <a:off x="8385306" y="2354826"/>
            <a:ext cx="607160" cy="73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7707126" y="1702363"/>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149" name="Rectangular Callout 148"/>
          <p:cNvSpPr/>
          <p:nvPr/>
        </p:nvSpPr>
        <p:spPr>
          <a:xfrm>
            <a:off x="9497826" y="2074791"/>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Event Hub Cloud</a:t>
            </a:r>
            <a:endParaRPr lang="en-US" sz="1400" dirty="0"/>
          </a:p>
        </p:txBody>
      </p:sp>
      <p:pic>
        <p:nvPicPr>
          <p:cNvPr id="1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9035" y="1679842"/>
            <a:ext cx="862052" cy="453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1777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0" grpId="0" animBg="1"/>
      <p:bldP spid="111" grpId="0" animBg="1"/>
      <p:bldP spid="112" grpId="0" animBg="1"/>
      <p:bldP spid="114" grpId="0" animBg="1"/>
      <p:bldP spid="134" grpId="0" animBg="1"/>
      <p:bldP spid="145" grpId="0" animBg="1"/>
      <p:bldP spid="146"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2702898" y="583715"/>
            <a:ext cx="8347710"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ounded Rectangle 8"/>
          <p:cNvSpPr/>
          <p:nvPr/>
        </p:nvSpPr>
        <p:spPr>
          <a:xfrm>
            <a:off x="6013788" y="189626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p:cNvSpPr/>
          <p:nvPr/>
        </p:nvSpPr>
        <p:spPr>
          <a:xfrm>
            <a:off x="6684348" y="189626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1" name="Rounded Rectangle 10"/>
          <p:cNvSpPr/>
          <p:nvPr/>
        </p:nvSpPr>
        <p:spPr>
          <a:xfrm>
            <a:off x="6013788" y="189626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2" name="Rectangular Callout 11"/>
          <p:cNvSpPr/>
          <p:nvPr/>
        </p:nvSpPr>
        <p:spPr>
          <a:xfrm>
            <a:off x="5502223" y="311534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13" name="Rounded Rectangle 12"/>
          <p:cNvSpPr/>
          <p:nvPr/>
        </p:nvSpPr>
        <p:spPr>
          <a:xfrm>
            <a:off x="5681838" y="8676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Cache</a:t>
            </a:r>
            <a:endParaRPr lang="en-US" sz="1600" dirty="0">
              <a:solidFill>
                <a:schemeClr val="tx1"/>
              </a:solidFill>
            </a:endParaRPr>
          </a:p>
        </p:txBody>
      </p:sp>
      <p:sp>
        <p:nvSpPr>
          <p:cNvPr id="14" name="Rectangular Callout 13"/>
          <p:cNvSpPr/>
          <p:nvPr/>
        </p:nvSpPr>
        <p:spPr>
          <a:xfrm>
            <a:off x="6126183" y="177200"/>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Application Container Cache</a:t>
            </a:r>
            <a:endParaRPr lang="en-US" sz="1400" dirty="0"/>
          </a:p>
        </p:txBody>
      </p:sp>
      <p:sp>
        <p:nvSpPr>
          <p:cNvPr id="18" name="Rounded Rectangle 17"/>
          <p:cNvSpPr/>
          <p:nvPr/>
        </p:nvSpPr>
        <p:spPr>
          <a:xfrm>
            <a:off x="4200552" y="13097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ounded Rectangle 18"/>
          <p:cNvSpPr/>
          <p:nvPr/>
        </p:nvSpPr>
        <p:spPr>
          <a:xfrm>
            <a:off x="4871112" y="13097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0" name="Rounded Rectangle 19"/>
          <p:cNvSpPr/>
          <p:nvPr/>
        </p:nvSpPr>
        <p:spPr>
          <a:xfrm>
            <a:off x="4200552" y="13097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21" name="Rounded Rectangle 20"/>
          <p:cNvSpPr/>
          <p:nvPr/>
        </p:nvSpPr>
        <p:spPr>
          <a:xfrm>
            <a:off x="8048669" y="176254"/>
            <a:ext cx="1801649" cy="127698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p>
          <a:p>
            <a:pPr algn="ctr"/>
            <a:r>
              <a:rPr lang="en-US" sz="1600" dirty="0" smtClean="0">
                <a:solidFill>
                  <a:schemeClr val="tx1"/>
                </a:solidFill>
              </a:rPr>
              <a:t>Orders &amp; </a:t>
            </a:r>
            <a:r>
              <a:rPr lang="en-US" sz="1600" b="1" dirty="0" smtClean="0">
                <a:solidFill>
                  <a:schemeClr val="tx1"/>
                </a:solidFill>
              </a:rPr>
              <a:t>Customer Bound Context</a:t>
            </a:r>
            <a:endParaRPr lang="en-US" sz="1600" b="1" dirty="0">
              <a:solidFill>
                <a:schemeClr val="tx1"/>
              </a:solidFill>
            </a:endParaRPr>
          </a:p>
          <a:p>
            <a:pPr algn="ctr"/>
            <a:endParaRPr lang="en-US" sz="1600" dirty="0">
              <a:solidFill>
                <a:schemeClr val="tx1"/>
              </a:solidFill>
            </a:endParaRPr>
          </a:p>
        </p:txBody>
      </p:sp>
      <p:sp>
        <p:nvSpPr>
          <p:cNvPr id="22" name="Rectangular Callout 21"/>
          <p:cNvSpPr/>
          <p:nvPr/>
        </p:nvSpPr>
        <p:spPr>
          <a:xfrm>
            <a:off x="9856827" y="1268434"/>
            <a:ext cx="1501140" cy="320859"/>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Database Cloud</a:t>
            </a:r>
            <a:endParaRPr lang="en-US" sz="1400" dirty="0"/>
          </a:p>
        </p:txBody>
      </p:sp>
      <p:sp>
        <p:nvSpPr>
          <p:cNvPr id="23" name="Rectangular Callout 22"/>
          <p:cNvSpPr/>
          <p:nvPr/>
        </p:nvSpPr>
        <p:spPr>
          <a:xfrm>
            <a:off x="3124267" y="2551733"/>
            <a:ext cx="1217772" cy="502921"/>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ShoppingCart</a:t>
            </a:r>
            <a:r>
              <a:rPr lang="nl-NL" sz="1400" dirty="0" smtClean="0"/>
              <a:t> &amp; Check Out</a:t>
            </a:r>
            <a:endParaRPr lang="en-US" sz="1400" dirty="0"/>
          </a:p>
        </p:txBody>
      </p:sp>
      <p:cxnSp>
        <p:nvCxnSpPr>
          <p:cNvPr id="24" name="Straight Arrow Connector 23"/>
          <p:cNvCxnSpPr>
            <a:endCxn id="13" idx="2"/>
          </p:cNvCxnSpPr>
          <p:nvPr/>
        </p:nvCxnSpPr>
        <p:spPr>
          <a:xfrm flipV="1">
            <a:off x="5391158" y="1271477"/>
            <a:ext cx="968860" cy="9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2"/>
          </p:cNvCxnSpPr>
          <p:nvPr/>
        </p:nvCxnSpPr>
        <p:spPr>
          <a:xfrm flipV="1">
            <a:off x="7831158" y="14532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9" name="Rounded Rectangle 108"/>
          <p:cNvSpPr/>
          <p:nvPr/>
        </p:nvSpPr>
        <p:spPr>
          <a:xfrm>
            <a:off x="3820713" y="4199908"/>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10" name="Cloud 109"/>
          <p:cNvSpPr/>
          <p:nvPr/>
        </p:nvSpPr>
        <p:spPr>
          <a:xfrm>
            <a:off x="1320797" y="3051891"/>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1" name="Rounded Rectangle 110"/>
          <p:cNvSpPr/>
          <p:nvPr/>
        </p:nvSpPr>
        <p:spPr>
          <a:xfrm>
            <a:off x="2305993" y="4460473"/>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2" name="Rounded Rectangle 111"/>
          <p:cNvSpPr/>
          <p:nvPr/>
        </p:nvSpPr>
        <p:spPr>
          <a:xfrm>
            <a:off x="2305993" y="4460473"/>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13" name="Rounded Rectangle 112"/>
          <p:cNvSpPr/>
          <p:nvPr/>
        </p:nvSpPr>
        <p:spPr>
          <a:xfrm>
            <a:off x="9905800" y="4159762"/>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sp>
        <p:nvSpPr>
          <p:cNvPr id="114" name="Rectangular Callout 113"/>
          <p:cNvSpPr/>
          <p:nvPr/>
        </p:nvSpPr>
        <p:spPr>
          <a:xfrm>
            <a:off x="2501684" y="3844206"/>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Customer</a:t>
            </a:r>
            <a:endParaRPr lang="en-US" sz="1400" dirty="0"/>
          </a:p>
        </p:txBody>
      </p:sp>
      <p:pic>
        <p:nvPicPr>
          <p:cNvPr id="115"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00108" y="4148592"/>
            <a:ext cx="862052" cy="453130"/>
          </a:xfrm>
          <a:prstGeom prst="rect">
            <a:avLst/>
          </a:prstGeom>
          <a:noFill/>
          <a:extLst>
            <a:ext uri="{909E8E84-426E-40DD-AFC4-6F175D3DCCD1}">
              <a14:hiddenFill xmlns:a14="http://schemas.microsoft.com/office/drawing/2010/main">
                <a:solidFill>
                  <a:srgbClr val="FFFFFF"/>
                </a:solidFill>
              </a14:hiddenFill>
            </a:ext>
          </a:extLst>
        </p:spPr>
      </p:pic>
      <p:cxnSp>
        <p:nvCxnSpPr>
          <p:cNvPr id="116" name="Straight Connector 115"/>
          <p:cNvCxnSpPr/>
          <p:nvPr/>
        </p:nvCxnSpPr>
        <p:spPr>
          <a:xfrm>
            <a:off x="2654559" y="3257214"/>
            <a:ext cx="10188751" cy="11008"/>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117" name="Lightning Bolt 116"/>
          <p:cNvSpPr/>
          <p:nvPr/>
        </p:nvSpPr>
        <p:spPr>
          <a:xfrm>
            <a:off x="9737779" y="391599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ight Arrow 117"/>
          <p:cNvSpPr/>
          <p:nvPr/>
        </p:nvSpPr>
        <p:spPr>
          <a:xfrm>
            <a:off x="9625238" y="412554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ounded Rectangle 118"/>
          <p:cNvSpPr/>
          <p:nvPr/>
        </p:nvSpPr>
        <p:spPr>
          <a:xfrm>
            <a:off x="6060549" y="4874909"/>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0" name="Rectangular Callout 119"/>
          <p:cNvSpPr/>
          <p:nvPr/>
        </p:nvSpPr>
        <p:spPr>
          <a:xfrm>
            <a:off x="5763381" y="4251307"/>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121" name="Rounded Rectangle 120"/>
          <p:cNvSpPr/>
          <p:nvPr/>
        </p:nvSpPr>
        <p:spPr>
          <a:xfrm>
            <a:off x="9905800" y="4988159"/>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122" name="Picture 2" descr="redis-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42872" y="5156077"/>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123" name="Right Arrow 122"/>
          <p:cNvSpPr/>
          <p:nvPr/>
        </p:nvSpPr>
        <p:spPr>
          <a:xfrm>
            <a:off x="9625238" y="412554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Rounded Rectangle 123"/>
          <p:cNvSpPr/>
          <p:nvPr/>
        </p:nvSpPr>
        <p:spPr>
          <a:xfrm>
            <a:off x="8552411" y="3089901"/>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25" name="Rectangular Callout 124"/>
          <p:cNvSpPr/>
          <p:nvPr/>
        </p:nvSpPr>
        <p:spPr>
          <a:xfrm>
            <a:off x="7021533" y="3576297"/>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126" name="Lightning Bolt 125"/>
          <p:cNvSpPr/>
          <p:nvPr/>
        </p:nvSpPr>
        <p:spPr>
          <a:xfrm>
            <a:off x="9222590" y="340994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ight Arrow 126"/>
          <p:cNvSpPr/>
          <p:nvPr/>
        </p:nvSpPr>
        <p:spPr>
          <a:xfrm>
            <a:off x="9529910" y="344956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Lightning Bolt 127"/>
          <p:cNvSpPr/>
          <p:nvPr/>
        </p:nvSpPr>
        <p:spPr>
          <a:xfrm>
            <a:off x="8216712" y="296682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Right Arrow 128"/>
          <p:cNvSpPr/>
          <p:nvPr/>
        </p:nvSpPr>
        <p:spPr>
          <a:xfrm>
            <a:off x="8104171" y="3176373"/>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Rounded Rectangle 129"/>
          <p:cNvSpPr/>
          <p:nvPr/>
        </p:nvSpPr>
        <p:spPr>
          <a:xfrm>
            <a:off x="4432643" y="4867574"/>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1" name="Rectangular Callout 130"/>
          <p:cNvSpPr/>
          <p:nvPr/>
        </p:nvSpPr>
        <p:spPr>
          <a:xfrm>
            <a:off x="4628334" y="4251307"/>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132" name="Rounded Rectangle 131"/>
          <p:cNvSpPr/>
          <p:nvPr/>
        </p:nvSpPr>
        <p:spPr>
          <a:xfrm>
            <a:off x="6047699" y="4888244"/>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pic>
        <p:nvPicPr>
          <p:cNvPr id="133" name="Picture 132"/>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551" y="3286003"/>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4" name="Can 133"/>
          <p:cNvSpPr/>
          <p:nvPr/>
        </p:nvSpPr>
        <p:spPr>
          <a:xfrm>
            <a:off x="1982381" y="3624900"/>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35" name="Elbow Connector 134"/>
          <p:cNvCxnSpPr>
            <a:stCxn id="111" idx="1"/>
            <a:endCxn id="134" idx="3"/>
          </p:cNvCxnSpPr>
          <p:nvPr/>
        </p:nvCxnSpPr>
        <p:spPr>
          <a:xfrm rot="10800000">
            <a:off x="2151515" y="3825073"/>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36" name="Lightning Bolt 135"/>
          <p:cNvSpPr/>
          <p:nvPr/>
        </p:nvSpPr>
        <p:spPr>
          <a:xfrm>
            <a:off x="4263323" y="472267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ight Arrow 136"/>
          <p:cNvSpPr/>
          <p:nvPr/>
        </p:nvSpPr>
        <p:spPr>
          <a:xfrm>
            <a:off x="4150782" y="493222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ounded Rectangle 137"/>
          <p:cNvSpPr/>
          <p:nvPr/>
        </p:nvSpPr>
        <p:spPr>
          <a:xfrm>
            <a:off x="7288406" y="4867574"/>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9" name="Rectangular Callout 138"/>
          <p:cNvSpPr/>
          <p:nvPr/>
        </p:nvSpPr>
        <p:spPr>
          <a:xfrm>
            <a:off x="6991238" y="4243972"/>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140" name="Rounded Rectangle 139"/>
          <p:cNvSpPr/>
          <p:nvPr/>
        </p:nvSpPr>
        <p:spPr>
          <a:xfrm>
            <a:off x="7275556" y="4880909"/>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41" name="Rounded Rectangle 140"/>
          <p:cNvSpPr/>
          <p:nvPr/>
        </p:nvSpPr>
        <p:spPr>
          <a:xfrm>
            <a:off x="8503413" y="4874909"/>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42" name="Rounded Rectangle 141"/>
          <p:cNvSpPr/>
          <p:nvPr/>
        </p:nvSpPr>
        <p:spPr>
          <a:xfrm>
            <a:off x="8490563" y="4888244"/>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43" name="Rectangular Callout 142"/>
          <p:cNvSpPr/>
          <p:nvPr/>
        </p:nvSpPr>
        <p:spPr>
          <a:xfrm>
            <a:off x="8644717" y="4338121"/>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144" name="Right Arrow 143"/>
          <p:cNvSpPr/>
          <p:nvPr/>
        </p:nvSpPr>
        <p:spPr>
          <a:xfrm>
            <a:off x="9527692" y="5190300"/>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5" name="Lightning Bolt 144"/>
          <p:cNvSpPr/>
          <p:nvPr/>
        </p:nvSpPr>
        <p:spPr>
          <a:xfrm>
            <a:off x="2716044" y="477936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ight Arrow 145"/>
          <p:cNvSpPr/>
          <p:nvPr/>
        </p:nvSpPr>
        <p:spPr>
          <a:xfrm>
            <a:off x="3023364" y="481899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7" name="Straight Arrow Connector 146"/>
          <p:cNvCxnSpPr>
            <a:stCxn id="124" idx="0"/>
          </p:cNvCxnSpPr>
          <p:nvPr/>
        </p:nvCxnSpPr>
        <p:spPr>
          <a:xfrm flipH="1" flipV="1">
            <a:off x="8385306" y="2354826"/>
            <a:ext cx="607160" cy="73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8" name="Rounded Rectangle 147"/>
          <p:cNvSpPr/>
          <p:nvPr/>
        </p:nvSpPr>
        <p:spPr>
          <a:xfrm>
            <a:off x="7707126" y="1702363"/>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149" name="Rectangular Callout 148"/>
          <p:cNvSpPr/>
          <p:nvPr/>
        </p:nvSpPr>
        <p:spPr>
          <a:xfrm>
            <a:off x="9497826" y="2074791"/>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Event Hub Cloud</a:t>
            </a:r>
            <a:endParaRPr lang="en-US" sz="1400" dirty="0"/>
          </a:p>
        </p:txBody>
      </p:sp>
      <p:pic>
        <p:nvPicPr>
          <p:cNvPr id="1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49035" y="1679842"/>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1342254" y="5523297"/>
            <a:ext cx="2529154" cy="369332"/>
          </a:xfrm>
          <a:prstGeom prst="rect">
            <a:avLst/>
          </a:prstGeom>
          <a:noFill/>
        </p:spPr>
        <p:txBody>
          <a:bodyPr wrap="none" rtlCol="0">
            <a:spAutoFit/>
          </a:bodyPr>
          <a:lstStyle/>
          <a:p>
            <a:r>
              <a:rPr lang="en-US" dirty="0" err="1" smtClean="0">
                <a:ln w="0"/>
                <a:solidFill>
                  <a:schemeClr val="accent1"/>
                </a:solidFill>
                <a:effectLst>
                  <a:outerShdw blurRad="38100" dist="25400" dir="5400000" algn="ctr" rotWithShape="0">
                    <a:srgbClr val="6E747A">
                      <a:alpha val="43000"/>
                    </a:srgbClr>
                  </a:outerShdw>
                </a:effectLst>
              </a:rPr>
              <a:t>CustomerModified</a:t>
            </a:r>
            <a:r>
              <a:rPr lang="en-US" dirty="0" smtClean="0">
                <a:ln w="0"/>
                <a:solidFill>
                  <a:schemeClr val="accent1"/>
                </a:solidFill>
                <a:effectLst>
                  <a:outerShdw blurRad="38100" dist="25400" dir="5400000" algn="ctr" rotWithShape="0">
                    <a:srgbClr val="6E747A">
                      <a:alpha val="43000"/>
                    </a:srgbClr>
                  </a:outerShdw>
                </a:effectLst>
              </a:rPr>
              <a:t> event</a:t>
            </a:r>
            <a:endParaRPr lang="nl-NL" dirty="0">
              <a:ln w="0"/>
              <a:solidFill>
                <a:schemeClr val="accent1"/>
              </a:solidFill>
              <a:effectLst>
                <a:outerShdw blurRad="38100" dist="25400" dir="5400000" algn="ctr" rotWithShape="0">
                  <a:srgbClr val="6E747A">
                    <a:alpha val="43000"/>
                  </a:srgbClr>
                </a:outerShdw>
              </a:effectLst>
            </a:endParaRPr>
          </a:p>
        </p:txBody>
      </p:sp>
      <p:sp>
        <p:nvSpPr>
          <p:cNvPr id="64" name="Lightning Bolt 63"/>
          <p:cNvSpPr/>
          <p:nvPr/>
        </p:nvSpPr>
        <p:spPr>
          <a:xfrm>
            <a:off x="7626207" y="190801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p:cNvSpPr/>
          <p:nvPr/>
        </p:nvSpPr>
        <p:spPr>
          <a:xfrm>
            <a:off x="7513666" y="211756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ightning Bolt 65"/>
          <p:cNvSpPr/>
          <p:nvPr/>
        </p:nvSpPr>
        <p:spPr>
          <a:xfrm>
            <a:off x="5766554" y="2355672"/>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5654013" y="256522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rot="18716823">
            <a:off x="3811580" y="2890929"/>
            <a:ext cx="2529154" cy="369332"/>
          </a:xfrm>
          <a:prstGeom prst="rect">
            <a:avLst/>
          </a:prstGeom>
          <a:noFill/>
        </p:spPr>
        <p:txBody>
          <a:bodyPr wrap="none" rtlCol="0">
            <a:spAutoFit/>
          </a:bodyPr>
          <a:lstStyle/>
          <a:p>
            <a:r>
              <a:rPr lang="en-US" dirty="0" err="1" smtClean="0">
                <a:ln w="0"/>
                <a:solidFill>
                  <a:schemeClr val="accent1"/>
                </a:solidFill>
                <a:effectLst>
                  <a:outerShdw blurRad="38100" dist="25400" dir="5400000" algn="ctr" rotWithShape="0">
                    <a:srgbClr val="6E747A">
                      <a:alpha val="43000"/>
                    </a:srgbClr>
                  </a:outerShdw>
                </a:effectLst>
              </a:rPr>
              <a:t>CustomerModified</a:t>
            </a:r>
            <a:r>
              <a:rPr lang="en-US" dirty="0" smtClean="0">
                <a:ln w="0"/>
                <a:solidFill>
                  <a:schemeClr val="accent1"/>
                </a:solidFill>
                <a:effectLst>
                  <a:outerShdw blurRad="38100" dist="25400" dir="5400000" algn="ctr" rotWithShape="0">
                    <a:srgbClr val="6E747A">
                      <a:alpha val="43000"/>
                    </a:srgbClr>
                  </a:outerShdw>
                </a:effectLst>
              </a:rPr>
              <a:t> event</a:t>
            </a:r>
            <a:endParaRPr lang="nl-NL" dirty="0">
              <a:ln w="0"/>
              <a:solidFill>
                <a:schemeClr val="accent1"/>
              </a:solidFill>
              <a:effectLst>
                <a:outerShdw blurRad="38100" dist="25400" dir="5400000" algn="ctr" rotWithShape="0">
                  <a:srgbClr val="6E747A">
                    <a:alpha val="43000"/>
                  </a:srgbClr>
                </a:outerShdw>
              </a:effectLst>
            </a:endParaRPr>
          </a:p>
        </p:txBody>
      </p:sp>
      <p:sp>
        <p:nvSpPr>
          <p:cNvPr id="3" name="Right Arrow 2"/>
          <p:cNvSpPr/>
          <p:nvPr/>
        </p:nvSpPr>
        <p:spPr>
          <a:xfrm rot="19321743">
            <a:off x="5984885" y="1585570"/>
            <a:ext cx="2490723" cy="187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4173263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2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36"/>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4"/>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6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68"/>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animBg="1"/>
      <p:bldP spid="118" grpId="0" animBg="1"/>
      <p:bldP spid="123" grpId="0" animBg="1"/>
      <p:bldP spid="126" grpId="0" animBg="1"/>
      <p:bldP spid="127" grpId="0" animBg="1"/>
      <p:bldP spid="128" grpId="0" animBg="1"/>
      <p:bldP spid="129" grpId="0" animBg="1"/>
      <p:bldP spid="136" grpId="0" animBg="1"/>
      <p:bldP spid="137" grpId="0" animBg="1"/>
      <p:bldP spid="145" grpId="0" animBg="1"/>
      <p:bldP spid="146" grpId="0" animBg="1"/>
      <p:bldP spid="63" grpId="0"/>
      <p:bldP spid="64" grpId="0" animBg="1"/>
      <p:bldP spid="65" grpId="0" animBg="1"/>
      <p:bldP spid="66" grpId="0" animBg="1"/>
      <p:bldP spid="67" grpId="0" animBg="1"/>
      <p:bldP spid="68" grpId="0"/>
      <p:bldP spid="3"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smtClean="0">
                <a:solidFill>
                  <a:schemeClr val="bg1"/>
                </a:solidFill>
                <a:latin typeface="Trebuchet MS Bold" charset="0"/>
                <a:cs typeface="Trebuchet MS Bold" charset="0"/>
              </a:rPr>
              <a:t>Wrap Up</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111308074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Wrap Up</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smtClean="0"/>
              <a:t>Data </a:t>
            </a:r>
            <a:r>
              <a:rPr lang="fr-FR" dirty="0" err="1" smtClean="0"/>
              <a:t>used</a:t>
            </a:r>
            <a:r>
              <a:rPr lang="fr-FR" dirty="0" smtClean="0"/>
              <a:t> to </a:t>
            </a:r>
            <a:r>
              <a:rPr lang="fr-FR" dirty="0" err="1" smtClean="0"/>
              <a:t>be</a:t>
            </a:r>
            <a:r>
              <a:rPr lang="fr-FR" dirty="0" smtClean="0"/>
              <a:t> </a:t>
            </a:r>
            <a:r>
              <a:rPr lang="fr-FR" dirty="0" err="1" smtClean="0"/>
              <a:t>like</a:t>
            </a:r>
            <a:r>
              <a:rPr lang="fr-FR" dirty="0" smtClean="0"/>
              <a:t> T-Ford</a:t>
            </a:r>
          </a:p>
          <a:p>
            <a:pPr lvl="1"/>
            <a:r>
              <a:rPr lang="fr-FR" dirty="0" smtClean="0"/>
              <a:t>One model, one </a:t>
            </a:r>
            <a:r>
              <a:rPr lang="fr-FR" dirty="0" err="1" smtClean="0"/>
              <a:t>color</a:t>
            </a:r>
            <a:endParaRPr lang="fr-FR" dirty="0"/>
          </a:p>
          <a:p>
            <a:r>
              <a:rPr lang="fr-FR" dirty="0" smtClean="0"/>
              <a:t>And </a:t>
            </a:r>
            <a:r>
              <a:rPr lang="fr-FR" dirty="0" err="1" smtClean="0"/>
              <a:t>then</a:t>
            </a:r>
            <a:r>
              <a:rPr lang="fr-FR" dirty="0" smtClean="0"/>
              <a:t>:</a:t>
            </a:r>
          </a:p>
          <a:p>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7170" name="Picture 2" descr="Image result for car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97252" y="4581533"/>
            <a:ext cx="1659254" cy="93333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687" y="3311906"/>
            <a:ext cx="2072339" cy="1378774"/>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42467" y="3476307"/>
            <a:ext cx="1850055" cy="2700656"/>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52661" y="3433824"/>
            <a:ext cx="2018665" cy="1134939"/>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409019" y="1357633"/>
            <a:ext cx="2493836" cy="1869437"/>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98608" y="3103436"/>
            <a:ext cx="2582912" cy="145147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313112" y="4859586"/>
            <a:ext cx="2805632" cy="142935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0"/>
          <a:stretch>
            <a:fillRect/>
          </a:stretch>
        </p:blipFill>
        <p:spPr>
          <a:xfrm>
            <a:off x="1554179" y="4996876"/>
            <a:ext cx="1162220" cy="1182610"/>
          </a:xfrm>
          <a:prstGeom prst="rect">
            <a:avLst/>
          </a:prstGeom>
        </p:spPr>
      </p:pic>
      <p:pic>
        <p:nvPicPr>
          <p:cNvPr id="8" name="Picture 7"/>
          <p:cNvPicPr>
            <a:picLocks noChangeAspect="1"/>
          </p:cNvPicPr>
          <p:nvPr/>
        </p:nvPicPr>
        <p:blipFill>
          <a:blip r:embed="rId11"/>
          <a:stretch>
            <a:fillRect/>
          </a:stretch>
        </p:blipFill>
        <p:spPr>
          <a:xfrm>
            <a:off x="7531465" y="5409577"/>
            <a:ext cx="1573692" cy="804026"/>
          </a:xfrm>
          <a:prstGeom prst="rect">
            <a:avLst/>
          </a:prstGeom>
        </p:spPr>
      </p:pic>
    </p:spTree>
    <p:extLst>
      <p:ext uri="{BB962C8B-B14F-4D97-AF65-F5344CB8AC3E}">
        <p14:creationId xmlns:p14="http://schemas.microsoft.com/office/powerpoint/2010/main" val="3744941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170"/>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1000"/>
                                  </p:stCondLst>
                                  <p:childTnLst>
                                    <p:set>
                                      <p:cBhvr>
                                        <p:cTn id="19" dur="1" fill="hold">
                                          <p:stCondLst>
                                            <p:cond delay="0"/>
                                          </p:stCondLst>
                                        </p:cTn>
                                        <p:tgtEl>
                                          <p:spTgt spid="7172"/>
                                        </p:tgtEl>
                                        <p:attrNameLst>
                                          <p:attrName>style.visibility</p:attrName>
                                        </p:attrNameLst>
                                      </p:cBhvr>
                                      <p:to>
                                        <p:strVal val="visible"/>
                                      </p:to>
                                    </p:set>
                                  </p:childTnLst>
                                </p:cTn>
                              </p:par>
                            </p:childTnLst>
                          </p:cTn>
                        </p:par>
                        <p:par>
                          <p:cTn id="20" fill="hold">
                            <p:stCondLst>
                              <p:cond delay="1000"/>
                            </p:stCondLst>
                            <p:childTnLst>
                              <p:par>
                                <p:cTn id="21" presetID="1" presetClass="entr" presetSubtype="0"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7182"/>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7180"/>
                                        </p:tgtEl>
                                        <p:attrNameLst>
                                          <p:attrName>style.visibility</p:attrName>
                                        </p:attrNameLst>
                                      </p:cBhvr>
                                      <p:to>
                                        <p:strVal val="visible"/>
                                      </p:to>
                                    </p:set>
                                  </p:childTnLst>
                                </p:cTn>
                              </p:par>
                            </p:childTnLst>
                          </p:cTn>
                        </p:par>
                        <p:par>
                          <p:cTn id="29" fill="hold">
                            <p:stCondLst>
                              <p:cond delay="1000"/>
                            </p:stCondLst>
                            <p:childTnLst>
                              <p:par>
                                <p:cTn id="30" presetID="1" presetClass="entr" presetSubtype="0" fill="hold" nodeType="afterEffect">
                                  <p:stCondLst>
                                    <p:cond delay="0"/>
                                  </p:stCondLst>
                                  <p:childTnLst>
                                    <p:set>
                                      <p:cBhvr>
                                        <p:cTn id="31" dur="1" fill="hold">
                                          <p:stCondLst>
                                            <p:cond delay="0"/>
                                          </p:stCondLst>
                                        </p:cTn>
                                        <p:tgtEl>
                                          <p:spTgt spid="7178"/>
                                        </p:tgtEl>
                                        <p:attrNameLst>
                                          <p:attrName>style.visibility</p:attrName>
                                        </p:attrNameLst>
                                      </p:cBhvr>
                                      <p:to>
                                        <p:strVal val="visible"/>
                                      </p:to>
                                    </p:set>
                                  </p:childTnLst>
                                </p:cTn>
                              </p:par>
                            </p:childTnLst>
                          </p:cTn>
                        </p:par>
                        <p:par>
                          <p:cTn id="32" fill="hold">
                            <p:stCondLst>
                              <p:cond delay="1000"/>
                            </p:stCondLst>
                            <p:childTnLst>
                              <p:par>
                                <p:cTn id="33" presetID="1" presetClass="entr" presetSubtype="0" fill="hold" nodeType="afterEffect">
                                  <p:stCondLst>
                                    <p:cond delay="0"/>
                                  </p:stCondLst>
                                  <p:childTnLst>
                                    <p:set>
                                      <p:cBhvr>
                                        <p:cTn id="34" dur="1" fill="hold">
                                          <p:stCondLst>
                                            <p:cond delay="0"/>
                                          </p:stCondLst>
                                        </p:cTn>
                                        <p:tgtEl>
                                          <p:spTgt spid="7176"/>
                                        </p:tgtEl>
                                        <p:attrNameLst>
                                          <p:attrName>style.visibility</p:attrName>
                                        </p:attrNameLst>
                                      </p:cBhvr>
                                      <p:to>
                                        <p:strVal val="visible"/>
                                      </p:to>
                                    </p:set>
                                  </p:childTnLst>
                                </p:cTn>
                              </p:par>
                            </p:childTnLst>
                          </p:cTn>
                        </p:par>
                        <p:par>
                          <p:cTn id="35" fill="hold">
                            <p:stCondLst>
                              <p:cond delay="1000"/>
                            </p:stCondLst>
                            <p:childTnLst>
                              <p:par>
                                <p:cTn id="36" presetID="1" presetClass="entr" presetSubtype="0" fill="hold" nodeType="afterEffect">
                                  <p:stCondLst>
                                    <p:cond delay="0"/>
                                  </p:stCondLst>
                                  <p:childTnLst>
                                    <p:set>
                                      <p:cBhvr>
                                        <p:cTn id="37" dur="1" fill="hold">
                                          <p:stCondLst>
                                            <p:cond delay="0"/>
                                          </p:stCondLst>
                                        </p:cTn>
                                        <p:tgtEl>
                                          <p:spTgt spid="8"/>
                                        </p:tgtEl>
                                        <p:attrNameLst>
                                          <p:attrName>style.visibility</p:attrName>
                                        </p:attrNameLst>
                                      </p:cBhvr>
                                      <p:to>
                                        <p:strVal val="visible"/>
                                      </p:to>
                                    </p:set>
                                  </p:childTnLst>
                                </p:cTn>
                              </p:par>
                            </p:childTnLst>
                          </p:cTn>
                        </p:par>
                        <p:par>
                          <p:cTn id="38" fill="hold">
                            <p:stCondLst>
                              <p:cond delay="1000"/>
                            </p:stCondLst>
                            <p:childTnLst>
                              <p:par>
                                <p:cTn id="39" presetID="1" presetClass="entr" presetSubtype="0" fill="hold" nodeType="afterEffect">
                                  <p:stCondLst>
                                    <p:cond delay="0"/>
                                  </p:stCondLst>
                                  <p:childTnLst>
                                    <p:set>
                                      <p:cBhvr>
                                        <p:cTn id="4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Wrap Up</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smtClean="0"/>
              <a:t>Data </a:t>
            </a:r>
            <a:r>
              <a:rPr lang="fr-FR" dirty="0" err="1" smtClean="0"/>
              <a:t>comes</a:t>
            </a:r>
            <a:r>
              <a:rPr lang="fr-FR" dirty="0" smtClean="0"/>
              <a:t> in </a:t>
            </a:r>
            <a:r>
              <a:rPr lang="fr-FR" dirty="0" err="1" smtClean="0"/>
              <a:t>many</a:t>
            </a:r>
            <a:r>
              <a:rPr lang="fr-FR" dirty="0" smtClean="0"/>
              <a:t> </a:t>
            </a:r>
            <a:r>
              <a:rPr lang="fr-FR" dirty="0" err="1" smtClean="0"/>
              <a:t>shades</a:t>
            </a:r>
            <a:r>
              <a:rPr lang="fr-FR" dirty="0" smtClean="0"/>
              <a:t> (at least 50) – variations </a:t>
            </a:r>
            <a:r>
              <a:rPr lang="fr-FR" dirty="0" err="1" smtClean="0"/>
              <a:t>along</a:t>
            </a:r>
            <a:r>
              <a:rPr lang="fr-FR" dirty="0" smtClean="0"/>
              <a:t> </a:t>
            </a:r>
            <a:r>
              <a:rPr lang="fr-FR" dirty="0" err="1" smtClean="0"/>
              <a:t>many</a:t>
            </a:r>
            <a:r>
              <a:rPr lang="fr-FR" dirty="0" smtClean="0"/>
              <a:t> dimensions</a:t>
            </a:r>
          </a:p>
          <a:p>
            <a:endParaRPr lang="fr-FR" dirty="0">
              <a:latin typeface="Bauhaus 93" panose="04030905020B02020C02" pitchFamily="82"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7" name="TextBox 6"/>
          <p:cNvSpPr txBox="1"/>
          <p:nvPr/>
        </p:nvSpPr>
        <p:spPr>
          <a:xfrm>
            <a:off x="2025816" y="3255650"/>
            <a:ext cx="1127232" cy="523220"/>
          </a:xfrm>
          <a:prstGeom prst="rect">
            <a:avLst/>
          </a:prstGeom>
          <a:noFill/>
        </p:spPr>
        <p:txBody>
          <a:bodyPr wrap="none" rtlCol="0">
            <a:spAutoFit/>
          </a:bodyPr>
          <a:lstStyle/>
          <a:p>
            <a:r>
              <a:rPr lang="en-US" sz="2800" dirty="0" smtClean="0">
                <a:latin typeface="Bauhaus 93" panose="04030905020B02020C02" pitchFamily="82" charset="0"/>
              </a:rPr>
              <a:t>usage</a:t>
            </a:r>
            <a:endParaRPr lang="nl-NL" sz="2800" dirty="0">
              <a:latin typeface="Bauhaus 93" panose="04030905020B02020C02" pitchFamily="82" charset="0"/>
            </a:endParaRPr>
          </a:p>
        </p:txBody>
      </p:sp>
      <p:sp>
        <p:nvSpPr>
          <p:cNvPr id="8" name="TextBox 7"/>
          <p:cNvSpPr txBox="1"/>
          <p:nvPr/>
        </p:nvSpPr>
        <p:spPr>
          <a:xfrm>
            <a:off x="3437946" y="2719247"/>
            <a:ext cx="4910319" cy="523220"/>
          </a:xfrm>
          <a:prstGeom prst="rect">
            <a:avLst/>
          </a:prstGeom>
          <a:noFill/>
        </p:spPr>
        <p:txBody>
          <a:bodyPr wrap="none" rtlCol="0">
            <a:spAutoFit/>
          </a:bodyPr>
          <a:lstStyle/>
          <a:p>
            <a:r>
              <a:rPr lang="en-US" sz="2800" dirty="0" smtClean="0">
                <a:latin typeface="Bauhaus 93" panose="04030905020B02020C02" pitchFamily="82" charset="0"/>
              </a:rPr>
              <a:t>Total Cost of Data Ownership</a:t>
            </a:r>
            <a:endParaRPr lang="nl-NL" sz="2800" dirty="0">
              <a:latin typeface="Bauhaus 93" panose="04030905020B02020C02" pitchFamily="82" charset="0"/>
            </a:endParaRPr>
          </a:p>
        </p:txBody>
      </p:sp>
      <p:sp>
        <p:nvSpPr>
          <p:cNvPr id="9" name="TextBox 8"/>
          <p:cNvSpPr txBox="1"/>
          <p:nvPr/>
        </p:nvSpPr>
        <p:spPr>
          <a:xfrm>
            <a:off x="3059986" y="5011800"/>
            <a:ext cx="2331087" cy="523220"/>
          </a:xfrm>
          <a:prstGeom prst="rect">
            <a:avLst/>
          </a:prstGeom>
          <a:noFill/>
        </p:spPr>
        <p:txBody>
          <a:bodyPr wrap="none" rtlCol="0">
            <a:spAutoFit/>
          </a:bodyPr>
          <a:lstStyle/>
          <a:p>
            <a:r>
              <a:rPr lang="en-US" sz="2800" dirty="0" smtClean="0">
                <a:latin typeface="Bauhaus 93" panose="04030905020B02020C02" pitchFamily="82" charset="0"/>
              </a:rPr>
              <a:t>authorization</a:t>
            </a:r>
            <a:endParaRPr lang="nl-NL" sz="2800" dirty="0">
              <a:latin typeface="Bauhaus 93" panose="04030905020B02020C02" pitchFamily="82" charset="0"/>
            </a:endParaRPr>
          </a:p>
        </p:txBody>
      </p:sp>
      <p:sp>
        <p:nvSpPr>
          <p:cNvPr id="10" name="TextBox 9"/>
          <p:cNvSpPr txBox="1"/>
          <p:nvPr/>
        </p:nvSpPr>
        <p:spPr>
          <a:xfrm>
            <a:off x="1828800" y="4133725"/>
            <a:ext cx="1989647" cy="523220"/>
          </a:xfrm>
          <a:prstGeom prst="rect">
            <a:avLst/>
          </a:prstGeom>
          <a:noFill/>
        </p:spPr>
        <p:txBody>
          <a:bodyPr wrap="none" rtlCol="0">
            <a:spAutoFit/>
          </a:bodyPr>
          <a:lstStyle/>
          <a:p>
            <a:r>
              <a:rPr lang="en-US" sz="2800" dirty="0" smtClean="0">
                <a:latin typeface="Bauhaus 93" panose="04030905020B02020C02" pitchFamily="82" charset="0"/>
              </a:rPr>
              <a:t>distribution</a:t>
            </a:r>
            <a:endParaRPr lang="nl-NL" sz="2800" dirty="0">
              <a:latin typeface="Bauhaus 93" panose="04030905020B02020C02" pitchFamily="82" charset="0"/>
            </a:endParaRPr>
          </a:p>
        </p:txBody>
      </p:sp>
      <p:sp>
        <p:nvSpPr>
          <p:cNvPr id="11" name="TextBox 10"/>
          <p:cNvSpPr txBox="1"/>
          <p:nvPr/>
        </p:nvSpPr>
        <p:spPr>
          <a:xfrm>
            <a:off x="8141320" y="3557665"/>
            <a:ext cx="1234633" cy="523220"/>
          </a:xfrm>
          <a:prstGeom prst="rect">
            <a:avLst/>
          </a:prstGeom>
          <a:noFill/>
        </p:spPr>
        <p:txBody>
          <a:bodyPr wrap="none" rtlCol="0">
            <a:spAutoFit/>
          </a:bodyPr>
          <a:lstStyle/>
          <a:p>
            <a:r>
              <a:rPr lang="en-US" sz="2800" dirty="0" smtClean="0">
                <a:latin typeface="Bauhaus 93" panose="04030905020B02020C02" pitchFamily="82" charset="0"/>
              </a:rPr>
              <a:t>format</a:t>
            </a:r>
            <a:endParaRPr lang="nl-NL" sz="2800" dirty="0">
              <a:latin typeface="Bauhaus 93" panose="04030905020B02020C02" pitchFamily="82" charset="0"/>
            </a:endParaRPr>
          </a:p>
        </p:txBody>
      </p:sp>
      <p:sp>
        <p:nvSpPr>
          <p:cNvPr id="12" name="TextBox 11"/>
          <p:cNvSpPr txBox="1"/>
          <p:nvPr/>
        </p:nvSpPr>
        <p:spPr>
          <a:xfrm>
            <a:off x="3800582" y="3461537"/>
            <a:ext cx="1584088" cy="523220"/>
          </a:xfrm>
          <a:prstGeom prst="rect">
            <a:avLst/>
          </a:prstGeom>
          <a:noFill/>
        </p:spPr>
        <p:txBody>
          <a:bodyPr wrap="none" rtlCol="0">
            <a:spAutoFit/>
          </a:bodyPr>
          <a:lstStyle/>
          <a:p>
            <a:r>
              <a:rPr lang="en-US" sz="2800" dirty="0" smtClean="0">
                <a:latin typeface="Bauhaus 93" panose="04030905020B02020C02" pitchFamily="82" charset="0"/>
              </a:rPr>
              <a:t>volatility</a:t>
            </a:r>
            <a:endParaRPr lang="nl-NL" sz="2800" dirty="0">
              <a:latin typeface="Bauhaus 93" panose="04030905020B02020C02" pitchFamily="82" charset="0"/>
            </a:endParaRPr>
          </a:p>
        </p:txBody>
      </p:sp>
      <p:sp>
        <p:nvSpPr>
          <p:cNvPr id="13" name="TextBox 12"/>
          <p:cNvSpPr txBox="1"/>
          <p:nvPr/>
        </p:nvSpPr>
        <p:spPr>
          <a:xfrm>
            <a:off x="6364465" y="3347470"/>
            <a:ext cx="1298753" cy="523220"/>
          </a:xfrm>
          <a:prstGeom prst="rect">
            <a:avLst/>
          </a:prstGeom>
          <a:noFill/>
        </p:spPr>
        <p:txBody>
          <a:bodyPr wrap="none" rtlCol="0">
            <a:spAutoFit/>
          </a:bodyPr>
          <a:lstStyle/>
          <a:p>
            <a:r>
              <a:rPr lang="en-US" sz="2800" dirty="0" smtClean="0">
                <a:latin typeface="Bauhaus 93" panose="04030905020B02020C02" pitchFamily="82" charset="0"/>
              </a:rPr>
              <a:t>volume</a:t>
            </a:r>
            <a:endParaRPr lang="nl-NL" sz="2800" dirty="0">
              <a:latin typeface="Bauhaus 93" panose="04030905020B02020C02" pitchFamily="82" charset="0"/>
            </a:endParaRPr>
          </a:p>
        </p:txBody>
      </p:sp>
      <p:sp>
        <p:nvSpPr>
          <p:cNvPr id="14" name="TextBox 13"/>
          <p:cNvSpPr txBox="1"/>
          <p:nvPr/>
        </p:nvSpPr>
        <p:spPr>
          <a:xfrm>
            <a:off x="2079733" y="5625527"/>
            <a:ext cx="2569934" cy="523220"/>
          </a:xfrm>
          <a:prstGeom prst="rect">
            <a:avLst/>
          </a:prstGeom>
          <a:noFill/>
        </p:spPr>
        <p:txBody>
          <a:bodyPr wrap="none" rtlCol="0">
            <a:spAutoFit/>
          </a:bodyPr>
          <a:lstStyle/>
          <a:p>
            <a:r>
              <a:rPr lang="en-US" sz="2800" dirty="0" smtClean="0">
                <a:latin typeface="Bauhaus 93" panose="04030905020B02020C02" pitchFamily="82" charset="0"/>
              </a:rPr>
              <a:t>ACID demands</a:t>
            </a:r>
            <a:endParaRPr lang="nl-NL" sz="2800" dirty="0">
              <a:latin typeface="Bauhaus 93" panose="04030905020B02020C02" pitchFamily="82" charset="0"/>
            </a:endParaRPr>
          </a:p>
        </p:txBody>
      </p:sp>
      <p:sp>
        <p:nvSpPr>
          <p:cNvPr id="15" name="TextBox 14"/>
          <p:cNvSpPr txBox="1"/>
          <p:nvPr/>
        </p:nvSpPr>
        <p:spPr>
          <a:xfrm>
            <a:off x="6109933" y="5604470"/>
            <a:ext cx="1999265" cy="523220"/>
          </a:xfrm>
          <a:prstGeom prst="rect">
            <a:avLst/>
          </a:prstGeom>
          <a:noFill/>
        </p:spPr>
        <p:txBody>
          <a:bodyPr wrap="none" rtlCol="0">
            <a:spAutoFit/>
          </a:bodyPr>
          <a:lstStyle/>
          <a:p>
            <a:r>
              <a:rPr lang="en-US" sz="2800" dirty="0" smtClean="0">
                <a:latin typeface="Bauhaus 93" panose="04030905020B02020C02" pitchFamily="82" charset="0"/>
              </a:rPr>
              <a:t>availability</a:t>
            </a:r>
            <a:endParaRPr lang="nl-NL" sz="2800" dirty="0">
              <a:latin typeface="Bauhaus 93" panose="04030905020B02020C02" pitchFamily="82" charset="0"/>
            </a:endParaRPr>
          </a:p>
        </p:txBody>
      </p:sp>
      <p:sp>
        <p:nvSpPr>
          <p:cNvPr id="17" name="TextBox 16"/>
          <p:cNvSpPr txBox="1"/>
          <p:nvPr/>
        </p:nvSpPr>
        <p:spPr>
          <a:xfrm>
            <a:off x="7766433" y="4316254"/>
            <a:ext cx="3839513" cy="954107"/>
          </a:xfrm>
          <a:prstGeom prst="rect">
            <a:avLst/>
          </a:prstGeom>
          <a:noFill/>
        </p:spPr>
        <p:txBody>
          <a:bodyPr wrap="none" rtlCol="0">
            <a:spAutoFit/>
          </a:bodyPr>
          <a:lstStyle/>
          <a:p>
            <a:r>
              <a:rPr lang="en-US" sz="2800" dirty="0">
                <a:latin typeface="Bauhaus 93" panose="04030905020B02020C02" pitchFamily="82" charset="0"/>
              </a:rPr>
              <a:t>f</a:t>
            </a:r>
            <a:r>
              <a:rPr lang="en-US" sz="2800" dirty="0" smtClean="0">
                <a:latin typeface="Bauhaus 93" panose="04030905020B02020C02" pitchFamily="82" charset="0"/>
              </a:rPr>
              <a:t>reshness requirements </a:t>
            </a:r>
            <a:br>
              <a:rPr lang="en-US" sz="2800" dirty="0" smtClean="0">
                <a:latin typeface="Bauhaus 93" panose="04030905020B02020C02" pitchFamily="82" charset="0"/>
              </a:rPr>
            </a:br>
            <a:r>
              <a:rPr lang="en-US" sz="2800" dirty="0" smtClean="0">
                <a:latin typeface="Bauhaus 93" panose="04030905020B02020C02" pitchFamily="82" charset="0"/>
              </a:rPr>
              <a:t>(staleness allowance)</a:t>
            </a:r>
            <a:endParaRPr lang="nl-NL" sz="2800" dirty="0">
              <a:latin typeface="Bauhaus 93" panose="04030905020B02020C02" pitchFamily="82" charset="0"/>
            </a:endParaRPr>
          </a:p>
        </p:txBody>
      </p:sp>
      <p:sp>
        <p:nvSpPr>
          <p:cNvPr id="18" name="TextBox 17"/>
          <p:cNvSpPr txBox="1"/>
          <p:nvPr/>
        </p:nvSpPr>
        <p:spPr>
          <a:xfrm>
            <a:off x="8615969" y="2388565"/>
            <a:ext cx="1519968" cy="523220"/>
          </a:xfrm>
          <a:prstGeom prst="rect">
            <a:avLst/>
          </a:prstGeom>
          <a:noFill/>
        </p:spPr>
        <p:txBody>
          <a:bodyPr wrap="none" rtlCol="0">
            <a:spAutoFit/>
          </a:bodyPr>
          <a:lstStyle/>
          <a:p>
            <a:r>
              <a:rPr lang="en-US" sz="2800" dirty="0" smtClean="0">
                <a:latin typeface="Bauhaus 93" panose="04030905020B02020C02" pitchFamily="82" charset="0"/>
              </a:rPr>
              <a:t>location</a:t>
            </a:r>
            <a:endParaRPr lang="nl-NL" sz="2800" dirty="0">
              <a:latin typeface="Bauhaus 93" panose="04030905020B02020C02" pitchFamily="82" charset="0"/>
            </a:endParaRPr>
          </a:p>
        </p:txBody>
      </p:sp>
      <p:sp>
        <p:nvSpPr>
          <p:cNvPr id="19" name="TextBox 18"/>
          <p:cNvSpPr txBox="1"/>
          <p:nvPr/>
        </p:nvSpPr>
        <p:spPr>
          <a:xfrm>
            <a:off x="5732047" y="4856765"/>
            <a:ext cx="1130438" cy="523220"/>
          </a:xfrm>
          <a:prstGeom prst="rect">
            <a:avLst/>
          </a:prstGeom>
          <a:noFill/>
        </p:spPr>
        <p:txBody>
          <a:bodyPr wrap="none" rtlCol="0">
            <a:spAutoFit/>
          </a:bodyPr>
          <a:lstStyle/>
          <a:p>
            <a:r>
              <a:rPr lang="en-US" sz="2800" dirty="0" smtClean="0">
                <a:latin typeface="Bauhaus 93" panose="04030905020B02020C02" pitchFamily="82" charset="0"/>
              </a:rPr>
              <a:t>speed</a:t>
            </a:r>
            <a:endParaRPr lang="nl-NL" sz="2800" dirty="0">
              <a:latin typeface="Bauhaus 93" panose="04030905020B02020C02" pitchFamily="82" charset="0"/>
            </a:endParaRPr>
          </a:p>
        </p:txBody>
      </p:sp>
      <p:sp>
        <p:nvSpPr>
          <p:cNvPr id="20" name="TextBox 19"/>
          <p:cNvSpPr txBox="1"/>
          <p:nvPr/>
        </p:nvSpPr>
        <p:spPr>
          <a:xfrm>
            <a:off x="8327429" y="5495193"/>
            <a:ext cx="1808508" cy="523220"/>
          </a:xfrm>
          <a:prstGeom prst="rect">
            <a:avLst/>
          </a:prstGeom>
          <a:noFill/>
        </p:spPr>
        <p:txBody>
          <a:bodyPr wrap="none" rtlCol="0">
            <a:spAutoFit/>
          </a:bodyPr>
          <a:lstStyle/>
          <a:p>
            <a:r>
              <a:rPr lang="en-US" sz="2800" dirty="0">
                <a:latin typeface="Bauhaus 93" panose="04030905020B02020C02" pitchFamily="82" charset="0"/>
              </a:rPr>
              <a:t>ownership</a:t>
            </a:r>
            <a:endParaRPr lang="nl-NL" sz="2800" dirty="0">
              <a:latin typeface="Bauhaus 93" panose="04030905020B02020C02" pitchFamily="82" charset="0"/>
            </a:endParaRPr>
          </a:p>
        </p:txBody>
      </p:sp>
      <p:sp>
        <p:nvSpPr>
          <p:cNvPr id="21" name="TextBox 20"/>
          <p:cNvSpPr txBox="1"/>
          <p:nvPr/>
        </p:nvSpPr>
        <p:spPr>
          <a:xfrm>
            <a:off x="4100787" y="4047295"/>
            <a:ext cx="3485249" cy="523220"/>
          </a:xfrm>
          <a:prstGeom prst="rect">
            <a:avLst/>
          </a:prstGeom>
          <a:noFill/>
        </p:spPr>
        <p:txBody>
          <a:bodyPr wrap="none" rtlCol="0">
            <a:spAutoFit/>
          </a:bodyPr>
          <a:lstStyle/>
          <a:p>
            <a:r>
              <a:rPr lang="en-US" sz="2800" dirty="0">
                <a:latin typeface="Bauhaus 93" panose="04030905020B02020C02" pitchFamily="82" charset="0"/>
              </a:rPr>
              <a:t>r</a:t>
            </a:r>
            <a:r>
              <a:rPr lang="en-US" sz="2800" dirty="0" smtClean="0">
                <a:latin typeface="Bauhaus 93" panose="04030905020B02020C02" pitchFamily="82" charset="0"/>
              </a:rPr>
              <a:t>equired consistency</a:t>
            </a:r>
            <a:endParaRPr lang="nl-NL" sz="2800" dirty="0">
              <a:latin typeface="Bauhaus 93" panose="04030905020B02020C02" pitchFamily="82" charset="0"/>
            </a:endParaRPr>
          </a:p>
        </p:txBody>
      </p:sp>
    </p:spTree>
    <p:extLst>
      <p:ext uri="{BB962C8B-B14F-4D97-AF65-F5344CB8AC3E}">
        <p14:creationId xmlns:p14="http://schemas.microsoft.com/office/powerpoint/2010/main" val="13601220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Lst>
  </p:timing>
</p:sld>
</file>

<file path=ppt/slides/slide1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Wrap Up</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lnSpcReduction="10000"/>
          </a:bodyPr>
          <a:lstStyle/>
          <a:p>
            <a:r>
              <a:rPr lang="fr-FR" dirty="0" err="1" smtClean="0"/>
              <a:t>Some</a:t>
            </a:r>
            <a:r>
              <a:rPr lang="fr-FR" dirty="0" smtClean="0"/>
              <a:t> </a:t>
            </a:r>
            <a:r>
              <a:rPr lang="fr-FR" dirty="0" err="1" smtClean="0"/>
              <a:t>form</a:t>
            </a:r>
            <a:r>
              <a:rPr lang="fr-FR" dirty="0" smtClean="0"/>
              <a:t> of CQRS </a:t>
            </a:r>
            <a:r>
              <a:rPr lang="fr-FR" dirty="0" err="1" smtClean="0"/>
              <a:t>is</a:t>
            </a:r>
            <a:r>
              <a:rPr lang="fr-FR" dirty="0" smtClean="0"/>
              <a:t> plain </a:t>
            </a:r>
            <a:r>
              <a:rPr lang="fr-FR" dirty="0" err="1" smtClean="0"/>
              <a:t>common</a:t>
            </a:r>
            <a:r>
              <a:rPr lang="fr-FR" dirty="0" smtClean="0"/>
              <a:t> </a:t>
            </a:r>
            <a:r>
              <a:rPr lang="fr-FR" dirty="0" err="1" smtClean="0"/>
              <a:t>sense</a:t>
            </a:r>
            <a:endParaRPr lang="fr-FR" dirty="0" smtClean="0"/>
          </a:p>
          <a:p>
            <a:r>
              <a:rPr lang="fr-FR" dirty="0" smtClean="0"/>
              <a:t>Use </a:t>
            </a:r>
            <a:r>
              <a:rPr lang="fr-FR" dirty="0" err="1" smtClean="0"/>
              <a:t>fitting</a:t>
            </a:r>
            <a:r>
              <a:rPr lang="fr-FR" dirty="0" smtClean="0"/>
              <a:t> </a:t>
            </a:r>
            <a:r>
              <a:rPr lang="fr-FR" dirty="0" err="1" smtClean="0"/>
              <a:t>technology</a:t>
            </a:r>
            <a:r>
              <a:rPr lang="fr-FR" dirty="0" smtClean="0"/>
              <a:t> for the </a:t>
            </a:r>
            <a:r>
              <a:rPr lang="fr-FR" dirty="0" err="1" smtClean="0"/>
              <a:t>query</a:t>
            </a:r>
            <a:r>
              <a:rPr lang="fr-FR" dirty="0" smtClean="0"/>
              <a:t> challenge at hand</a:t>
            </a:r>
          </a:p>
          <a:p>
            <a:pPr lvl="1"/>
            <a:r>
              <a:rPr lang="fr-FR" dirty="0" smtClean="0"/>
              <a:t>Graph, Document, </a:t>
            </a:r>
            <a:r>
              <a:rPr lang="fr-FR" dirty="0" err="1" smtClean="0"/>
              <a:t>Relational</a:t>
            </a:r>
            <a:r>
              <a:rPr lang="fr-FR" dirty="0" smtClean="0"/>
              <a:t>, Key/Value, </a:t>
            </a:r>
            <a:r>
              <a:rPr lang="fr-FR" dirty="0" err="1" smtClean="0"/>
              <a:t>Column</a:t>
            </a:r>
            <a:r>
              <a:rPr lang="fr-FR" dirty="0" smtClean="0"/>
              <a:t>, </a:t>
            </a:r>
            <a:r>
              <a:rPr lang="fr-FR" dirty="0" err="1" smtClean="0"/>
              <a:t>Elastic</a:t>
            </a:r>
            <a:r>
              <a:rPr lang="fr-FR" dirty="0" smtClean="0"/>
              <a:t> Index, …</a:t>
            </a:r>
          </a:p>
          <a:p>
            <a:r>
              <a:rPr lang="fr-FR" dirty="0" err="1" smtClean="0"/>
              <a:t>Every</a:t>
            </a:r>
            <a:r>
              <a:rPr lang="fr-FR" dirty="0" smtClean="0"/>
              <a:t> </a:t>
            </a:r>
            <a:r>
              <a:rPr lang="fr-FR" dirty="0" err="1" smtClean="0"/>
              <a:t>organization</a:t>
            </a:r>
            <a:r>
              <a:rPr lang="fr-FR" dirty="0" smtClean="0"/>
              <a:t> </a:t>
            </a:r>
            <a:r>
              <a:rPr lang="fr-FR" dirty="0" err="1" smtClean="0"/>
              <a:t>will</a:t>
            </a:r>
            <a:r>
              <a:rPr lang="fr-FR" dirty="0" smtClean="0"/>
              <a:t> (</a:t>
            </a:r>
            <a:r>
              <a:rPr lang="fr-FR" dirty="0" err="1" smtClean="0"/>
              <a:t>should</a:t>
            </a:r>
            <a:r>
              <a:rPr lang="fr-FR" dirty="0" smtClean="0"/>
              <a:t>) have multiple data stores in </a:t>
            </a:r>
            <a:r>
              <a:rPr lang="fr-FR" dirty="0" err="1" smtClean="0"/>
              <a:t>various</a:t>
            </a:r>
            <a:r>
              <a:rPr lang="fr-FR" dirty="0" smtClean="0"/>
              <a:t> technologies – and not </a:t>
            </a:r>
            <a:r>
              <a:rPr lang="fr-FR" i="1" dirty="0" err="1" smtClean="0"/>
              <a:t>just</a:t>
            </a:r>
            <a:r>
              <a:rPr lang="fr-FR" i="1" dirty="0" smtClean="0"/>
              <a:t> </a:t>
            </a:r>
            <a:r>
              <a:rPr lang="fr-FR" i="1" dirty="0" err="1" smtClean="0"/>
              <a:t>relational</a:t>
            </a:r>
            <a:r>
              <a:rPr lang="fr-FR" i="1" dirty="0" smtClean="0"/>
              <a:t> SQL</a:t>
            </a:r>
          </a:p>
          <a:p>
            <a:r>
              <a:rPr lang="fr-FR" dirty="0" smtClean="0"/>
              <a:t>Design &amp; </a:t>
            </a:r>
            <a:r>
              <a:rPr lang="fr-FR" dirty="0" err="1" smtClean="0"/>
              <a:t>implement</a:t>
            </a:r>
            <a:r>
              <a:rPr lang="fr-FR" dirty="0" smtClean="0"/>
              <a:t> </a:t>
            </a:r>
            <a:r>
              <a:rPr lang="fr-FR" dirty="0" err="1" smtClean="0"/>
              <a:t>mechanism</a:t>
            </a:r>
            <a:r>
              <a:rPr lang="fr-FR" dirty="0" smtClean="0"/>
              <a:t> to </a:t>
            </a:r>
            <a:r>
              <a:rPr lang="fr-FR" dirty="0" err="1" smtClean="0"/>
              <a:t>synchronize</a:t>
            </a:r>
            <a:r>
              <a:rPr lang="fr-FR" dirty="0" smtClean="0"/>
              <a:t/>
            </a:r>
            <a:br>
              <a:rPr lang="fr-FR" dirty="0" smtClean="0"/>
            </a:br>
            <a:r>
              <a:rPr lang="fr-FR" dirty="0" smtClean="0"/>
              <a:t>the </a:t>
            </a:r>
            <a:r>
              <a:rPr lang="fr-FR" dirty="0" err="1" smtClean="0"/>
              <a:t>query</a:t>
            </a:r>
            <a:r>
              <a:rPr lang="fr-FR" dirty="0" smtClean="0"/>
              <a:t> stores</a:t>
            </a:r>
          </a:p>
          <a:p>
            <a:pPr lvl="1"/>
            <a:r>
              <a:rPr lang="fr-FR" dirty="0" smtClean="0"/>
              <a:t>Events are attractive: </a:t>
            </a:r>
            <a:r>
              <a:rPr lang="fr-FR" dirty="0" err="1" smtClean="0"/>
              <a:t>decoupled</a:t>
            </a:r>
            <a:r>
              <a:rPr lang="fr-FR" dirty="0" smtClean="0"/>
              <a:t>, fine </a:t>
            </a:r>
            <a:r>
              <a:rPr lang="fr-FR" dirty="0" err="1" smtClean="0"/>
              <a:t>grained</a:t>
            </a:r>
            <a:r>
              <a:rPr lang="fr-FR" dirty="0" smtClean="0"/>
              <a:t> and </a:t>
            </a:r>
            <a:r>
              <a:rPr lang="fr-FR" dirty="0" err="1" smtClean="0"/>
              <a:t>fast</a:t>
            </a:r>
            <a:endParaRPr lang="fr-FR" dirty="0" smtClean="0"/>
          </a:p>
          <a:p>
            <a:r>
              <a:rPr lang="fr-FR" dirty="0" smtClean="0"/>
              <a:t>Devise a </a:t>
            </a:r>
            <a:r>
              <a:rPr lang="fr-FR" dirty="0" err="1" smtClean="0"/>
              <a:t>purging</a:t>
            </a:r>
            <a:r>
              <a:rPr lang="fr-FR" dirty="0" smtClean="0"/>
              <a:t> </a:t>
            </a:r>
            <a:r>
              <a:rPr lang="fr-FR" dirty="0" err="1" smtClean="0"/>
              <a:t>strategy</a:t>
            </a:r>
            <a:endParaRPr lang="fr-FR" dirty="0"/>
          </a:p>
          <a:p>
            <a:pPr lvl="1"/>
            <a:r>
              <a:rPr lang="fr-FR" dirty="0" smtClean="0"/>
              <a:t>Stop </a:t>
            </a:r>
            <a:r>
              <a:rPr lang="fr-FR" dirty="0" err="1" smtClean="0"/>
              <a:t>carrying</a:t>
            </a:r>
            <a:r>
              <a:rPr lang="fr-FR" dirty="0" smtClean="0"/>
              <a:t> </a:t>
            </a:r>
            <a:r>
              <a:rPr lang="fr-FR" dirty="0" err="1" smtClean="0"/>
              <a:t>around</a:t>
            </a:r>
            <a:r>
              <a:rPr lang="fr-FR" dirty="0" smtClean="0"/>
              <a:t> </a:t>
            </a:r>
            <a:r>
              <a:rPr lang="fr-FR" dirty="0" err="1" smtClean="0"/>
              <a:t>your</a:t>
            </a:r>
            <a:r>
              <a:rPr lang="fr-FR" dirty="0" smtClean="0"/>
              <a:t> data </a:t>
            </a:r>
            <a:r>
              <a:rPr lang="fr-FR" dirty="0" err="1" smtClean="0"/>
              <a:t>legacy</a:t>
            </a:r>
            <a:endParaRPr lang="fr-FR" dirty="0" smtClean="0"/>
          </a:p>
          <a:p>
            <a:endParaRPr lang="fr-FR" dirty="0" smtClean="0"/>
          </a:p>
          <a:p>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7" name="Picture 2" descr="Image result for swiss army knif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335045" y="3531850"/>
            <a:ext cx="1855210" cy="143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3201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0" y="0"/>
            <a:ext cx="12192000" cy="6858000"/>
            <a:chOff x="0" y="0"/>
            <a:chExt cx="12192000" cy="6858000"/>
          </a:xfrm>
        </p:grpSpPr>
        <p:sp>
          <p:nvSpPr>
            <p:cNvPr id="60" name="Rounded Rectangle 59"/>
            <p:cNvSpPr/>
            <p:nvPr/>
          </p:nvSpPr>
          <p:spPr>
            <a:xfrm>
              <a:off x="2639115" y="5653012"/>
              <a:ext cx="1669369" cy="7714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Marketing &amp; Campaigns</a:t>
              </a:r>
              <a:endParaRPr lang="nl-NL" sz="1600" dirty="0"/>
            </a:p>
          </p:txBody>
        </p:sp>
        <p:cxnSp>
          <p:nvCxnSpPr>
            <p:cNvPr id="61" name="Straight Connector 60"/>
            <p:cNvCxnSpPr/>
            <p:nvPr/>
          </p:nvCxnSpPr>
          <p:spPr>
            <a:xfrm>
              <a:off x="779295" y="2467057"/>
              <a:ext cx="11173133" cy="0"/>
            </a:xfrm>
            <a:prstGeom prst="line">
              <a:avLst/>
            </a:prstGeom>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9838851" y="2179927"/>
              <a:ext cx="2207527" cy="287130"/>
            </a:xfrm>
            <a:prstGeom prst="rect">
              <a:avLst/>
            </a:prstGeom>
            <a:noFill/>
          </p:spPr>
          <p:txBody>
            <a:bodyPr wrap="none" rtlCol="0">
              <a:spAutoFit/>
            </a:bodyPr>
            <a:lstStyle/>
            <a:p>
              <a:r>
                <a:rPr lang="en-US" sz="1266" dirty="0" smtClean="0"/>
                <a:t>Public Internet/External Actors</a:t>
              </a:r>
              <a:endParaRPr lang="nl-NL" sz="1266" dirty="0" err="1"/>
            </a:p>
          </p:txBody>
        </p:sp>
        <p:sp>
          <p:nvSpPr>
            <p:cNvPr id="63" name="Rounded Rectangle 62"/>
            <p:cNvSpPr/>
            <p:nvPr/>
          </p:nvSpPr>
          <p:spPr>
            <a:xfrm>
              <a:off x="9506383" y="455312"/>
              <a:ext cx="1802118" cy="6994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Gov</a:t>
              </a:r>
              <a:r>
                <a:rPr lang="en-US" dirty="0"/>
                <a:t> Agency</a:t>
              </a:r>
              <a:endParaRPr lang="nl-NL" dirty="0"/>
            </a:p>
          </p:txBody>
        </p:sp>
        <p:sp>
          <p:nvSpPr>
            <p:cNvPr id="64" name="Rounded Rectangle 63"/>
            <p:cNvSpPr/>
            <p:nvPr/>
          </p:nvSpPr>
          <p:spPr>
            <a:xfrm>
              <a:off x="7562380" y="3079918"/>
              <a:ext cx="1851586"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Shipping</a:t>
              </a:r>
              <a:endParaRPr lang="nl-NL" sz="2000" dirty="0"/>
            </a:p>
          </p:txBody>
        </p:sp>
        <p:sp>
          <p:nvSpPr>
            <p:cNvPr id="65" name="Rounded Rectangle 64"/>
            <p:cNvSpPr/>
            <p:nvPr/>
          </p:nvSpPr>
          <p:spPr>
            <a:xfrm>
              <a:off x="1253476" y="3079918"/>
              <a:ext cx="1484562" cy="8356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Security</a:t>
              </a:r>
              <a:endParaRPr lang="nl-NL" dirty="0"/>
            </a:p>
          </p:txBody>
        </p:sp>
        <p:sp>
          <p:nvSpPr>
            <p:cNvPr id="66" name="Rounded Rectangle 65"/>
            <p:cNvSpPr/>
            <p:nvPr/>
          </p:nvSpPr>
          <p:spPr>
            <a:xfrm>
              <a:off x="7562380" y="4330370"/>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Finance</a:t>
              </a:r>
            </a:p>
            <a:p>
              <a:pPr algn="ctr"/>
              <a:r>
                <a:rPr lang="en-US" sz="1200" dirty="0" smtClean="0">
                  <a:ln w="0"/>
                  <a:solidFill>
                    <a:schemeClr val="tx1"/>
                  </a:solidFill>
                  <a:effectLst>
                    <a:outerShdw blurRad="38100" dist="19050" dir="2700000" algn="tl" rotWithShape="0">
                      <a:schemeClr val="dk1">
                        <a:alpha val="40000"/>
                      </a:schemeClr>
                    </a:outerShdw>
                  </a:effectLst>
                </a:rPr>
                <a:t>Accounts, Invoices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7" name="Rounded Rectangle 66"/>
            <p:cNvSpPr/>
            <p:nvPr/>
          </p:nvSpPr>
          <p:spPr>
            <a:xfrm>
              <a:off x="4949885" y="4308670"/>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Supplier &amp; Product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8" name="Rounded Rectangle 67"/>
            <p:cNvSpPr/>
            <p:nvPr/>
          </p:nvSpPr>
          <p:spPr>
            <a:xfrm>
              <a:off x="2929027" y="3075288"/>
              <a:ext cx="205245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Inventory &amp; Warehousing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9" name="Rounded Rectangle 68"/>
            <p:cNvSpPr/>
            <p:nvPr/>
          </p:nvSpPr>
          <p:spPr>
            <a:xfrm>
              <a:off x="9899977" y="3535001"/>
              <a:ext cx="1708549" cy="12111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Output </a:t>
              </a:r>
              <a:br>
                <a:rPr lang="en-US" sz="1600" dirty="0" smtClean="0">
                  <a:ln w="0"/>
                  <a:solidFill>
                    <a:schemeClr val="tx1"/>
                  </a:solidFill>
                  <a:effectLst>
                    <a:outerShdw blurRad="38100" dist="19050" dir="2700000" algn="tl" rotWithShape="0">
                      <a:schemeClr val="dk1">
                        <a:alpha val="40000"/>
                      </a:schemeClr>
                    </a:outerShdw>
                  </a:effectLst>
                </a:rPr>
              </a:br>
              <a:r>
                <a:rPr lang="en-US" sz="1200" dirty="0" smtClean="0">
                  <a:ln w="0"/>
                  <a:solidFill>
                    <a:schemeClr val="tx1"/>
                  </a:solidFill>
                  <a:effectLst>
                    <a:outerShdw blurRad="38100" dist="19050" dir="2700000" algn="tl" rotWithShape="0">
                      <a:schemeClr val="dk1">
                        <a:alpha val="40000"/>
                      </a:schemeClr>
                    </a:outerShdw>
                  </a:effectLst>
                </a:rPr>
                <a:t>(print &amp; mail, email, SMS, …)</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0" name="TextBox 69"/>
            <p:cNvSpPr txBox="1"/>
            <p:nvPr/>
          </p:nvSpPr>
          <p:spPr>
            <a:xfrm>
              <a:off x="10502366" y="2483694"/>
              <a:ext cx="1544012" cy="287130"/>
            </a:xfrm>
            <a:prstGeom prst="rect">
              <a:avLst/>
            </a:prstGeom>
            <a:noFill/>
          </p:spPr>
          <p:txBody>
            <a:bodyPr wrap="none" rtlCol="0">
              <a:spAutoFit/>
            </a:bodyPr>
            <a:lstStyle/>
            <a:p>
              <a:r>
                <a:rPr lang="en-US" sz="1266" dirty="0" smtClean="0"/>
                <a:t>Inside the Enterprise</a:t>
              </a:r>
              <a:endParaRPr lang="nl-NL" sz="1266" dirty="0" err="1"/>
            </a:p>
          </p:txBody>
        </p:sp>
        <p:sp>
          <p:nvSpPr>
            <p:cNvPr id="71" name="Rounded Rectangle 70"/>
            <p:cNvSpPr/>
            <p:nvPr/>
          </p:nvSpPr>
          <p:spPr>
            <a:xfrm>
              <a:off x="4816859" y="5653014"/>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Department</a:t>
              </a:r>
            </a:p>
            <a:p>
              <a:pPr algn="ctr"/>
              <a:r>
                <a:rPr lang="en-US" sz="1200" dirty="0" smtClean="0">
                  <a:ln w="0"/>
                  <a:solidFill>
                    <a:schemeClr val="tx1"/>
                  </a:solidFill>
                  <a:effectLst>
                    <a:outerShdw blurRad="38100" dist="19050" dir="2700000" algn="tl" rotWithShape="0">
                      <a:schemeClr val="dk1">
                        <a:alpha val="40000"/>
                      </a:schemeClr>
                    </a:outerShdw>
                  </a:effectLst>
                </a:rPr>
                <a:t>Consolidation, MI, Reporting, Analysis and R&amp;D</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72" name="Rounded Rectangle 71"/>
            <p:cNvSpPr/>
            <p:nvPr/>
          </p:nvSpPr>
          <p:spPr>
            <a:xfrm>
              <a:off x="2483990" y="4330370"/>
              <a:ext cx="1974799" cy="770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Customer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3" name="Rounded Rectangle 72"/>
            <p:cNvSpPr/>
            <p:nvPr/>
          </p:nvSpPr>
          <p:spPr>
            <a:xfrm>
              <a:off x="5454950" y="3077200"/>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Order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4" name="Rounded Rectangle 73"/>
            <p:cNvSpPr/>
            <p:nvPr/>
          </p:nvSpPr>
          <p:spPr>
            <a:xfrm>
              <a:off x="10244260" y="1013562"/>
              <a:ext cx="1802118" cy="6994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t>Data providers</a:t>
              </a:r>
              <a:endParaRPr lang="nl-NL" sz="2000" dirty="0"/>
            </a:p>
          </p:txBody>
        </p:sp>
        <p:pic>
          <p:nvPicPr>
            <p:cNvPr id="75" name="Picture 2" descr="Related imag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307" y="1320760"/>
              <a:ext cx="2021568" cy="1718333"/>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8382000" y="158216"/>
              <a:ext cx="1363582" cy="6994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t>Supplier</a:t>
              </a:r>
              <a:endParaRPr lang="nl-NL" sz="2000" dirty="0"/>
            </a:p>
          </p:txBody>
        </p:sp>
        <p:sp>
          <p:nvSpPr>
            <p:cNvPr id="77" name="Rounded Rectangle 76"/>
            <p:cNvSpPr/>
            <p:nvPr/>
          </p:nvSpPr>
          <p:spPr>
            <a:xfrm>
              <a:off x="3809614" y="185395"/>
              <a:ext cx="1802118" cy="69944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Customers</a:t>
              </a:r>
              <a:endParaRPr lang="nl-NL" sz="2000" dirty="0"/>
            </a:p>
          </p:txBody>
        </p:sp>
        <p:sp>
          <p:nvSpPr>
            <p:cNvPr id="78" name="Rectangle 77"/>
            <p:cNvSpPr/>
            <p:nvPr/>
          </p:nvSpPr>
          <p:spPr>
            <a:xfrm>
              <a:off x="0" y="0"/>
              <a:ext cx="12192000" cy="6858000"/>
            </a:xfrm>
            <a:prstGeom prst="rect">
              <a:avLst/>
            </a:prstGeom>
            <a:solidFill>
              <a:schemeClr val="bg1">
                <a:lumMod val="85000"/>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grpSp>
      <p:grpSp>
        <p:nvGrpSpPr>
          <p:cNvPr id="5" name="Group 4"/>
          <p:cNvGrpSpPr/>
          <p:nvPr/>
        </p:nvGrpSpPr>
        <p:grpSpPr>
          <a:xfrm>
            <a:off x="294781" y="578485"/>
            <a:ext cx="11541031" cy="5965967"/>
            <a:chOff x="294781" y="578485"/>
            <a:chExt cx="11541031" cy="5965967"/>
          </a:xfrm>
        </p:grpSpPr>
        <p:sp>
          <p:nvSpPr>
            <p:cNvPr id="22" name="Rounded Rectangle 21"/>
            <p:cNvSpPr/>
            <p:nvPr/>
          </p:nvSpPr>
          <p:spPr>
            <a:xfrm>
              <a:off x="5540200" y="2023669"/>
              <a:ext cx="1821822" cy="7255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smtClean="0"/>
                <a:t>B2B Partner Portal</a:t>
              </a:r>
              <a:endParaRPr lang="nl-NL" sz="1400" dirty="0"/>
            </a:p>
          </p:txBody>
        </p:sp>
        <p:sp>
          <p:nvSpPr>
            <p:cNvPr id="23" name="Rounded Rectangle 22"/>
            <p:cNvSpPr/>
            <p:nvPr/>
          </p:nvSpPr>
          <p:spPr>
            <a:xfrm>
              <a:off x="2586706" y="2025130"/>
              <a:ext cx="1533081"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Customer Service SaaS</a:t>
              </a:r>
              <a:endParaRPr lang="nl-NL" sz="1600" dirty="0"/>
            </a:p>
          </p:txBody>
        </p:sp>
        <p:sp>
          <p:nvSpPr>
            <p:cNvPr id="24" name="Rounded Rectangle 23"/>
            <p:cNvSpPr/>
            <p:nvPr/>
          </p:nvSpPr>
          <p:spPr>
            <a:xfrm>
              <a:off x="4661639" y="1339008"/>
              <a:ext cx="878561" cy="529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Mobile App</a:t>
              </a:r>
              <a:endParaRPr lang="nl-NL" sz="1600" dirty="0"/>
            </a:p>
          </p:txBody>
        </p:sp>
        <p:sp>
          <p:nvSpPr>
            <p:cNvPr id="26" name="Rounded Rectangle 25"/>
            <p:cNvSpPr/>
            <p:nvPr/>
          </p:nvSpPr>
          <p:spPr>
            <a:xfrm>
              <a:off x="5034444" y="3574827"/>
              <a:ext cx="1978051"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Custom Application for Product Catalog</a:t>
              </a:r>
              <a:endParaRPr lang="nl-NL" sz="1600" dirty="0"/>
            </a:p>
          </p:txBody>
        </p:sp>
        <p:sp>
          <p:nvSpPr>
            <p:cNvPr id="27" name="Rounded Rectangle 26"/>
            <p:cNvSpPr/>
            <p:nvPr/>
          </p:nvSpPr>
          <p:spPr>
            <a:xfrm>
              <a:off x="1751259" y="2884333"/>
              <a:ext cx="1484562"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smtClean="0"/>
                <a:t>IoT</a:t>
              </a:r>
              <a:r>
                <a:rPr lang="en-US" sz="1600" dirty="0" smtClean="0"/>
                <a:t> Gateways &amp; Hub</a:t>
              </a:r>
              <a:endParaRPr lang="nl-NL" sz="1600" dirty="0"/>
            </a:p>
          </p:txBody>
        </p:sp>
        <p:sp>
          <p:nvSpPr>
            <p:cNvPr id="28" name="Rounded Rectangle 27"/>
            <p:cNvSpPr/>
            <p:nvPr/>
          </p:nvSpPr>
          <p:spPr>
            <a:xfrm>
              <a:off x="7064787" y="3968691"/>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ERP</a:t>
              </a:r>
            </a:p>
          </p:txBody>
        </p:sp>
        <p:sp>
          <p:nvSpPr>
            <p:cNvPr id="29" name="Rounded Rectangle 28"/>
            <p:cNvSpPr/>
            <p:nvPr/>
          </p:nvSpPr>
          <p:spPr>
            <a:xfrm>
              <a:off x="9783361" y="5510348"/>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Content Management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0" name="Rounded Rectangle 29"/>
            <p:cNvSpPr/>
            <p:nvPr/>
          </p:nvSpPr>
          <p:spPr>
            <a:xfrm>
              <a:off x="7679265" y="2857058"/>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Human Workflow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1" name="Rounded Rectangle 30"/>
            <p:cNvSpPr/>
            <p:nvPr/>
          </p:nvSpPr>
          <p:spPr>
            <a:xfrm>
              <a:off x="10530802" y="3417050"/>
              <a:ext cx="1229033" cy="49255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Mail Server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2" name="Rounded Rectangle 31"/>
            <p:cNvSpPr/>
            <p:nvPr/>
          </p:nvSpPr>
          <p:spPr>
            <a:xfrm>
              <a:off x="7626460" y="4940745"/>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Warehouse</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33" name="Rounded Rectangle 32"/>
            <p:cNvSpPr/>
            <p:nvPr/>
          </p:nvSpPr>
          <p:spPr>
            <a:xfrm>
              <a:off x="1786828" y="4650098"/>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SaaS CRM</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34" name="Rounded Rectangle 33"/>
            <p:cNvSpPr/>
            <p:nvPr/>
          </p:nvSpPr>
          <p:spPr>
            <a:xfrm>
              <a:off x="3207376" y="3697398"/>
              <a:ext cx="1811457" cy="83240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Custom Order Management Application</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35" name="Rounded Rectangle 34"/>
            <p:cNvSpPr/>
            <p:nvPr/>
          </p:nvSpPr>
          <p:spPr>
            <a:xfrm>
              <a:off x="7012496" y="1603601"/>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40" name="Rounded Rectangle 39"/>
            <p:cNvSpPr/>
            <p:nvPr/>
          </p:nvSpPr>
          <p:spPr>
            <a:xfrm>
              <a:off x="8768169" y="597665"/>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41" name="Rounded Rectangle 40"/>
            <p:cNvSpPr/>
            <p:nvPr/>
          </p:nvSpPr>
          <p:spPr>
            <a:xfrm>
              <a:off x="9870947" y="1498483"/>
              <a:ext cx="1520636"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Open Data APIs</a:t>
              </a:r>
              <a:endParaRPr lang="nl-NL" sz="1600" dirty="0"/>
            </a:p>
          </p:txBody>
        </p:sp>
        <p:sp>
          <p:nvSpPr>
            <p:cNvPr id="42" name="Rounded Rectangle 41"/>
            <p:cNvSpPr/>
            <p:nvPr/>
          </p:nvSpPr>
          <p:spPr>
            <a:xfrm>
              <a:off x="10097655" y="578485"/>
              <a:ext cx="1647741" cy="66466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err="1" smtClean="0"/>
                <a:t>DaaS</a:t>
              </a:r>
              <a:r>
                <a:rPr lang="en-US" sz="2000" dirty="0" smtClean="0"/>
                <a:t> Services</a:t>
              </a:r>
              <a:endParaRPr lang="nl-NL" sz="2000" dirty="0"/>
            </a:p>
          </p:txBody>
        </p:sp>
        <p:sp>
          <p:nvSpPr>
            <p:cNvPr id="43" name="Rounded Rectangle 42"/>
            <p:cNvSpPr/>
            <p:nvPr/>
          </p:nvSpPr>
          <p:spPr>
            <a:xfrm>
              <a:off x="9409694" y="987666"/>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APIs</a:t>
              </a:r>
              <a:endParaRPr lang="nl-NL" sz="1600" dirty="0"/>
            </a:p>
          </p:txBody>
        </p:sp>
        <p:sp>
          <p:nvSpPr>
            <p:cNvPr id="49" name="Rounded Rectangle 48"/>
            <p:cNvSpPr/>
            <p:nvPr/>
          </p:nvSpPr>
          <p:spPr>
            <a:xfrm>
              <a:off x="3782634" y="5444874"/>
              <a:ext cx="2423429" cy="10995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CX</a:t>
              </a:r>
            </a:p>
            <a:p>
              <a:pPr algn="ctr"/>
              <a:r>
                <a:rPr lang="en-US" sz="1600" dirty="0" smtClean="0">
                  <a:ln w="0"/>
                  <a:solidFill>
                    <a:schemeClr val="tx1"/>
                  </a:solidFill>
                  <a:effectLst>
                    <a:outerShdw blurRad="38100" dist="19050" dir="2700000" algn="tl" rotWithShape="0">
                      <a:schemeClr val="dk1">
                        <a:alpha val="40000"/>
                      </a:schemeClr>
                    </a:outerShdw>
                  </a:effectLst>
                </a:rPr>
                <a:t>Campaigns, Social Media Monitor, 360 Customer View</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0" name="Rounded Rectangle 49"/>
            <p:cNvSpPr/>
            <p:nvPr/>
          </p:nvSpPr>
          <p:spPr>
            <a:xfrm>
              <a:off x="294781" y="3694944"/>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LDAP for Users, Roles &amp; Permissions</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51" name="Rounded Rectangle 50"/>
            <p:cNvSpPr/>
            <p:nvPr/>
          </p:nvSpPr>
          <p:spPr>
            <a:xfrm>
              <a:off x="4198993" y="2026554"/>
              <a:ext cx="1242996"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t>WebShop</a:t>
              </a:r>
              <a:r>
                <a:rPr lang="en-US" sz="1600" dirty="0" smtClean="0"/>
                <a:t> Portal</a:t>
              </a:r>
              <a:endParaRPr lang="nl-NL" sz="1600" dirty="0"/>
            </a:p>
          </p:txBody>
        </p:sp>
        <p:sp>
          <p:nvSpPr>
            <p:cNvPr id="52" name="Rounded Rectangle 51"/>
            <p:cNvSpPr/>
            <p:nvPr/>
          </p:nvSpPr>
          <p:spPr>
            <a:xfrm>
              <a:off x="4994349" y="2829510"/>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Recommendation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3" name="Rounded Rectangle 52"/>
            <p:cNvSpPr/>
            <p:nvPr/>
          </p:nvSpPr>
          <p:spPr>
            <a:xfrm>
              <a:off x="9305972" y="3971671"/>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Dashboard &amp; BI &amp; Reporting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4" name="Rounded Rectangle 53"/>
            <p:cNvSpPr/>
            <p:nvPr/>
          </p:nvSpPr>
          <p:spPr>
            <a:xfrm>
              <a:off x="3332297" y="2864433"/>
              <a:ext cx="1484562" cy="8119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Security &amp; Compliance Monitor</a:t>
              </a:r>
              <a:endParaRPr lang="nl-NL" sz="1600" dirty="0"/>
            </a:p>
          </p:txBody>
        </p:sp>
        <p:sp>
          <p:nvSpPr>
            <p:cNvPr id="55" name="Rounded Rectangle 54"/>
            <p:cNvSpPr/>
            <p:nvPr/>
          </p:nvSpPr>
          <p:spPr>
            <a:xfrm>
              <a:off x="10568874" y="4926105"/>
              <a:ext cx="1229033" cy="49255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Desktop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6" name="Rounded Rectangle 55"/>
            <p:cNvSpPr/>
            <p:nvPr/>
          </p:nvSpPr>
          <p:spPr>
            <a:xfrm>
              <a:off x="9933939" y="2780947"/>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Communication &amp; Collaboration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9" name="Rounded Rectangle 78"/>
            <p:cNvSpPr/>
            <p:nvPr/>
          </p:nvSpPr>
          <p:spPr>
            <a:xfrm>
              <a:off x="2213835" y="3703215"/>
              <a:ext cx="922560"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Asset Tracker</a:t>
              </a:r>
              <a:endParaRPr lang="nl-NL" sz="1600" dirty="0"/>
            </a:p>
          </p:txBody>
        </p:sp>
      </p:grpSp>
      <p:sp>
        <p:nvSpPr>
          <p:cNvPr id="57" name="Title 1"/>
          <p:cNvSpPr txBox="1">
            <a:spLocks/>
          </p:cNvSpPr>
          <p:nvPr/>
        </p:nvSpPr>
        <p:spPr>
          <a:xfrm>
            <a:off x="0" y="-138880"/>
            <a:ext cx="9058275" cy="94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dirty="0" smtClean="0"/>
              <a:t>Business Applications</a:t>
            </a:r>
            <a:endParaRPr lang="nl-NL" dirty="0"/>
          </a:p>
        </p:txBody>
      </p:sp>
      <p:pic>
        <p:nvPicPr>
          <p:cNvPr id="58" name="Picture 2" descr="Afbeeldingsresultaat voor internet of thing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71" y="1219440"/>
            <a:ext cx="2104399" cy="18577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39442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Wrap Up</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lnSpcReduction="10000"/>
          </a:bodyPr>
          <a:lstStyle/>
          <a:p>
            <a:r>
              <a:rPr lang="fr-FR" dirty="0" smtClean="0"/>
              <a:t>All data </a:t>
            </a:r>
            <a:r>
              <a:rPr lang="fr-FR" dirty="0" err="1" smtClean="0"/>
              <a:t>is</a:t>
            </a:r>
            <a:r>
              <a:rPr lang="fr-FR" dirty="0" smtClean="0"/>
              <a:t> </a:t>
            </a:r>
            <a:r>
              <a:rPr lang="fr-FR" b="1" dirty="0" err="1" smtClean="0"/>
              <a:t>stale</a:t>
            </a:r>
            <a:endParaRPr lang="fr-FR" b="1" dirty="0" smtClean="0"/>
          </a:p>
          <a:p>
            <a:pPr lvl="1"/>
            <a:r>
              <a:rPr lang="fr-FR" dirty="0" err="1" smtClean="0"/>
              <a:t>Consistency</a:t>
            </a:r>
            <a:r>
              <a:rPr lang="fr-FR" dirty="0" smtClean="0"/>
              <a:t> </a:t>
            </a:r>
            <a:r>
              <a:rPr lang="fr-FR" dirty="0" err="1" smtClean="0"/>
              <a:t>should</a:t>
            </a:r>
            <a:r>
              <a:rPr lang="fr-FR" dirty="0" smtClean="0"/>
              <a:t> </a:t>
            </a:r>
            <a:r>
              <a:rPr lang="fr-FR" dirty="0" err="1" smtClean="0"/>
              <a:t>be</a:t>
            </a:r>
            <a:r>
              <a:rPr lang="fr-FR" dirty="0" smtClean="0"/>
              <a:t> </a:t>
            </a:r>
            <a:r>
              <a:rPr lang="fr-FR" dirty="0" err="1" smtClean="0"/>
              <a:t>your</a:t>
            </a:r>
            <a:r>
              <a:rPr lang="fr-FR" dirty="0" smtClean="0"/>
              <a:t> main </a:t>
            </a:r>
            <a:r>
              <a:rPr lang="fr-FR" dirty="0" err="1" smtClean="0"/>
              <a:t>concern</a:t>
            </a:r>
            <a:endParaRPr lang="fr-FR" dirty="0" smtClean="0"/>
          </a:p>
          <a:p>
            <a:r>
              <a:rPr lang="fr-FR" dirty="0" err="1" smtClean="0"/>
              <a:t>Microservices</a:t>
            </a:r>
            <a:r>
              <a:rPr lang="fr-FR" dirty="0" smtClean="0"/>
              <a:t> are </a:t>
            </a:r>
            <a:r>
              <a:rPr lang="fr-FR" dirty="0" err="1" smtClean="0"/>
              <a:t>stateless</a:t>
            </a:r>
            <a:endParaRPr lang="fr-FR" dirty="0" smtClean="0"/>
          </a:p>
          <a:p>
            <a:pPr lvl="1"/>
            <a:r>
              <a:rPr lang="fr-FR" dirty="0" err="1" smtClean="0"/>
              <a:t>They</a:t>
            </a:r>
            <a:r>
              <a:rPr lang="fr-FR" dirty="0" smtClean="0"/>
              <a:t> </a:t>
            </a:r>
            <a:r>
              <a:rPr lang="fr-FR" dirty="0" err="1" smtClean="0"/>
              <a:t>can</a:t>
            </a:r>
            <a:r>
              <a:rPr lang="fr-FR" dirty="0" smtClean="0"/>
              <a:t> </a:t>
            </a:r>
            <a:r>
              <a:rPr lang="fr-FR" dirty="0" err="1" smtClean="0"/>
              <a:t>own</a:t>
            </a:r>
            <a:r>
              <a:rPr lang="fr-FR" dirty="0" smtClean="0"/>
              <a:t> state – in </a:t>
            </a:r>
            <a:r>
              <a:rPr lang="fr-FR" dirty="0" err="1" smtClean="0"/>
              <a:t>their</a:t>
            </a:r>
            <a:r>
              <a:rPr lang="fr-FR" dirty="0" smtClean="0"/>
              <a:t> </a:t>
            </a:r>
            <a:r>
              <a:rPr lang="fr-FR" dirty="0" err="1" smtClean="0"/>
              <a:t>private</a:t>
            </a:r>
            <a:r>
              <a:rPr lang="fr-FR" dirty="0" smtClean="0"/>
              <a:t> data store</a:t>
            </a:r>
          </a:p>
          <a:p>
            <a:pPr lvl="1"/>
            <a:r>
              <a:rPr lang="fr-FR" dirty="0" smtClean="0"/>
              <a:t>And </a:t>
            </a:r>
            <a:r>
              <a:rPr lang="fr-FR" dirty="0" err="1" smtClean="0"/>
              <a:t>maintain</a:t>
            </a:r>
            <a:r>
              <a:rPr lang="fr-FR" dirty="0" smtClean="0"/>
              <a:t> </a:t>
            </a:r>
            <a:r>
              <a:rPr lang="fr-FR" dirty="0" err="1" smtClean="0"/>
              <a:t>derived</a:t>
            </a:r>
            <a:r>
              <a:rPr lang="fr-FR" dirty="0" smtClean="0"/>
              <a:t> state – </a:t>
            </a:r>
            <a:r>
              <a:rPr lang="fr-FR" dirty="0" err="1" smtClean="0"/>
              <a:t>bounded</a:t>
            </a:r>
            <a:r>
              <a:rPr lang="fr-FR" dirty="0" smtClean="0"/>
              <a:t> </a:t>
            </a:r>
            <a:r>
              <a:rPr lang="fr-FR" dirty="0" err="1" smtClean="0"/>
              <a:t>context</a:t>
            </a:r>
            <a:endParaRPr lang="fr-FR" dirty="0" smtClean="0"/>
          </a:p>
          <a:p>
            <a:pPr lvl="1"/>
            <a:r>
              <a:rPr lang="fr-FR" dirty="0" smtClean="0"/>
              <a:t>Events are </a:t>
            </a:r>
            <a:r>
              <a:rPr lang="fr-FR" dirty="0" err="1" smtClean="0"/>
              <a:t>published</a:t>
            </a:r>
            <a:r>
              <a:rPr lang="fr-FR" dirty="0" smtClean="0"/>
              <a:t> to </a:t>
            </a:r>
            <a:r>
              <a:rPr lang="fr-FR" dirty="0" err="1" smtClean="0"/>
              <a:t>allow</a:t>
            </a:r>
            <a:r>
              <a:rPr lang="fr-FR" dirty="0" smtClean="0"/>
              <a:t> </a:t>
            </a:r>
            <a:r>
              <a:rPr lang="fr-FR" dirty="0" err="1" smtClean="0"/>
              <a:t>microservices</a:t>
            </a:r>
            <a:r>
              <a:rPr lang="fr-FR" dirty="0" smtClean="0"/>
              <a:t> to </a:t>
            </a:r>
            <a:r>
              <a:rPr lang="fr-FR" dirty="0" err="1" smtClean="0"/>
              <a:t>synch</a:t>
            </a:r>
            <a:r>
              <a:rPr lang="fr-FR" dirty="0" smtClean="0"/>
              <a:t> </a:t>
            </a:r>
            <a:r>
              <a:rPr lang="fr-FR" dirty="0" err="1" smtClean="0"/>
              <a:t>their</a:t>
            </a:r>
            <a:r>
              <a:rPr lang="fr-FR" dirty="0" smtClean="0"/>
              <a:t> </a:t>
            </a:r>
            <a:r>
              <a:rPr lang="fr-FR" dirty="0" err="1" smtClean="0"/>
              <a:t>context</a:t>
            </a:r>
            <a:endParaRPr lang="fr-FR" dirty="0" smtClean="0"/>
          </a:p>
          <a:p>
            <a:r>
              <a:rPr lang="fr-FR" dirty="0" smtClean="0"/>
              <a:t>Event </a:t>
            </a:r>
            <a:r>
              <a:rPr lang="fr-FR" dirty="0" err="1" smtClean="0"/>
              <a:t>Sourcing</a:t>
            </a:r>
            <a:r>
              <a:rPr lang="fr-FR" dirty="0" smtClean="0"/>
              <a:t> </a:t>
            </a:r>
            <a:r>
              <a:rPr lang="fr-FR" dirty="0" err="1" smtClean="0"/>
              <a:t>reduces</a:t>
            </a:r>
            <a:r>
              <a:rPr lang="fr-FR" dirty="0" smtClean="0"/>
              <a:t> </a:t>
            </a:r>
            <a:r>
              <a:rPr lang="fr-FR" dirty="0" err="1" smtClean="0"/>
              <a:t>complexity</a:t>
            </a:r>
            <a:r>
              <a:rPr lang="fr-FR" dirty="0" smtClean="0"/>
              <a:t> </a:t>
            </a:r>
          </a:p>
          <a:p>
            <a:pPr lvl="1"/>
            <a:r>
              <a:rPr lang="fr-FR" dirty="0" smtClean="0"/>
              <a:t>CRUD =&gt; CR</a:t>
            </a:r>
          </a:p>
          <a:p>
            <a:pPr lvl="1"/>
            <a:r>
              <a:rPr lang="fr-FR" dirty="0" err="1" smtClean="0"/>
              <a:t>Keep</a:t>
            </a:r>
            <a:r>
              <a:rPr lang="fr-FR" dirty="0" smtClean="0"/>
              <a:t> a </a:t>
            </a:r>
            <a:r>
              <a:rPr lang="fr-FR" dirty="0" err="1" smtClean="0"/>
              <a:t>ledger</a:t>
            </a:r>
            <a:r>
              <a:rPr lang="fr-FR" dirty="0" smtClean="0"/>
              <a:t> of data changes (book </a:t>
            </a:r>
            <a:r>
              <a:rPr lang="fr-FR" dirty="0" err="1" smtClean="0"/>
              <a:t>keeping</a:t>
            </a:r>
            <a:r>
              <a:rPr lang="fr-FR" dirty="0" smtClean="0"/>
              <a:t> of DML transactions)</a:t>
            </a:r>
          </a:p>
          <a:p>
            <a:pPr lvl="1"/>
            <a:r>
              <a:rPr lang="fr-FR" dirty="0" err="1" smtClean="0"/>
              <a:t>Reconstruct</a:t>
            </a:r>
            <a:r>
              <a:rPr lang="fr-FR" dirty="0" smtClean="0"/>
              <a:t> state – </a:t>
            </a:r>
            <a:r>
              <a:rPr lang="fr-FR" dirty="0" err="1" smtClean="0"/>
              <a:t>current</a:t>
            </a:r>
            <a:r>
              <a:rPr lang="fr-FR" dirty="0" smtClean="0"/>
              <a:t> or </a:t>
            </a:r>
            <a:r>
              <a:rPr lang="fr-FR" dirty="0" err="1" smtClean="0"/>
              <a:t>historical</a:t>
            </a:r>
            <a:r>
              <a:rPr lang="fr-FR" dirty="0" smtClean="0"/>
              <a:t> – </a:t>
            </a:r>
            <a:r>
              <a:rPr lang="fr-FR" dirty="0" err="1" smtClean="0"/>
              <a:t>from</a:t>
            </a:r>
            <a:r>
              <a:rPr lang="fr-FR" dirty="0" smtClean="0"/>
              <a:t> </a:t>
            </a:r>
            <a:r>
              <a:rPr lang="fr-FR" dirty="0" err="1" smtClean="0"/>
              <a:t>events</a:t>
            </a:r>
            <a:r>
              <a:rPr lang="fr-FR" dirty="0" smtClean="0"/>
              <a:t> </a:t>
            </a:r>
            <a:br>
              <a:rPr lang="fr-FR" dirty="0" smtClean="0"/>
            </a:br>
            <a:r>
              <a:rPr lang="fr-FR" dirty="0" smtClean="0"/>
              <a:t>(</a:t>
            </a:r>
            <a:r>
              <a:rPr lang="fr-FR" dirty="0" err="1" smtClean="0"/>
              <a:t>into</a:t>
            </a:r>
            <a:r>
              <a:rPr lang="fr-FR" dirty="0" smtClean="0"/>
              <a:t> </a:t>
            </a:r>
            <a:r>
              <a:rPr lang="fr-FR" dirty="0" err="1" smtClean="0"/>
              <a:t>query</a:t>
            </a:r>
            <a:r>
              <a:rPr lang="fr-FR" dirty="0" smtClean="0"/>
              <a:t> store)</a:t>
            </a:r>
          </a:p>
          <a:p>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75095433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Wrap Up</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smtClean="0"/>
              <a:t>Data </a:t>
            </a:r>
            <a:r>
              <a:rPr lang="fr-FR" dirty="0" err="1" smtClean="0"/>
              <a:t>Integrity</a:t>
            </a:r>
            <a:r>
              <a:rPr lang="fr-FR" dirty="0" smtClean="0"/>
              <a:t> </a:t>
            </a:r>
            <a:r>
              <a:rPr lang="fr-FR" dirty="0" err="1" smtClean="0"/>
              <a:t>may</a:t>
            </a:r>
            <a:r>
              <a:rPr lang="fr-FR" dirty="0" smtClean="0"/>
              <a:t> </a:t>
            </a:r>
            <a:r>
              <a:rPr lang="fr-FR" dirty="0" err="1" smtClean="0"/>
              <a:t>be</a:t>
            </a:r>
            <a:r>
              <a:rPr lang="fr-FR" dirty="0" smtClean="0"/>
              <a:t> </a:t>
            </a:r>
            <a:r>
              <a:rPr lang="fr-FR" dirty="0" err="1" smtClean="0"/>
              <a:t>overrated</a:t>
            </a:r>
            <a:endParaRPr lang="fr-FR" dirty="0" smtClean="0"/>
          </a:p>
          <a:p>
            <a:pPr lvl="1"/>
            <a:r>
              <a:rPr lang="fr-FR" dirty="0" err="1" smtClean="0"/>
              <a:t>Instead</a:t>
            </a:r>
            <a:r>
              <a:rPr lang="fr-FR" dirty="0" smtClean="0"/>
              <a:t> of </a:t>
            </a:r>
            <a:r>
              <a:rPr lang="fr-FR" dirty="0" err="1" smtClean="0"/>
              <a:t>enforcing</a:t>
            </a:r>
            <a:r>
              <a:rPr lang="fr-FR" dirty="0" smtClean="0"/>
              <a:t> </a:t>
            </a:r>
            <a:r>
              <a:rPr lang="fr-FR" dirty="0" err="1" smtClean="0"/>
              <a:t>constraints</a:t>
            </a:r>
            <a:r>
              <a:rPr lang="fr-FR" dirty="0" smtClean="0"/>
              <a:t> (reality </a:t>
            </a:r>
            <a:r>
              <a:rPr lang="fr-FR" dirty="0" err="1" smtClean="0"/>
              <a:t>may</a:t>
            </a:r>
            <a:r>
              <a:rPr lang="fr-FR" dirty="0" smtClean="0"/>
              <a:t> not </a:t>
            </a:r>
            <a:r>
              <a:rPr lang="fr-FR" dirty="0" err="1" smtClean="0"/>
              <a:t>be</a:t>
            </a:r>
            <a:r>
              <a:rPr lang="fr-FR" dirty="0" smtClean="0"/>
              <a:t> </a:t>
            </a:r>
            <a:r>
              <a:rPr lang="fr-FR" dirty="0" err="1" smtClean="0"/>
              <a:t>so</a:t>
            </a:r>
            <a:r>
              <a:rPr lang="fr-FR" dirty="0" smtClean="0"/>
              <a:t> clean) – </a:t>
            </a:r>
            <a:r>
              <a:rPr lang="fr-FR" dirty="0" err="1" smtClean="0"/>
              <a:t>identify</a:t>
            </a:r>
            <a:r>
              <a:rPr lang="fr-FR" dirty="0" smtClean="0"/>
              <a:t> anomalies in data and </a:t>
            </a:r>
            <a:r>
              <a:rPr lang="fr-FR" dirty="0" err="1" smtClean="0"/>
              <a:t>act</a:t>
            </a:r>
            <a:r>
              <a:rPr lang="fr-FR" dirty="0" smtClean="0"/>
              <a:t> on </a:t>
            </a:r>
            <a:r>
              <a:rPr lang="fr-FR" dirty="0" err="1" smtClean="0"/>
              <a:t>them</a:t>
            </a:r>
            <a:endParaRPr lang="fr-FR" dirty="0" smtClean="0"/>
          </a:p>
          <a:p>
            <a:r>
              <a:rPr lang="fr-FR" dirty="0" smtClean="0"/>
              <a:t>SQL </a:t>
            </a:r>
            <a:r>
              <a:rPr lang="fr-FR" dirty="0" err="1" smtClean="0"/>
              <a:t>sits</a:t>
            </a:r>
            <a:r>
              <a:rPr lang="fr-FR" dirty="0" smtClean="0"/>
              <a:t> on top of the world</a:t>
            </a:r>
          </a:p>
          <a:p>
            <a:pPr lvl="1"/>
            <a:r>
              <a:rPr lang="fr-FR" dirty="0" smtClean="0"/>
              <a:t>SQL [</a:t>
            </a:r>
            <a:r>
              <a:rPr lang="fr-FR" dirty="0" err="1" smtClean="0"/>
              <a:t>like</a:t>
            </a:r>
            <a:r>
              <a:rPr lang="fr-FR" dirty="0" smtClean="0"/>
              <a:t> </a:t>
            </a:r>
            <a:r>
              <a:rPr lang="fr-FR" dirty="0" err="1" smtClean="0"/>
              <a:t>query</a:t>
            </a:r>
            <a:r>
              <a:rPr lang="fr-FR" dirty="0" smtClean="0"/>
              <a:t> </a:t>
            </a:r>
            <a:r>
              <a:rPr lang="fr-FR" dirty="0" err="1" smtClean="0"/>
              <a:t>languages</a:t>
            </a:r>
            <a:r>
              <a:rPr lang="fr-FR" dirty="0" smtClean="0"/>
              <a:t>] </a:t>
            </a:r>
            <a:r>
              <a:rPr lang="fr-FR" dirty="0" err="1" smtClean="0"/>
              <a:t>run</a:t>
            </a:r>
            <a:r>
              <a:rPr lang="fr-FR" dirty="0" smtClean="0"/>
              <a:t> </a:t>
            </a:r>
            <a:r>
              <a:rPr lang="fr-FR" dirty="0" err="1" smtClean="0"/>
              <a:t>against</a:t>
            </a:r>
            <a:r>
              <a:rPr lang="fr-FR" dirty="0" smtClean="0"/>
              <a:t> a </a:t>
            </a:r>
            <a:r>
              <a:rPr lang="fr-FR" dirty="0" err="1" smtClean="0"/>
              <a:t>wide</a:t>
            </a:r>
            <a:r>
              <a:rPr lang="fr-FR" dirty="0" smtClean="0"/>
              <a:t> </a:t>
            </a:r>
            <a:r>
              <a:rPr lang="fr-FR" dirty="0" err="1" smtClean="0"/>
              <a:t>array</a:t>
            </a:r>
            <a:r>
              <a:rPr lang="fr-FR" dirty="0" smtClean="0"/>
              <a:t> of data stores, </a:t>
            </a:r>
            <a:r>
              <a:rPr lang="fr-FR" dirty="0" err="1" smtClean="0"/>
              <a:t>including</a:t>
            </a:r>
            <a:r>
              <a:rPr lang="fr-FR" dirty="0" smtClean="0"/>
              <a:t> </a:t>
            </a:r>
            <a:r>
              <a:rPr lang="fr-FR" dirty="0" err="1" smtClean="0"/>
              <a:t>Streams</a:t>
            </a:r>
            <a:r>
              <a:rPr lang="fr-FR" dirty="0" smtClean="0"/>
              <a:t>, </a:t>
            </a:r>
            <a:r>
              <a:rPr lang="fr-FR" dirty="0" err="1" smtClean="0"/>
              <a:t>Big</a:t>
            </a:r>
            <a:r>
              <a:rPr lang="fr-FR" dirty="0" smtClean="0"/>
              <a:t> Data, </a:t>
            </a:r>
            <a:r>
              <a:rPr lang="fr-FR" dirty="0" err="1" smtClean="0"/>
              <a:t>NoSQL</a:t>
            </a:r>
            <a:r>
              <a:rPr lang="fr-FR" dirty="0" smtClean="0"/>
              <a:t> and CSV / Excel</a:t>
            </a:r>
          </a:p>
          <a:p>
            <a:pPr lvl="1"/>
            <a:r>
              <a:rPr lang="fr-FR" dirty="0" smtClean="0"/>
              <a:t>People and </a:t>
            </a:r>
            <a:r>
              <a:rPr lang="fr-FR" dirty="0" err="1" smtClean="0"/>
              <a:t>tools</a:t>
            </a:r>
            <a:r>
              <a:rPr lang="fr-FR" dirty="0" smtClean="0"/>
              <a:t> know SQL – </a:t>
            </a:r>
            <a:r>
              <a:rPr lang="fr-FR" dirty="0" err="1" smtClean="0"/>
              <a:t>make</a:t>
            </a:r>
            <a:r>
              <a:rPr lang="fr-FR" dirty="0" smtClean="0"/>
              <a:t> use of </a:t>
            </a:r>
            <a:r>
              <a:rPr lang="fr-FR" dirty="0" err="1" smtClean="0"/>
              <a:t>that</a:t>
            </a:r>
            <a:endParaRPr lang="fr-FR" dirty="0" smtClean="0"/>
          </a:p>
          <a:p>
            <a:r>
              <a:rPr lang="fr-FR" dirty="0" smtClean="0"/>
              <a:t>Machine Learning and </a:t>
            </a:r>
            <a:r>
              <a:rPr lang="fr-FR" dirty="0" err="1" smtClean="0"/>
              <a:t>Artificial</a:t>
            </a:r>
            <a:r>
              <a:rPr lang="fr-FR" dirty="0" smtClean="0"/>
              <a:t> Intelligence are </a:t>
            </a:r>
            <a:r>
              <a:rPr lang="fr-FR" dirty="0" err="1" smtClean="0"/>
              <a:t>fueled</a:t>
            </a:r>
            <a:r>
              <a:rPr lang="fr-FR" dirty="0" smtClean="0"/>
              <a:t> by data</a:t>
            </a:r>
          </a:p>
          <a:p>
            <a:pPr lvl="1"/>
            <a:r>
              <a:rPr lang="fr-FR" dirty="0" err="1" smtClean="0"/>
              <a:t>They</a:t>
            </a:r>
            <a:r>
              <a:rPr lang="fr-FR" dirty="0" smtClean="0"/>
              <a:t> </a:t>
            </a:r>
            <a:r>
              <a:rPr lang="fr-FR" dirty="0" err="1" smtClean="0"/>
              <a:t>make</a:t>
            </a:r>
            <a:r>
              <a:rPr lang="fr-FR" dirty="0" smtClean="0"/>
              <a:t> the </a:t>
            </a:r>
            <a:r>
              <a:rPr lang="fr-FR" dirty="0" err="1" smtClean="0"/>
              <a:t>smallest</a:t>
            </a:r>
            <a:r>
              <a:rPr lang="fr-FR" dirty="0" smtClean="0"/>
              <a:t>, </a:t>
            </a:r>
            <a:r>
              <a:rPr lang="fr-FR" dirty="0" err="1" smtClean="0"/>
              <a:t>rawest</a:t>
            </a:r>
            <a:r>
              <a:rPr lang="fr-FR" dirty="0" smtClean="0"/>
              <a:t>, </a:t>
            </a:r>
            <a:r>
              <a:rPr lang="fr-FR" dirty="0" err="1" smtClean="0"/>
              <a:t>silliest</a:t>
            </a:r>
            <a:r>
              <a:rPr lang="fr-FR" dirty="0" smtClean="0"/>
              <a:t> </a:t>
            </a:r>
            <a:r>
              <a:rPr lang="fr-FR" dirty="0" err="1" smtClean="0"/>
              <a:t>piece</a:t>
            </a:r>
            <a:r>
              <a:rPr lang="fr-FR" dirty="0" smtClean="0"/>
              <a:t> of data </a:t>
            </a:r>
            <a:r>
              <a:rPr lang="fr-FR" dirty="0" err="1" smtClean="0"/>
              <a:t>potentially</a:t>
            </a:r>
            <a:r>
              <a:rPr lang="fr-FR" dirty="0" smtClean="0"/>
              <a:t> </a:t>
            </a:r>
            <a:r>
              <a:rPr lang="fr-FR" dirty="0" err="1" smtClean="0"/>
              <a:t>valuable</a:t>
            </a:r>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1745143498"/>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Wrap Up</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8" name="TextBox 7"/>
          <p:cNvSpPr txBox="1"/>
          <p:nvPr/>
        </p:nvSpPr>
        <p:spPr>
          <a:xfrm>
            <a:off x="3186953" y="1827213"/>
            <a:ext cx="6585905" cy="3770263"/>
          </a:xfrm>
          <a:prstGeom prst="rect">
            <a:avLst/>
          </a:prstGeom>
          <a:noFill/>
        </p:spPr>
        <p:txBody>
          <a:bodyPr wrap="none" rtlCol="0">
            <a:spAutoFit/>
          </a:bodyPr>
          <a:lstStyle/>
          <a:p>
            <a:r>
              <a:rPr lang="en-US" sz="23900" dirty="0" smtClean="0"/>
              <a:t>DATA</a:t>
            </a:r>
            <a:endParaRPr lang="nl-NL" sz="23900" dirty="0"/>
          </a:p>
        </p:txBody>
      </p:sp>
      <p:sp>
        <p:nvSpPr>
          <p:cNvPr id="9" name="TextBox 8"/>
          <p:cNvSpPr txBox="1"/>
          <p:nvPr/>
        </p:nvSpPr>
        <p:spPr>
          <a:xfrm>
            <a:off x="3186953" y="1805435"/>
            <a:ext cx="6585905" cy="3770263"/>
          </a:xfrm>
          <a:prstGeom prst="rect">
            <a:avLst/>
          </a:prstGeom>
          <a:noFill/>
        </p:spPr>
        <p:txBody>
          <a:bodyPr wrap="none" rtlCol="0">
            <a:spAutoFit/>
          </a:bodyPr>
          <a:lstStyle/>
          <a:p>
            <a:r>
              <a:rPr lang="en-US" sz="23900" dirty="0" smtClean="0"/>
              <a:t>DATA</a:t>
            </a:r>
            <a:endParaRPr lang="nl-NL" sz="23900" dirty="0"/>
          </a:p>
        </p:txBody>
      </p:sp>
      <p:sp>
        <p:nvSpPr>
          <p:cNvPr id="10" name="TextBox 9"/>
          <p:cNvSpPr txBox="1"/>
          <p:nvPr/>
        </p:nvSpPr>
        <p:spPr>
          <a:xfrm>
            <a:off x="3186952" y="1827213"/>
            <a:ext cx="6585905" cy="3770263"/>
          </a:xfrm>
          <a:prstGeom prst="rect">
            <a:avLst/>
          </a:prstGeom>
          <a:noFill/>
        </p:spPr>
        <p:txBody>
          <a:bodyPr wrap="none" rtlCol="0">
            <a:spAutoFit/>
          </a:bodyPr>
          <a:lstStyle/>
          <a:p>
            <a:r>
              <a:rPr lang="en-US" sz="23900" dirty="0" smtClean="0"/>
              <a:t>DATA</a:t>
            </a:r>
            <a:endParaRPr lang="nl-NL" sz="23900" dirty="0"/>
          </a:p>
        </p:txBody>
      </p:sp>
      <p:sp>
        <p:nvSpPr>
          <p:cNvPr id="11" name="TextBox 10"/>
          <p:cNvSpPr txBox="1"/>
          <p:nvPr/>
        </p:nvSpPr>
        <p:spPr>
          <a:xfrm>
            <a:off x="3186952" y="1848991"/>
            <a:ext cx="6585905" cy="3770263"/>
          </a:xfrm>
          <a:prstGeom prst="rect">
            <a:avLst/>
          </a:prstGeom>
          <a:noFill/>
        </p:spPr>
        <p:txBody>
          <a:bodyPr wrap="none" rtlCol="0">
            <a:spAutoFit/>
          </a:bodyPr>
          <a:lstStyle/>
          <a:p>
            <a:r>
              <a:rPr lang="en-US" sz="23900" dirty="0" smtClean="0"/>
              <a:t>DATA</a:t>
            </a:r>
            <a:endParaRPr lang="nl-NL" sz="23900" dirty="0"/>
          </a:p>
        </p:txBody>
      </p:sp>
      <p:sp>
        <p:nvSpPr>
          <p:cNvPr id="12" name="TextBox 11"/>
          <p:cNvSpPr txBox="1"/>
          <p:nvPr/>
        </p:nvSpPr>
        <p:spPr>
          <a:xfrm>
            <a:off x="3186952" y="1816324"/>
            <a:ext cx="6585905" cy="3770263"/>
          </a:xfrm>
          <a:prstGeom prst="rect">
            <a:avLst/>
          </a:prstGeom>
          <a:noFill/>
        </p:spPr>
        <p:txBody>
          <a:bodyPr wrap="none" rtlCol="0">
            <a:spAutoFit/>
          </a:bodyPr>
          <a:lstStyle/>
          <a:p>
            <a:r>
              <a:rPr lang="en-US" sz="23900" dirty="0" smtClean="0"/>
              <a:t>DATA</a:t>
            </a:r>
            <a:endParaRPr lang="nl-NL" sz="23900" dirty="0"/>
          </a:p>
        </p:txBody>
      </p:sp>
      <p:sp>
        <p:nvSpPr>
          <p:cNvPr id="13" name="TextBox 12"/>
          <p:cNvSpPr txBox="1"/>
          <p:nvPr/>
        </p:nvSpPr>
        <p:spPr>
          <a:xfrm>
            <a:off x="3186952" y="1794546"/>
            <a:ext cx="6585905" cy="3770263"/>
          </a:xfrm>
          <a:prstGeom prst="rect">
            <a:avLst/>
          </a:prstGeom>
          <a:noFill/>
        </p:spPr>
        <p:txBody>
          <a:bodyPr wrap="none" rtlCol="0">
            <a:spAutoFit/>
          </a:bodyPr>
          <a:lstStyle/>
          <a:p>
            <a:r>
              <a:rPr lang="en-US" sz="23900" dirty="0" smtClean="0"/>
              <a:t>DATA</a:t>
            </a:r>
            <a:endParaRPr lang="nl-NL" sz="23900" dirty="0"/>
          </a:p>
        </p:txBody>
      </p:sp>
    </p:spTree>
    <p:extLst>
      <p:ext uri="{BB962C8B-B14F-4D97-AF65-F5344CB8AC3E}">
        <p14:creationId xmlns:p14="http://schemas.microsoft.com/office/powerpoint/2010/main" val="38885344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grpId="0" nodeType="click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childTnLst>
                          </p:cTn>
                        </p:par>
                        <p:par>
                          <p:cTn id="7" fill="hold">
                            <p:stCondLst>
                              <p:cond delay="2000"/>
                            </p:stCondLst>
                            <p:childTnLst>
                              <p:par>
                                <p:cTn id="8" presetID="1" presetClass="entr" presetSubtype="0" fill="hold" grpId="1" nodeType="afterEffect">
                                  <p:stCondLst>
                                    <p:cond delay="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2000"/>
                            </p:stCondLst>
                            <p:childTnLst>
                              <p:par>
                                <p:cTn id="11" presetID="3" presetClass="emph" presetSubtype="2" fill="hold" grpId="0" nodeType="afterEffect">
                                  <p:stCondLst>
                                    <p:cond delay="0"/>
                                  </p:stCondLst>
                                  <p:childTnLst>
                                    <p:animClr clrSpc="rgb" dir="cw">
                                      <p:cBhvr override="childStyle">
                                        <p:cTn id="12" dur="2000" fill="hold"/>
                                        <p:tgtEl>
                                          <p:spTgt spid="9"/>
                                        </p:tgtEl>
                                        <p:attrNameLst>
                                          <p:attrName>style.color</p:attrName>
                                        </p:attrNameLst>
                                      </p:cBhvr>
                                      <p:to>
                                        <a:schemeClr val="accent1"/>
                                      </p:to>
                                    </p:animClr>
                                  </p:childTnLst>
                                </p:cTn>
                              </p:par>
                            </p:childTnLst>
                          </p:cTn>
                        </p:par>
                        <p:par>
                          <p:cTn id="13" fill="hold">
                            <p:stCondLst>
                              <p:cond delay="4000"/>
                            </p:stCondLst>
                            <p:childTnLst>
                              <p:par>
                                <p:cTn id="14" presetID="1" presetClass="entr" presetSubtype="0" fill="hold" grpId="1" nodeType="after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par>
                          <p:cTn id="16" fill="hold">
                            <p:stCondLst>
                              <p:cond delay="4000"/>
                            </p:stCondLst>
                            <p:childTnLst>
                              <p:par>
                                <p:cTn id="17" presetID="3" presetClass="emph" presetSubtype="2" fill="hold" grpId="0" nodeType="afterEffect">
                                  <p:stCondLst>
                                    <p:cond delay="0"/>
                                  </p:stCondLst>
                                  <p:childTnLst>
                                    <p:animClr clrSpc="rgb" dir="cw">
                                      <p:cBhvr override="childStyle">
                                        <p:cTn id="18" dur="2000" fill="hold"/>
                                        <p:tgtEl>
                                          <p:spTgt spid="10"/>
                                        </p:tgtEl>
                                        <p:attrNameLst>
                                          <p:attrName>style.color</p:attrName>
                                        </p:attrNameLst>
                                      </p:cBhvr>
                                      <p:to>
                                        <a:schemeClr val="folHlink"/>
                                      </p:to>
                                    </p:animClr>
                                  </p:childTnLst>
                                </p:cTn>
                              </p:par>
                            </p:childTnLst>
                          </p:cTn>
                        </p:par>
                        <p:par>
                          <p:cTn id="19" fill="hold">
                            <p:stCondLst>
                              <p:cond delay="6000"/>
                            </p:stCondLst>
                            <p:childTnLst>
                              <p:par>
                                <p:cTn id="20" presetID="1" presetClass="entr" presetSubtype="0" fill="hold" grpId="1" nodeType="afterEffect">
                                  <p:stCondLst>
                                    <p:cond delay="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6000"/>
                            </p:stCondLst>
                            <p:childTnLst>
                              <p:par>
                                <p:cTn id="23" presetID="3" presetClass="emph" presetSubtype="2" fill="hold" grpId="0" nodeType="afterEffect">
                                  <p:stCondLst>
                                    <p:cond delay="0"/>
                                  </p:stCondLst>
                                  <p:childTnLst>
                                    <p:animClr clrSpc="rgb" dir="cw">
                                      <p:cBhvr override="childStyle">
                                        <p:cTn id="24" dur="2000" fill="hold"/>
                                        <p:tgtEl>
                                          <p:spTgt spid="11"/>
                                        </p:tgtEl>
                                        <p:attrNameLst>
                                          <p:attrName>style.color</p:attrName>
                                        </p:attrNameLst>
                                      </p:cBhvr>
                                      <p:to>
                                        <a:srgbClr val="00FF00"/>
                                      </p:to>
                                    </p:animClr>
                                  </p:childTnLst>
                                </p:cTn>
                              </p:par>
                            </p:childTnLst>
                          </p:cTn>
                        </p:par>
                        <p:par>
                          <p:cTn id="25" fill="hold">
                            <p:stCondLst>
                              <p:cond delay="8000"/>
                            </p:stCondLst>
                            <p:childTnLst>
                              <p:par>
                                <p:cTn id="26" presetID="1" presetClass="entr" presetSubtype="0" fill="hold" grpId="1" nodeType="afterEffect">
                                  <p:stCondLst>
                                    <p:cond delay="0"/>
                                  </p:stCondLst>
                                  <p:childTnLst>
                                    <p:set>
                                      <p:cBhvr>
                                        <p:cTn id="27" dur="1" fill="hold">
                                          <p:stCondLst>
                                            <p:cond delay="0"/>
                                          </p:stCondLst>
                                        </p:cTn>
                                        <p:tgtEl>
                                          <p:spTgt spid="12"/>
                                        </p:tgtEl>
                                        <p:attrNameLst>
                                          <p:attrName>style.visibility</p:attrName>
                                        </p:attrNameLst>
                                      </p:cBhvr>
                                      <p:to>
                                        <p:strVal val="visible"/>
                                      </p:to>
                                    </p:set>
                                  </p:childTnLst>
                                </p:cTn>
                              </p:par>
                            </p:childTnLst>
                          </p:cTn>
                        </p:par>
                        <p:par>
                          <p:cTn id="28" fill="hold">
                            <p:stCondLst>
                              <p:cond delay="8000"/>
                            </p:stCondLst>
                            <p:childTnLst>
                              <p:par>
                                <p:cTn id="29" presetID="3" presetClass="emph" presetSubtype="2" fill="hold" grpId="0" nodeType="afterEffect">
                                  <p:stCondLst>
                                    <p:cond delay="0"/>
                                  </p:stCondLst>
                                  <p:childTnLst>
                                    <p:animClr clrSpc="rgb" dir="cw">
                                      <p:cBhvr override="childStyle">
                                        <p:cTn id="30" dur="2000" fill="hold"/>
                                        <p:tgtEl>
                                          <p:spTgt spid="12"/>
                                        </p:tgtEl>
                                        <p:attrNameLst>
                                          <p:attrName>style.color</p:attrName>
                                        </p:attrNameLst>
                                      </p:cBhvr>
                                      <p:to>
                                        <a:srgbClr val="FF0000"/>
                                      </p:to>
                                    </p:animClr>
                                  </p:childTnLst>
                                </p:cTn>
                              </p:par>
                            </p:childTnLst>
                          </p:cTn>
                        </p:par>
                        <p:par>
                          <p:cTn id="31" fill="hold">
                            <p:stCondLst>
                              <p:cond delay="10000"/>
                            </p:stCondLst>
                            <p:childTnLst>
                              <p:par>
                                <p:cTn id="32" presetID="1" presetClass="entr" presetSubtype="0" fill="hold" grpId="1" nodeType="afterEffect">
                                  <p:stCondLst>
                                    <p:cond delay="0"/>
                                  </p:stCondLst>
                                  <p:childTnLst>
                                    <p:set>
                                      <p:cBhvr>
                                        <p:cTn id="33" dur="1" fill="hold">
                                          <p:stCondLst>
                                            <p:cond delay="0"/>
                                          </p:stCondLst>
                                        </p:cTn>
                                        <p:tgtEl>
                                          <p:spTgt spid="13"/>
                                        </p:tgtEl>
                                        <p:attrNameLst>
                                          <p:attrName>style.visibility</p:attrName>
                                        </p:attrNameLst>
                                      </p:cBhvr>
                                      <p:to>
                                        <p:strVal val="visible"/>
                                      </p:to>
                                    </p:set>
                                  </p:childTnLst>
                                </p:cTn>
                              </p:par>
                            </p:childTnLst>
                          </p:cTn>
                        </p:par>
                        <p:par>
                          <p:cTn id="34" fill="hold">
                            <p:stCondLst>
                              <p:cond delay="10000"/>
                            </p:stCondLst>
                            <p:childTnLst>
                              <p:par>
                                <p:cTn id="35" presetID="3" presetClass="emph" presetSubtype="2" fill="hold" grpId="0" nodeType="afterEffect">
                                  <p:stCondLst>
                                    <p:cond delay="0"/>
                                  </p:stCondLst>
                                  <p:childTnLst>
                                    <p:animClr clrSpc="rgb" dir="cw">
                                      <p:cBhvr override="childStyle">
                                        <p:cTn id="36" dur="2000" fill="hold"/>
                                        <p:tgtEl>
                                          <p:spTgt spid="13"/>
                                        </p:tgtEl>
                                        <p:attrNameLst>
                                          <p:attrName>style.color</p:attrName>
                                        </p:attrNameLst>
                                      </p:cBhvr>
                                      <p:to>
                                        <a:schemeClr val="bg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Lst>
  </p:timing>
</p:sld>
</file>

<file path=ppt/slides/slide1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Wrap Up</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8" name="TextBox 7"/>
          <p:cNvSpPr txBox="1"/>
          <p:nvPr/>
        </p:nvSpPr>
        <p:spPr>
          <a:xfrm rot="20982024">
            <a:off x="8228870" y="2326873"/>
            <a:ext cx="4427454" cy="1569660"/>
          </a:xfrm>
          <a:prstGeom prst="rect">
            <a:avLst/>
          </a:prstGeom>
          <a:noFill/>
        </p:spPr>
        <p:txBody>
          <a:bodyPr wrap="square" rtlCol="0">
            <a:spAutoFit/>
          </a:bodyPr>
          <a:lstStyle/>
          <a:p>
            <a:r>
              <a:rPr lang="en-US" sz="9600" dirty="0" smtClean="0"/>
              <a:t>DATA</a:t>
            </a:r>
            <a:endParaRPr lang="nl-NL" sz="9600" dirty="0"/>
          </a:p>
        </p:txBody>
      </p:sp>
      <p:sp>
        <p:nvSpPr>
          <p:cNvPr id="9" name="TextBox 8"/>
          <p:cNvSpPr txBox="1"/>
          <p:nvPr/>
        </p:nvSpPr>
        <p:spPr>
          <a:xfrm>
            <a:off x="7144894" y="632414"/>
            <a:ext cx="3881768" cy="2215991"/>
          </a:xfrm>
          <a:prstGeom prst="rect">
            <a:avLst/>
          </a:prstGeom>
          <a:noFill/>
        </p:spPr>
        <p:txBody>
          <a:bodyPr wrap="none" rtlCol="0">
            <a:spAutoFit/>
          </a:bodyPr>
          <a:lstStyle/>
          <a:p>
            <a:r>
              <a:rPr lang="en-US" sz="13800" dirty="0" smtClean="0"/>
              <a:t>DATA</a:t>
            </a:r>
            <a:endParaRPr lang="nl-NL" sz="13800" dirty="0"/>
          </a:p>
        </p:txBody>
      </p:sp>
      <p:sp>
        <p:nvSpPr>
          <p:cNvPr id="10" name="TextBox 9"/>
          <p:cNvSpPr txBox="1"/>
          <p:nvPr/>
        </p:nvSpPr>
        <p:spPr>
          <a:xfrm rot="2114234">
            <a:off x="4557612" y="2610736"/>
            <a:ext cx="3881768" cy="2215991"/>
          </a:xfrm>
          <a:prstGeom prst="rect">
            <a:avLst/>
          </a:prstGeom>
          <a:noFill/>
        </p:spPr>
        <p:txBody>
          <a:bodyPr wrap="none" rtlCol="0">
            <a:spAutoFit/>
          </a:bodyPr>
          <a:lstStyle/>
          <a:p>
            <a:r>
              <a:rPr lang="en-US" sz="13800" dirty="0" smtClean="0"/>
              <a:t>DATA</a:t>
            </a:r>
            <a:endParaRPr lang="nl-NL" sz="13800" dirty="0"/>
          </a:p>
        </p:txBody>
      </p:sp>
      <p:sp>
        <p:nvSpPr>
          <p:cNvPr id="11" name="TextBox 10"/>
          <p:cNvSpPr txBox="1"/>
          <p:nvPr/>
        </p:nvSpPr>
        <p:spPr>
          <a:xfrm>
            <a:off x="1630307" y="3712534"/>
            <a:ext cx="5514587" cy="3154710"/>
          </a:xfrm>
          <a:prstGeom prst="rect">
            <a:avLst/>
          </a:prstGeom>
          <a:noFill/>
        </p:spPr>
        <p:txBody>
          <a:bodyPr wrap="none" rtlCol="0">
            <a:spAutoFit/>
          </a:bodyPr>
          <a:lstStyle/>
          <a:p>
            <a:r>
              <a:rPr lang="en-US" sz="19900" dirty="0" smtClean="0"/>
              <a:t>DATA</a:t>
            </a:r>
            <a:endParaRPr lang="nl-NL" sz="19900" dirty="0"/>
          </a:p>
        </p:txBody>
      </p:sp>
      <p:sp>
        <p:nvSpPr>
          <p:cNvPr id="12" name="TextBox 11"/>
          <p:cNvSpPr txBox="1"/>
          <p:nvPr/>
        </p:nvSpPr>
        <p:spPr>
          <a:xfrm rot="19474328">
            <a:off x="2000885" y="1110023"/>
            <a:ext cx="3881768" cy="2215991"/>
          </a:xfrm>
          <a:prstGeom prst="rect">
            <a:avLst/>
          </a:prstGeom>
          <a:noFill/>
        </p:spPr>
        <p:txBody>
          <a:bodyPr wrap="none" rtlCol="0">
            <a:spAutoFit/>
          </a:bodyPr>
          <a:lstStyle/>
          <a:p>
            <a:r>
              <a:rPr lang="en-US" sz="13800" dirty="0" smtClean="0"/>
              <a:t>DATA</a:t>
            </a:r>
            <a:endParaRPr lang="nl-NL" sz="13800" dirty="0"/>
          </a:p>
        </p:txBody>
      </p:sp>
      <p:sp>
        <p:nvSpPr>
          <p:cNvPr id="13" name="TextBox 12"/>
          <p:cNvSpPr txBox="1"/>
          <p:nvPr/>
        </p:nvSpPr>
        <p:spPr>
          <a:xfrm>
            <a:off x="7713408" y="3961636"/>
            <a:ext cx="3881768" cy="2215991"/>
          </a:xfrm>
          <a:prstGeom prst="rect">
            <a:avLst/>
          </a:prstGeom>
          <a:noFill/>
        </p:spPr>
        <p:txBody>
          <a:bodyPr wrap="none" rtlCol="0">
            <a:spAutoFit/>
          </a:bodyPr>
          <a:lstStyle/>
          <a:p>
            <a:r>
              <a:rPr lang="en-US" sz="13800" dirty="0" smtClean="0"/>
              <a:t>DATA</a:t>
            </a:r>
            <a:endParaRPr lang="nl-NL" sz="13800" dirty="0"/>
          </a:p>
        </p:txBody>
      </p:sp>
      <p:sp>
        <p:nvSpPr>
          <p:cNvPr id="14" name="TextBox 13"/>
          <p:cNvSpPr txBox="1"/>
          <p:nvPr/>
        </p:nvSpPr>
        <p:spPr>
          <a:xfrm rot="1462014">
            <a:off x="4579770" y="481182"/>
            <a:ext cx="4427454" cy="1569660"/>
          </a:xfrm>
          <a:prstGeom prst="rect">
            <a:avLst/>
          </a:prstGeom>
          <a:noFill/>
        </p:spPr>
        <p:txBody>
          <a:bodyPr wrap="square" rtlCol="0">
            <a:spAutoFit/>
          </a:bodyPr>
          <a:lstStyle/>
          <a:p>
            <a:r>
              <a:rPr lang="en-US" sz="9600" dirty="0" smtClean="0"/>
              <a:t>DATA</a:t>
            </a:r>
            <a:endParaRPr lang="nl-NL" sz="9600" dirty="0"/>
          </a:p>
        </p:txBody>
      </p:sp>
      <p:sp>
        <p:nvSpPr>
          <p:cNvPr id="15" name="TextBox 14"/>
          <p:cNvSpPr txBox="1"/>
          <p:nvPr/>
        </p:nvSpPr>
        <p:spPr>
          <a:xfrm rot="16352940">
            <a:off x="-241688" y="1580240"/>
            <a:ext cx="4427454" cy="1569660"/>
          </a:xfrm>
          <a:prstGeom prst="rect">
            <a:avLst/>
          </a:prstGeom>
          <a:noFill/>
        </p:spPr>
        <p:txBody>
          <a:bodyPr wrap="square" rtlCol="0">
            <a:spAutoFit/>
          </a:bodyPr>
          <a:lstStyle/>
          <a:p>
            <a:r>
              <a:rPr lang="en-US" sz="9600" dirty="0" smtClean="0"/>
              <a:t>DATA</a:t>
            </a:r>
            <a:endParaRPr lang="nl-NL" sz="9600" dirty="0"/>
          </a:p>
        </p:txBody>
      </p:sp>
    </p:spTree>
    <p:extLst>
      <p:ext uri="{BB962C8B-B14F-4D97-AF65-F5344CB8AC3E}">
        <p14:creationId xmlns:p14="http://schemas.microsoft.com/office/powerpoint/2010/main" val="2583052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slides/slide1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err="1" smtClean="0">
                <a:solidFill>
                  <a:schemeClr val="bg1"/>
                </a:solidFill>
                <a:latin typeface="Trebuchet MS Bold" charset="0"/>
                <a:cs typeface="Trebuchet MS Bold" charset="0"/>
              </a:rPr>
              <a:t>Thank</a:t>
            </a:r>
            <a:r>
              <a:rPr lang="fr-FR" sz="11500" dirty="0" smtClean="0">
                <a:solidFill>
                  <a:schemeClr val="bg1"/>
                </a:solidFill>
                <a:latin typeface="Trebuchet MS Bold" charset="0"/>
                <a:cs typeface="Trebuchet MS Bold" charset="0"/>
              </a:rPr>
              <a:t> You!</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5" name="Rectangle 2"/>
          <p:cNvSpPr txBox="1">
            <a:spLocks noChangeArrowheads="1"/>
          </p:cNvSpPr>
          <p:nvPr/>
        </p:nvSpPr>
        <p:spPr>
          <a:xfrm>
            <a:off x="3214256" y="2401450"/>
            <a:ext cx="8902931" cy="4777773"/>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lnSpc>
                <a:spcPct val="150000"/>
              </a:lnSpc>
              <a:defRPr/>
            </a:pPr>
            <a:r>
              <a:rPr lang="en-US" dirty="0" smtClean="0">
                <a:solidFill>
                  <a:srgbClr val="FFFFFF"/>
                </a:solidFill>
                <a:latin typeface="Trebuchet MS Bold" charset="0"/>
                <a:cs typeface="Trebuchet MS Bold" charset="0"/>
                <a:sym typeface="Trebuchet MS Bold" charset="0"/>
              </a:rPr>
              <a:t>Lucas Jellema</a:t>
            </a:r>
          </a:p>
          <a:p>
            <a:pPr algn="r">
              <a:lnSpc>
                <a:spcPct val="150000"/>
              </a:lnSpc>
              <a:defRPr/>
            </a:pPr>
            <a:r>
              <a:rPr lang="en-US" dirty="0" smtClean="0">
                <a:solidFill>
                  <a:srgbClr val="FFFFFF"/>
                </a:solidFill>
                <a:latin typeface="Trebuchet MS Bold" charset="0"/>
                <a:cs typeface="Trebuchet MS Bold" charset="0"/>
                <a:sym typeface="Trebuchet MS Bold" charset="0"/>
              </a:rPr>
              <a:t>AMIS (The Netherlands)</a:t>
            </a:r>
          </a:p>
          <a:p>
            <a:pPr algn="r">
              <a:lnSpc>
                <a:spcPct val="150000"/>
              </a:lnSpc>
              <a:defRPr/>
            </a:pPr>
            <a:r>
              <a:rPr lang="en-US" dirty="0" smtClean="0">
                <a:solidFill>
                  <a:srgbClr val="FFFFFF"/>
                </a:solidFill>
                <a:latin typeface="Trebuchet MS Bold" charset="0"/>
                <a:cs typeface="Trebuchet MS Bold" charset="0"/>
                <a:sym typeface="Trebuchet MS Bold" charset="0"/>
              </a:rPr>
              <a:t>@</a:t>
            </a:r>
            <a:r>
              <a:rPr lang="en-US" dirty="0" err="1" smtClean="0">
                <a:solidFill>
                  <a:srgbClr val="FFFFFF"/>
                </a:solidFill>
                <a:latin typeface="Trebuchet MS Bold" charset="0"/>
                <a:cs typeface="Trebuchet MS Bold" charset="0"/>
                <a:sym typeface="Trebuchet MS Bold" charset="0"/>
              </a:rPr>
              <a:t>lucasjellema</a:t>
            </a:r>
            <a:r>
              <a:rPr lang="en-US" dirty="0" smtClean="0">
                <a:solidFill>
                  <a:srgbClr val="FFFFFF"/>
                </a:solidFill>
                <a:latin typeface="Trebuchet MS Bold" charset="0"/>
                <a:cs typeface="Trebuchet MS Bold" charset="0"/>
                <a:sym typeface="Trebuchet MS Bold" charset="0"/>
              </a:rPr>
              <a:t> </a:t>
            </a:r>
          </a:p>
          <a:p>
            <a:pPr algn="r">
              <a:lnSpc>
                <a:spcPct val="150000"/>
              </a:lnSpc>
              <a:defRPr/>
            </a:pPr>
            <a:r>
              <a:rPr lang="en-US" b="1" dirty="0" smtClean="0">
                <a:solidFill>
                  <a:schemeClr val="accent6">
                    <a:lumMod val="50000"/>
                  </a:schemeClr>
                </a:solidFill>
                <a:hlinkClick r:id="rId3"/>
              </a:rPr>
              <a:t>technology.amis.nl</a:t>
            </a:r>
            <a:endParaRPr lang="en-US" b="1" dirty="0" smtClean="0">
              <a:solidFill>
                <a:schemeClr val="accent6">
                  <a:lumMod val="50000"/>
                </a:schemeClr>
              </a:solidFill>
            </a:endParaRPr>
          </a:p>
          <a:p>
            <a:pPr algn="r">
              <a:lnSpc>
                <a:spcPct val="150000"/>
              </a:lnSpc>
              <a:defRPr/>
            </a:pPr>
            <a:r>
              <a:rPr lang="en-US" b="1" dirty="0">
                <a:solidFill>
                  <a:schemeClr val="accent5">
                    <a:lumMod val="40000"/>
                    <a:lumOff val="60000"/>
                  </a:schemeClr>
                </a:solidFill>
                <a:latin typeface="Trebuchet MS Bold" charset="0"/>
                <a:cs typeface="Trebuchet MS Bold" charset="0"/>
                <a:sym typeface="Trebuchet MS Bold" charset="0"/>
              </a:rPr>
              <a:t>GitHub: </a:t>
            </a:r>
            <a:br>
              <a:rPr lang="en-US" b="1" dirty="0">
                <a:solidFill>
                  <a:schemeClr val="accent5">
                    <a:lumMod val="40000"/>
                    <a:lumOff val="60000"/>
                  </a:schemeClr>
                </a:solidFill>
                <a:latin typeface="Trebuchet MS Bold" charset="0"/>
                <a:cs typeface="Trebuchet MS Bold" charset="0"/>
                <a:sym typeface="Trebuchet MS Bold" charset="0"/>
              </a:rPr>
            </a:br>
            <a:r>
              <a:rPr lang="en-US" b="1" dirty="0">
                <a:solidFill>
                  <a:schemeClr val="accent5">
                    <a:lumMod val="40000"/>
                    <a:lumOff val="60000"/>
                  </a:schemeClr>
                </a:solidFill>
                <a:latin typeface="Trebuchet MS Bold" charset="0"/>
                <a:cs typeface="Trebuchet MS Bold" charset="0"/>
                <a:sym typeface="Trebuchet MS Bold" charset="0"/>
              </a:rPr>
              <a:t>https://github.com/lucasjellema/order-data-demo-devoxx</a:t>
            </a:r>
            <a:endParaRPr lang="en-US" dirty="0">
              <a:solidFill>
                <a:schemeClr val="accent5">
                  <a:lumMod val="40000"/>
                  <a:lumOff val="60000"/>
                </a:schemeClr>
              </a:solidFill>
              <a:latin typeface="Trebuchet MS Bold" charset="0"/>
              <a:cs typeface="Trebuchet MS Bold" charset="0"/>
              <a:sym typeface="Trebuchet MS Bold" charset="0"/>
            </a:endParaRPr>
          </a:p>
          <a:p>
            <a:pPr algn="r">
              <a:lnSpc>
                <a:spcPct val="150000"/>
              </a:lnSpc>
              <a:defRPr/>
            </a:pPr>
            <a:endParaRPr lang="en-US" dirty="0" smtClean="0">
              <a:solidFill>
                <a:srgbClr val="FFFFFF"/>
              </a:solidFill>
              <a:latin typeface="Trebuchet MS Bold" charset="0"/>
              <a:cs typeface="Trebuchet MS Bold" charset="0"/>
              <a:sym typeface="Trebuchet MS Bold" charset="0"/>
            </a:endParaRPr>
          </a:p>
          <a:p>
            <a:pPr algn="r">
              <a:lnSpc>
                <a:spcPct val="150000"/>
              </a:lnSpc>
              <a:defRPr/>
            </a:pPr>
            <a:endParaRPr lang="en-US" dirty="0">
              <a:sym typeface="Arial Bold" charset="0"/>
            </a:endParaRPr>
          </a:p>
        </p:txBody>
      </p:sp>
    </p:spTree>
    <p:extLst>
      <p:ext uri="{BB962C8B-B14F-4D97-AF65-F5344CB8AC3E}">
        <p14:creationId xmlns:p14="http://schemas.microsoft.com/office/powerpoint/2010/main" val="114367021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smtClean="0">
                <a:solidFill>
                  <a:schemeClr val="bg1"/>
                </a:solidFill>
                <a:latin typeface="Trebuchet MS Bold" charset="0"/>
                <a:cs typeface="Trebuchet MS Bold" charset="0"/>
              </a:rPr>
              <a:t>And This</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847901934"/>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Tip: Manage Test Data Set</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for (</a:t>
            </a:r>
            <a:r>
              <a:rPr lang="fr-FR" sz="7200" dirty="0" err="1" smtClean="0">
                <a:solidFill>
                  <a:schemeClr val="accent4">
                    <a:lumMod val="75000"/>
                  </a:schemeClr>
                </a:solidFill>
                <a:latin typeface="Trebuchet MS Bold" charset="0"/>
                <a:cs typeface="Trebuchet MS Bold" charset="0"/>
              </a:rPr>
              <a:t>automated</a:t>
            </a:r>
            <a:r>
              <a:rPr lang="fr-FR" sz="7200" dirty="0" smtClean="0">
                <a:solidFill>
                  <a:schemeClr val="accent4">
                    <a:lumMod val="75000"/>
                  </a:schemeClr>
                </a:solidFill>
                <a:latin typeface="Trebuchet MS Bold" charset="0"/>
                <a:cs typeface="Trebuchet MS Bold" charset="0"/>
              </a:rPr>
              <a:t>) tests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fontScale="92500" lnSpcReduction="20000"/>
          </a:bodyPr>
          <a:lstStyle/>
          <a:p>
            <a:r>
              <a:rPr lang="en-US" dirty="0"/>
              <a:t>Build and maintain a functional test dataset with all cases and relevant details</a:t>
            </a:r>
          </a:p>
          <a:p>
            <a:r>
              <a:rPr lang="en-US" dirty="0"/>
              <a:t>Dataset inside container image</a:t>
            </a:r>
          </a:p>
          <a:p>
            <a:r>
              <a:rPr lang="en-US" dirty="0"/>
              <a:t>Run container (start database, load data set)</a:t>
            </a:r>
          </a:p>
          <a:p>
            <a:r>
              <a:rPr lang="en-US" dirty="0"/>
              <a:t>Execute test</a:t>
            </a:r>
          </a:p>
          <a:p>
            <a:pPr lvl="1"/>
            <a:r>
              <a:rPr lang="en-US" dirty="0"/>
              <a:t>No set up, no tear down</a:t>
            </a:r>
          </a:p>
          <a:p>
            <a:r>
              <a:rPr lang="en-US" dirty="0"/>
              <a:t>Stop &amp; destroy container</a:t>
            </a:r>
          </a:p>
          <a:p>
            <a:r>
              <a:rPr lang="en-US" dirty="0"/>
              <a:t>Next test – or even in parallel</a:t>
            </a:r>
          </a:p>
          <a:p>
            <a:r>
              <a:rPr lang="en-US" dirty="0"/>
              <a:t>Recreate the data set &amp; database container image at the end of each sprint</a:t>
            </a:r>
          </a:p>
          <a:p>
            <a:r>
              <a:rPr lang="en-US" dirty="0"/>
              <a:t>Note: Docker Snapshots</a:t>
            </a:r>
            <a:endParaRPr lang="nl-NL"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75597902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Smart Data Capture</a:t>
            </a:r>
            <a:endParaRPr lang="nl-NL" dirty="0"/>
          </a:p>
        </p:txBody>
      </p:sp>
      <p:sp>
        <p:nvSpPr>
          <p:cNvPr id="3" name="Content Placeholder 2"/>
          <p:cNvSpPr>
            <a:spLocks noGrp="1"/>
          </p:cNvSpPr>
          <p:nvPr>
            <p:ph idx="1"/>
          </p:nvPr>
        </p:nvSpPr>
        <p:spPr/>
        <p:txBody>
          <a:bodyPr/>
          <a:lstStyle/>
          <a:p>
            <a:r>
              <a:rPr lang="en-US" dirty="0" smtClean="0"/>
              <a:t>Voice Recognition plus NLP</a:t>
            </a:r>
          </a:p>
          <a:p>
            <a:r>
              <a:rPr lang="en-US" dirty="0" smtClean="0"/>
              <a:t>Optical Character Recognition plus NLP</a:t>
            </a:r>
          </a:p>
          <a:p>
            <a:r>
              <a:rPr lang="en-US" dirty="0" smtClean="0"/>
              <a:t>Context based enrichment and interpretation</a:t>
            </a:r>
          </a:p>
          <a:p>
            <a:r>
              <a:rPr lang="en-US" dirty="0" smtClean="0"/>
              <a:t>Machine Learning</a:t>
            </a:r>
          </a:p>
          <a:p>
            <a:pPr lvl="1"/>
            <a:r>
              <a:rPr lang="en-US" dirty="0" smtClean="0"/>
              <a:t>Predictive data preparation</a:t>
            </a:r>
          </a:p>
          <a:p>
            <a:pPr lvl="1"/>
            <a:r>
              <a:rPr lang="en-US" dirty="0" smtClean="0"/>
              <a:t>Smart data cleansing</a:t>
            </a:r>
          </a:p>
          <a:p>
            <a:endParaRPr lang="nl-NL" dirty="0"/>
          </a:p>
        </p:txBody>
      </p:sp>
    </p:spTree>
    <p:extLst>
      <p:ext uri="{BB962C8B-B14F-4D97-AF65-F5344CB8AC3E}">
        <p14:creationId xmlns:p14="http://schemas.microsoft.com/office/powerpoint/2010/main" val="285079645"/>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Considerations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smtClean="0"/>
              <a:t>Right to </a:t>
            </a:r>
            <a:r>
              <a:rPr lang="fr-FR" dirty="0" err="1" smtClean="0"/>
              <a:t>be</a:t>
            </a:r>
            <a:r>
              <a:rPr lang="fr-FR" dirty="0" smtClean="0"/>
              <a:t> </a:t>
            </a:r>
            <a:r>
              <a:rPr lang="fr-FR" dirty="0" err="1" smtClean="0"/>
              <a:t>forgotten</a:t>
            </a:r>
            <a:endParaRPr lang="fr-FR" dirty="0" smtClean="0"/>
          </a:p>
          <a:p>
            <a:pPr lvl="1"/>
            <a:r>
              <a:rPr lang="fr-FR" dirty="0" smtClean="0"/>
              <a:t>But </a:t>
            </a:r>
            <a:r>
              <a:rPr lang="fr-FR" dirty="0" err="1" smtClean="0"/>
              <a:t>we</a:t>
            </a:r>
            <a:r>
              <a:rPr lang="fr-FR" dirty="0" smtClean="0"/>
              <a:t> do not </a:t>
            </a:r>
            <a:r>
              <a:rPr lang="fr-FR" dirty="0" err="1" smtClean="0"/>
              <a:t>remove</a:t>
            </a:r>
            <a:r>
              <a:rPr lang="fr-FR" dirty="0" smtClean="0"/>
              <a:t> </a:t>
            </a:r>
            <a:r>
              <a:rPr lang="fr-FR" dirty="0" err="1" smtClean="0"/>
              <a:t>events</a:t>
            </a:r>
            <a:r>
              <a:rPr lang="fr-FR" dirty="0" smtClean="0"/>
              <a:t> </a:t>
            </a:r>
            <a:r>
              <a:rPr lang="fr-FR" dirty="0" err="1" smtClean="0"/>
              <a:t>from</a:t>
            </a:r>
            <a:r>
              <a:rPr lang="fr-FR" dirty="0" smtClean="0"/>
              <a:t> </a:t>
            </a:r>
            <a:r>
              <a:rPr lang="fr-FR" dirty="0" err="1" smtClean="0"/>
              <a:t>event</a:t>
            </a:r>
            <a:r>
              <a:rPr lang="fr-FR" dirty="0" smtClean="0"/>
              <a:t> </a:t>
            </a:r>
            <a:r>
              <a:rPr lang="fr-FR" dirty="0" err="1" smtClean="0"/>
              <a:t>sourcing</a:t>
            </a:r>
            <a:endParaRPr lang="fr-FR" dirty="0" smtClean="0"/>
          </a:p>
          <a:p>
            <a:pPr lvl="1"/>
            <a:r>
              <a:rPr lang="fr-FR" dirty="0" smtClean="0"/>
              <a:t>And by the </a:t>
            </a:r>
            <a:r>
              <a:rPr lang="fr-FR" dirty="0" err="1" smtClean="0"/>
              <a:t>way</a:t>
            </a:r>
            <a:r>
              <a:rPr lang="fr-FR" dirty="0" smtClean="0"/>
              <a:t>: data </a:t>
            </a:r>
            <a:r>
              <a:rPr lang="fr-FR" dirty="0" err="1" smtClean="0"/>
              <a:t>is</a:t>
            </a:r>
            <a:r>
              <a:rPr lang="fr-FR" dirty="0" smtClean="0"/>
              <a:t> </a:t>
            </a:r>
            <a:r>
              <a:rPr lang="fr-FR" dirty="0" err="1" smtClean="0"/>
              <a:t>proliferated</a:t>
            </a:r>
            <a:r>
              <a:rPr lang="fr-FR" dirty="0" smtClean="0"/>
              <a:t> </a:t>
            </a:r>
            <a:r>
              <a:rPr lang="fr-FR" dirty="0" err="1" smtClean="0"/>
              <a:t>across</a:t>
            </a:r>
            <a:r>
              <a:rPr lang="fr-FR" dirty="0" smtClean="0"/>
              <a:t> </a:t>
            </a:r>
            <a:r>
              <a:rPr lang="fr-FR" dirty="0" err="1" smtClean="0"/>
              <a:t>many</a:t>
            </a:r>
            <a:r>
              <a:rPr lang="fr-FR" dirty="0" smtClean="0"/>
              <a:t> stores</a:t>
            </a:r>
          </a:p>
          <a:p>
            <a:r>
              <a:rPr lang="fr-FR" dirty="0" smtClean="0"/>
              <a:t>Enterprise </a:t>
            </a:r>
            <a:r>
              <a:rPr lang="fr-FR" dirty="0" err="1" smtClean="0"/>
              <a:t>Identifiers</a:t>
            </a:r>
            <a:endParaRPr lang="fr-FR" dirty="0" smtClean="0"/>
          </a:p>
          <a:p>
            <a:r>
              <a:rPr lang="fr-FR" dirty="0" smtClean="0"/>
              <a:t>Pull the Plug </a:t>
            </a:r>
            <a:r>
              <a:rPr lang="fr-FR" dirty="0" err="1" smtClean="0"/>
              <a:t>Lithmus</a:t>
            </a:r>
            <a:r>
              <a:rPr lang="fr-FR" dirty="0" smtClean="0"/>
              <a:t> test: </a:t>
            </a:r>
          </a:p>
          <a:p>
            <a:pPr lvl="1"/>
            <a:r>
              <a:rPr lang="fr-FR" dirty="0" smtClean="0"/>
              <a:t>Kill </a:t>
            </a:r>
            <a:r>
              <a:rPr lang="fr-FR" dirty="0" err="1" smtClean="0"/>
              <a:t>microservices</a:t>
            </a:r>
            <a:r>
              <a:rPr lang="fr-FR" dirty="0" smtClean="0"/>
              <a:t> and have restart</a:t>
            </a:r>
          </a:p>
          <a:p>
            <a:pPr lvl="1"/>
            <a:r>
              <a:rPr lang="fr-FR" dirty="0" smtClean="0"/>
              <a:t>Kill data store </a:t>
            </a:r>
            <a:r>
              <a:rPr lang="fr-FR" dirty="0" err="1" smtClean="0"/>
              <a:t>node</a:t>
            </a:r>
            <a:endParaRPr lang="fr-FR" dirty="0" smtClean="0"/>
          </a:p>
          <a:p>
            <a:pPr lvl="1"/>
            <a:r>
              <a:rPr lang="fr-FR" dirty="0" smtClean="0"/>
              <a:t>Pull power plug, network plug – </a:t>
            </a:r>
            <a:r>
              <a:rPr lang="fr-FR" dirty="0" err="1" smtClean="0"/>
              <a:t>anything</a:t>
            </a:r>
            <a:r>
              <a:rPr lang="fr-FR" dirty="0" smtClean="0"/>
              <a:t> </a:t>
            </a:r>
            <a:r>
              <a:rPr lang="fr-FR" dirty="0" err="1" smtClean="0"/>
              <a:t>that</a:t>
            </a:r>
            <a:r>
              <a:rPr lang="fr-FR" dirty="0" smtClean="0"/>
              <a:t> </a:t>
            </a:r>
            <a:r>
              <a:rPr lang="fr-FR" dirty="0" err="1" smtClean="0"/>
              <a:t>could</a:t>
            </a:r>
            <a:r>
              <a:rPr lang="fr-FR" dirty="0" smtClean="0"/>
              <a:t> </a:t>
            </a:r>
            <a:r>
              <a:rPr lang="fr-FR" dirty="0" err="1" smtClean="0"/>
              <a:t>fail</a:t>
            </a:r>
            <a:endParaRPr lang="fr-FR" dirty="0" smtClean="0"/>
          </a:p>
          <a:p>
            <a:pPr lvl="1"/>
            <a:r>
              <a:rPr lang="fr-FR" dirty="0" smtClean="0"/>
              <a:t>Destroy </a:t>
            </a:r>
            <a:r>
              <a:rPr lang="fr-FR" dirty="0" err="1" smtClean="0"/>
              <a:t>derived</a:t>
            </a:r>
            <a:r>
              <a:rPr lang="fr-FR" dirty="0" smtClean="0"/>
              <a:t> data store (Q in CQRS </a:t>
            </a:r>
            <a:r>
              <a:rPr lang="fr-FR" dirty="0" err="1" smtClean="0"/>
              <a:t>is</a:t>
            </a:r>
            <a:r>
              <a:rPr lang="fr-FR" dirty="0" smtClean="0"/>
              <a:t> </a:t>
            </a:r>
            <a:r>
              <a:rPr lang="fr-FR" dirty="0" err="1" smtClean="0"/>
              <a:t>rebuildable</a:t>
            </a:r>
            <a:r>
              <a:rPr lang="fr-FR" dirty="0" smtClean="0"/>
              <a:t> – test </a:t>
            </a:r>
            <a:r>
              <a:rPr lang="fr-FR" dirty="0" err="1" smtClean="0"/>
              <a:t>it</a:t>
            </a:r>
            <a:r>
              <a:rPr lang="fr-FR" dirty="0" smtClean="0"/>
              <a:t>)</a:t>
            </a:r>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3970710364"/>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Considerations</a:t>
            </a:r>
            <a:r>
              <a:rPr lang="fr-FR" sz="7200" dirty="0" smtClean="0">
                <a:solidFill>
                  <a:schemeClr val="accent4">
                    <a:lumMod val="75000"/>
                  </a:schemeClr>
                </a:solidFill>
                <a:latin typeface="Trebuchet MS Bold" charset="0"/>
                <a:cs typeface="Trebuchet MS Bold" charset="0"/>
              </a:rPr>
              <a:t> for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data services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smtClean="0"/>
              <a:t>Batch or Set-</a:t>
            </a:r>
            <a:r>
              <a:rPr lang="fr-FR" dirty="0" err="1" smtClean="0"/>
              <a:t>wise</a:t>
            </a:r>
            <a:r>
              <a:rPr lang="fr-FR" dirty="0" smtClean="0"/>
              <a:t> </a:t>
            </a:r>
            <a:r>
              <a:rPr lang="fr-FR" dirty="0" err="1" smtClean="0"/>
              <a:t>operations</a:t>
            </a:r>
            <a:r>
              <a:rPr lang="fr-FR" dirty="0" smtClean="0"/>
              <a:t> in services and APIs</a:t>
            </a:r>
          </a:p>
          <a:p>
            <a:r>
              <a:rPr lang="fr-FR" dirty="0" smtClean="0"/>
              <a:t>Smart </a:t>
            </a:r>
            <a:r>
              <a:rPr lang="fr-FR" dirty="0" err="1" smtClean="0"/>
              <a:t>operation</a:t>
            </a:r>
            <a:r>
              <a:rPr lang="fr-FR" dirty="0" smtClean="0"/>
              <a:t> </a:t>
            </a:r>
            <a:r>
              <a:rPr lang="fr-FR" dirty="0" err="1" smtClean="0"/>
              <a:t>parameters</a:t>
            </a:r>
            <a:r>
              <a:rPr lang="fr-FR" dirty="0" smtClean="0"/>
              <a:t> to </a:t>
            </a:r>
            <a:r>
              <a:rPr lang="fr-FR" dirty="0" err="1" smtClean="0"/>
              <a:t>leverage</a:t>
            </a:r>
            <a:r>
              <a:rPr lang="fr-FR" dirty="0" smtClean="0"/>
              <a:t> </a:t>
            </a:r>
            <a:r>
              <a:rPr lang="fr-FR" dirty="0" err="1" smtClean="0"/>
              <a:t>strengths</a:t>
            </a:r>
            <a:endParaRPr lang="fr-FR" dirty="0" smtClean="0"/>
          </a:p>
          <a:p>
            <a:pPr lvl="1"/>
            <a:r>
              <a:rPr lang="fr-FR" dirty="0" smtClean="0"/>
              <a:t>Sort at data store </a:t>
            </a:r>
            <a:r>
              <a:rPr lang="fr-FR" dirty="0" err="1" smtClean="0"/>
              <a:t>level</a:t>
            </a:r>
            <a:endParaRPr lang="fr-FR" dirty="0" smtClean="0"/>
          </a:p>
          <a:p>
            <a:pPr lvl="1"/>
            <a:r>
              <a:rPr lang="fr-FR" dirty="0" smtClean="0"/>
              <a:t>Pagination</a:t>
            </a:r>
          </a:p>
          <a:p>
            <a:pPr lvl="1"/>
            <a:r>
              <a:rPr lang="fr-FR" dirty="0" err="1" smtClean="0"/>
              <a:t>Filter</a:t>
            </a:r>
            <a:endParaRPr lang="fr-FR" dirty="0" smtClean="0"/>
          </a:p>
          <a:p>
            <a:pPr lvl="1"/>
            <a:r>
              <a:rPr lang="fr-FR" dirty="0" err="1" smtClean="0"/>
              <a:t>Steer</a:t>
            </a:r>
            <a:r>
              <a:rPr lang="fr-FR" dirty="0" smtClean="0"/>
              <a:t> </a:t>
            </a:r>
            <a:r>
              <a:rPr lang="fr-FR" dirty="0" err="1" smtClean="0"/>
              <a:t>depth</a:t>
            </a:r>
            <a:r>
              <a:rPr lang="fr-FR" dirty="0" smtClean="0"/>
              <a:t>/</a:t>
            </a:r>
            <a:r>
              <a:rPr lang="fr-FR" dirty="0" err="1" smtClean="0"/>
              <a:t>breadth</a:t>
            </a:r>
            <a:r>
              <a:rPr lang="fr-FR" dirty="0" smtClean="0"/>
              <a:t> of data </a:t>
            </a:r>
            <a:r>
              <a:rPr lang="fr-FR" dirty="0" err="1" smtClean="0"/>
              <a:t>tree</a:t>
            </a:r>
            <a:endParaRPr lang="fr-FR" dirty="0" smtClean="0"/>
          </a:p>
          <a:p>
            <a:pPr lvl="1"/>
            <a:r>
              <a:rPr lang="fr-FR" dirty="0" smtClean="0"/>
              <a:t>Prune </a:t>
            </a:r>
            <a:r>
              <a:rPr lang="fr-FR" dirty="0" err="1" smtClean="0"/>
              <a:t>attributes</a:t>
            </a:r>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238912150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0" y="0"/>
            <a:ext cx="12192000" cy="6858000"/>
            <a:chOff x="0" y="0"/>
            <a:chExt cx="12192000" cy="6858000"/>
          </a:xfrm>
        </p:grpSpPr>
        <p:sp>
          <p:nvSpPr>
            <p:cNvPr id="60" name="Rounded Rectangle 59"/>
            <p:cNvSpPr/>
            <p:nvPr/>
          </p:nvSpPr>
          <p:spPr>
            <a:xfrm>
              <a:off x="2639115" y="5653012"/>
              <a:ext cx="1669369" cy="7714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Marketing &amp; Campaigns</a:t>
              </a:r>
              <a:endParaRPr lang="nl-NL" sz="1600" dirty="0"/>
            </a:p>
          </p:txBody>
        </p:sp>
        <p:cxnSp>
          <p:nvCxnSpPr>
            <p:cNvPr id="61" name="Straight Connector 60"/>
            <p:cNvCxnSpPr/>
            <p:nvPr/>
          </p:nvCxnSpPr>
          <p:spPr>
            <a:xfrm>
              <a:off x="779295" y="2467057"/>
              <a:ext cx="11173133" cy="0"/>
            </a:xfrm>
            <a:prstGeom prst="line">
              <a:avLst/>
            </a:prstGeom>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9838851" y="2179927"/>
              <a:ext cx="2207527" cy="287130"/>
            </a:xfrm>
            <a:prstGeom prst="rect">
              <a:avLst/>
            </a:prstGeom>
            <a:noFill/>
          </p:spPr>
          <p:txBody>
            <a:bodyPr wrap="none" rtlCol="0">
              <a:spAutoFit/>
            </a:bodyPr>
            <a:lstStyle/>
            <a:p>
              <a:r>
                <a:rPr lang="en-US" sz="1266" dirty="0" smtClean="0"/>
                <a:t>Public Internet/External Actors</a:t>
              </a:r>
              <a:endParaRPr lang="nl-NL" sz="1266" dirty="0" err="1"/>
            </a:p>
          </p:txBody>
        </p:sp>
        <p:sp>
          <p:nvSpPr>
            <p:cNvPr id="63" name="Rounded Rectangle 62"/>
            <p:cNvSpPr/>
            <p:nvPr/>
          </p:nvSpPr>
          <p:spPr>
            <a:xfrm>
              <a:off x="9506383" y="455312"/>
              <a:ext cx="1802118" cy="6994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Gov</a:t>
              </a:r>
              <a:r>
                <a:rPr lang="en-US" dirty="0"/>
                <a:t> Agency</a:t>
              </a:r>
              <a:endParaRPr lang="nl-NL" dirty="0"/>
            </a:p>
          </p:txBody>
        </p:sp>
        <p:sp>
          <p:nvSpPr>
            <p:cNvPr id="64" name="Rounded Rectangle 63"/>
            <p:cNvSpPr/>
            <p:nvPr/>
          </p:nvSpPr>
          <p:spPr>
            <a:xfrm>
              <a:off x="7562380" y="3079918"/>
              <a:ext cx="1851586"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Shipping</a:t>
              </a:r>
              <a:endParaRPr lang="nl-NL" sz="2000" dirty="0"/>
            </a:p>
          </p:txBody>
        </p:sp>
        <p:sp>
          <p:nvSpPr>
            <p:cNvPr id="65" name="Rounded Rectangle 64"/>
            <p:cNvSpPr/>
            <p:nvPr/>
          </p:nvSpPr>
          <p:spPr>
            <a:xfrm>
              <a:off x="1253476" y="3079918"/>
              <a:ext cx="1484562" cy="8356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Security</a:t>
              </a:r>
              <a:endParaRPr lang="nl-NL" dirty="0"/>
            </a:p>
          </p:txBody>
        </p:sp>
        <p:sp>
          <p:nvSpPr>
            <p:cNvPr id="66" name="Rounded Rectangle 65"/>
            <p:cNvSpPr/>
            <p:nvPr/>
          </p:nvSpPr>
          <p:spPr>
            <a:xfrm>
              <a:off x="7562380" y="4330370"/>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Finance</a:t>
              </a:r>
            </a:p>
            <a:p>
              <a:pPr algn="ctr"/>
              <a:r>
                <a:rPr lang="en-US" sz="1200" dirty="0" smtClean="0">
                  <a:ln w="0"/>
                  <a:solidFill>
                    <a:schemeClr val="tx1"/>
                  </a:solidFill>
                  <a:effectLst>
                    <a:outerShdw blurRad="38100" dist="19050" dir="2700000" algn="tl" rotWithShape="0">
                      <a:schemeClr val="dk1">
                        <a:alpha val="40000"/>
                      </a:schemeClr>
                    </a:outerShdw>
                  </a:effectLst>
                </a:rPr>
                <a:t>Accounts, Invoices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7" name="Rounded Rectangle 66"/>
            <p:cNvSpPr/>
            <p:nvPr/>
          </p:nvSpPr>
          <p:spPr>
            <a:xfrm>
              <a:off x="4949885" y="4308670"/>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Supplier &amp; Product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8" name="Rounded Rectangle 67"/>
            <p:cNvSpPr/>
            <p:nvPr/>
          </p:nvSpPr>
          <p:spPr>
            <a:xfrm>
              <a:off x="2929027" y="3075288"/>
              <a:ext cx="205245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Inventory &amp; Warehousing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9" name="Rounded Rectangle 68"/>
            <p:cNvSpPr/>
            <p:nvPr/>
          </p:nvSpPr>
          <p:spPr>
            <a:xfrm>
              <a:off x="9899977" y="3535001"/>
              <a:ext cx="1708549" cy="12111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Output </a:t>
              </a:r>
              <a:br>
                <a:rPr lang="en-US" sz="1600" dirty="0" smtClean="0">
                  <a:ln w="0"/>
                  <a:solidFill>
                    <a:schemeClr val="tx1"/>
                  </a:solidFill>
                  <a:effectLst>
                    <a:outerShdw blurRad="38100" dist="19050" dir="2700000" algn="tl" rotWithShape="0">
                      <a:schemeClr val="dk1">
                        <a:alpha val="40000"/>
                      </a:schemeClr>
                    </a:outerShdw>
                  </a:effectLst>
                </a:rPr>
              </a:br>
              <a:r>
                <a:rPr lang="en-US" sz="1200" dirty="0" smtClean="0">
                  <a:ln w="0"/>
                  <a:solidFill>
                    <a:schemeClr val="tx1"/>
                  </a:solidFill>
                  <a:effectLst>
                    <a:outerShdw blurRad="38100" dist="19050" dir="2700000" algn="tl" rotWithShape="0">
                      <a:schemeClr val="dk1">
                        <a:alpha val="40000"/>
                      </a:schemeClr>
                    </a:outerShdw>
                  </a:effectLst>
                </a:rPr>
                <a:t>(print &amp; mail, email, SMS, …)</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0" name="TextBox 69"/>
            <p:cNvSpPr txBox="1"/>
            <p:nvPr/>
          </p:nvSpPr>
          <p:spPr>
            <a:xfrm>
              <a:off x="10502366" y="2483694"/>
              <a:ext cx="1544012" cy="287130"/>
            </a:xfrm>
            <a:prstGeom prst="rect">
              <a:avLst/>
            </a:prstGeom>
            <a:noFill/>
          </p:spPr>
          <p:txBody>
            <a:bodyPr wrap="none" rtlCol="0">
              <a:spAutoFit/>
            </a:bodyPr>
            <a:lstStyle/>
            <a:p>
              <a:r>
                <a:rPr lang="en-US" sz="1266" dirty="0" smtClean="0"/>
                <a:t>Inside the Enterprise</a:t>
              </a:r>
              <a:endParaRPr lang="nl-NL" sz="1266" dirty="0" err="1"/>
            </a:p>
          </p:txBody>
        </p:sp>
        <p:sp>
          <p:nvSpPr>
            <p:cNvPr id="71" name="Rounded Rectangle 70"/>
            <p:cNvSpPr/>
            <p:nvPr/>
          </p:nvSpPr>
          <p:spPr>
            <a:xfrm>
              <a:off x="4816859" y="5653014"/>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Department</a:t>
              </a:r>
            </a:p>
            <a:p>
              <a:pPr algn="ctr"/>
              <a:r>
                <a:rPr lang="en-US" sz="1200" dirty="0" smtClean="0">
                  <a:ln w="0"/>
                  <a:solidFill>
                    <a:schemeClr val="tx1"/>
                  </a:solidFill>
                  <a:effectLst>
                    <a:outerShdw blurRad="38100" dist="19050" dir="2700000" algn="tl" rotWithShape="0">
                      <a:schemeClr val="dk1">
                        <a:alpha val="40000"/>
                      </a:schemeClr>
                    </a:outerShdw>
                  </a:effectLst>
                </a:rPr>
                <a:t>Consolidation, MI, Reporting, Analysis and R&amp;D</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72" name="Rounded Rectangle 71"/>
            <p:cNvSpPr/>
            <p:nvPr/>
          </p:nvSpPr>
          <p:spPr>
            <a:xfrm>
              <a:off x="2483990" y="4330370"/>
              <a:ext cx="1974799" cy="770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Customer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3" name="Rounded Rectangle 72"/>
            <p:cNvSpPr/>
            <p:nvPr/>
          </p:nvSpPr>
          <p:spPr>
            <a:xfrm>
              <a:off x="5454950" y="3077200"/>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Order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4" name="Rounded Rectangle 73"/>
            <p:cNvSpPr/>
            <p:nvPr/>
          </p:nvSpPr>
          <p:spPr>
            <a:xfrm>
              <a:off x="10244260" y="1013562"/>
              <a:ext cx="1802118" cy="6994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t>Data providers</a:t>
              </a:r>
              <a:endParaRPr lang="nl-NL" sz="2000" dirty="0"/>
            </a:p>
          </p:txBody>
        </p:sp>
        <p:pic>
          <p:nvPicPr>
            <p:cNvPr id="75" name="Picture 2" descr="Related imag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307" y="1320760"/>
              <a:ext cx="2021568" cy="1718333"/>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8382000" y="158216"/>
              <a:ext cx="1363582" cy="6994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t>Supplier</a:t>
              </a:r>
              <a:endParaRPr lang="nl-NL" sz="2000" dirty="0"/>
            </a:p>
          </p:txBody>
        </p:sp>
        <p:sp>
          <p:nvSpPr>
            <p:cNvPr id="77" name="Rounded Rectangle 76"/>
            <p:cNvSpPr/>
            <p:nvPr/>
          </p:nvSpPr>
          <p:spPr>
            <a:xfrm>
              <a:off x="3809614" y="185395"/>
              <a:ext cx="1802118" cy="69944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Customers</a:t>
              </a:r>
              <a:endParaRPr lang="nl-NL" sz="2000" dirty="0"/>
            </a:p>
          </p:txBody>
        </p:sp>
        <p:sp>
          <p:nvSpPr>
            <p:cNvPr id="78" name="Rectangle 77"/>
            <p:cNvSpPr/>
            <p:nvPr/>
          </p:nvSpPr>
          <p:spPr>
            <a:xfrm>
              <a:off x="0" y="0"/>
              <a:ext cx="12192000" cy="6858000"/>
            </a:xfrm>
            <a:prstGeom prst="rect">
              <a:avLst/>
            </a:prstGeom>
            <a:solidFill>
              <a:schemeClr val="bg1">
                <a:lumMod val="85000"/>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grpSp>
      <p:sp>
        <p:nvSpPr>
          <p:cNvPr id="22" name="Rounded Rectangle 21"/>
          <p:cNvSpPr/>
          <p:nvPr/>
        </p:nvSpPr>
        <p:spPr>
          <a:xfrm>
            <a:off x="5540200" y="2023669"/>
            <a:ext cx="1821822" cy="7255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smtClean="0"/>
              <a:t>B2B Partner Portal</a:t>
            </a:r>
            <a:endParaRPr lang="nl-NL" sz="1400" dirty="0"/>
          </a:p>
        </p:txBody>
      </p:sp>
      <p:sp>
        <p:nvSpPr>
          <p:cNvPr id="23" name="Rounded Rectangle 22"/>
          <p:cNvSpPr/>
          <p:nvPr/>
        </p:nvSpPr>
        <p:spPr>
          <a:xfrm>
            <a:off x="2586706" y="2025130"/>
            <a:ext cx="1533081"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Customer Service SaaS</a:t>
            </a:r>
            <a:endParaRPr lang="nl-NL" sz="1600" dirty="0"/>
          </a:p>
        </p:txBody>
      </p:sp>
      <p:sp>
        <p:nvSpPr>
          <p:cNvPr id="24" name="Rounded Rectangle 23"/>
          <p:cNvSpPr/>
          <p:nvPr/>
        </p:nvSpPr>
        <p:spPr>
          <a:xfrm>
            <a:off x="4661639" y="1339008"/>
            <a:ext cx="878561" cy="529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Mobile App</a:t>
            </a:r>
            <a:endParaRPr lang="nl-NL" sz="1600" dirty="0"/>
          </a:p>
        </p:txBody>
      </p:sp>
      <p:sp>
        <p:nvSpPr>
          <p:cNvPr id="25" name="Rounded Rectangle 24"/>
          <p:cNvSpPr/>
          <p:nvPr/>
        </p:nvSpPr>
        <p:spPr>
          <a:xfrm>
            <a:off x="1309287" y="5740047"/>
            <a:ext cx="1372939" cy="6609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Big Data Lake</a:t>
            </a:r>
            <a:endParaRPr lang="nl-NL" sz="1600" dirty="0"/>
          </a:p>
        </p:txBody>
      </p:sp>
      <p:sp>
        <p:nvSpPr>
          <p:cNvPr id="26" name="Rounded Rectangle 25"/>
          <p:cNvSpPr/>
          <p:nvPr/>
        </p:nvSpPr>
        <p:spPr>
          <a:xfrm>
            <a:off x="5034444" y="3574827"/>
            <a:ext cx="1978051"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Custom Application for Product Catalog</a:t>
            </a:r>
            <a:endParaRPr lang="nl-NL" sz="1600" dirty="0"/>
          </a:p>
        </p:txBody>
      </p:sp>
      <p:sp>
        <p:nvSpPr>
          <p:cNvPr id="27" name="Rounded Rectangle 26"/>
          <p:cNvSpPr/>
          <p:nvPr/>
        </p:nvSpPr>
        <p:spPr>
          <a:xfrm>
            <a:off x="1751259" y="2884333"/>
            <a:ext cx="1484562"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smtClean="0"/>
              <a:t>IoT</a:t>
            </a:r>
            <a:r>
              <a:rPr lang="en-US" sz="1600" dirty="0" smtClean="0"/>
              <a:t> Gateways &amp; Hub</a:t>
            </a:r>
            <a:endParaRPr lang="nl-NL" sz="1600" dirty="0"/>
          </a:p>
        </p:txBody>
      </p:sp>
      <p:sp>
        <p:nvSpPr>
          <p:cNvPr id="28" name="Rounded Rectangle 27"/>
          <p:cNvSpPr/>
          <p:nvPr/>
        </p:nvSpPr>
        <p:spPr>
          <a:xfrm>
            <a:off x="7064787" y="3968691"/>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ERP</a:t>
            </a:r>
          </a:p>
        </p:txBody>
      </p:sp>
      <p:sp>
        <p:nvSpPr>
          <p:cNvPr id="29" name="Rounded Rectangle 28"/>
          <p:cNvSpPr/>
          <p:nvPr/>
        </p:nvSpPr>
        <p:spPr>
          <a:xfrm>
            <a:off x="9783361" y="5510348"/>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Content Management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0" name="Rounded Rectangle 29"/>
          <p:cNvSpPr/>
          <p:nvPr/>
        </p:nvSpPr>
        <p:spPr>
          <a:xfrm>
            <a:off x="7679265" y="2857058"/>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Human Workflow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1" name="Rounded Rectangle 30"/>
          <p:cNvSpPr/>
          <p:nvPr/>
        </p:nvSpPr>
        <p:spPr>
          <a:xfrm>
            <a:off x="10530802" y="3417050"/>
            <a:ext cx="1229033" cy="49255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Mail Server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2" name="Rounded Rectangle 31"/>
          <p:cNvSpPr/>
          <p:nvPr/>
        </p:nvSpPr>
        <p:spPr>
          <a:xfrm>
            <a:off x="7626460" y="4940745"/>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Warehouse</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33" name="Rounded Rectangle 32"/>
          <p:cNvSpPr/>
          <p:nvPr/>
        </p:nvSpPr>
        <p:spPr>
          <a:xfrm>
            <a:off x="1786828" y="4650098"/>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SaaS CRM</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42" name="Rounded Rectangle 41"/>
          <p:cNvSpPr/>
          <p:nvPr/>
        </p:nvSpPr>
        <p:spPr>
          <a:xfrm>
            <a:off x="10097655" y="578485"/>
            <a:ext cx="1647741" cy="66466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err="1" smtClean="0"/>
              <a:t>DaaS</a:t>
            </a:r>
            <a:r>
              <a:rPr lang="en-US" sz="2000" dirty="0" smtClean="0"/>
              <a:t> Services</a:t>
            </a:r>
            <a:endParaRPr lang="nl-NL" sz="2000" dirty="0"/>
          </a:p>
        </p:txBody>
      </p:sp>
      <p:sp>
        <p:nvSpPr>
          <p:cNvPr id="49" name="Rounded Rectangle 48"/>
          <p:cNvSpPr/>
          <p:nvPr/>
        </p:nvSpPr>
        <p:spPr>
          <a:xfrm>
            <a:off x="3782634" y="5444874"/>
            <a:ext cx="2423429" cy="10995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CX</a:t>
            </a:r>
          </a:p>
          <a:p>
            <a:pPr algn="ctr"/>
            <a:r>
              <a:rPr lang="en-US" sz="1600" dirty="0" smtClean="0">
                <a:ln w="0"/>
                <a:solidFill>
                  <a:schemeClr val="tx1"/>
                </a:solidFill>
                <a:effectLst>
                  <a:outerShdw blurRad="38100" dist="19050" dir="2700000" algn="tl" rotWithShape="0">
                    <a:schemeClr val="dk1">
                      <a:alpha val="40000"/>
                    </a:schemeClr>
                  </a:outerShdw>
                </a:effectLst>
              </a:rPr>
              <a:t>Campaigns, Social Media Monitor, 360 Customer View</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0" name="Rounded Rectangle 49"/>
          <p:cNvSpPr/>
          <p:nvPr/>
        </p:nvSpPr>
        <p:spPr>
          <a:xfrm>
            <a:off x="294781" y="3694944"/>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LDAP for Users, Roles &amp; Permissions</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51" name="Rounded Rectangle 50"/>
          <p:cNvSpPr/>
          <p:nvPr/>
        </p:nvSpPr>
        <p:spPr>
          <a:xfrm>
            <a:off x="4198993" y="2026554"/>
            <a:ext cx="1242996"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t>WebShop</a:t>
            </a:r>
            <a:r>
              <a:rPr lang="en-US" sz="1600" dirty="0" smtClean="0"/>
              <a:t> Portal</a:t>
            </a:r>
            <a:endParaRPr lang="nl-NL" sz="1600" dirty="0"/>
          </a:p>
        </p:txBody>
      </p:sp>
      <p:sp>
        <p:nvSpPr>
          <p:cNvPr id="52" name="Rounded Rectangle 51"/>
          <p:cNvSpPr/>
          <p:nvPr/>
        </p:nvSpPr>
        <p:spPr>
          <a:xfrm>
            <a:off x="4994349" y="2829510"/>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Recommendation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3" name="Rounded Rectangle 52"/>
          <p:cNvSpPr/>
          <p:nvPr/>
        </p:nvSpPr>
        <p:spPr>
          <a:xfrm>
            <a:off x="9305972" y="3971671"/>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Dashboard &amp; BI &amp; Reporting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4" name="Rounded Rectangle 53"/>
          <p:cNvSpPr/>
          <p:nvPr/>
        </p:nvSpPr>
        <p:spPr>
          <a:xfrm>
            <a:off x="3332297" y="2864433"/>
            <a:ext cx="1484562" cy="8119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Security &amp; Compliance Monitor</a:t>
            </a:r>
            <a:endParaRPr lang="nl-NL" sz="1600" dirty="0"/>
          </a:p>
        </p:txBody>
      </p:sp>
      <p:sp>
        <p:nvSpPr>
          <p:cNvPr id="55" name="Rounded Rectangle 54"/>
          <p:cNvSpPr/>
          <p:nvPr/>
        </p:nvSpPr>
        <p:spPr>
          <a:xfrm>
            <a:off x="10568874" y="4926105"/>
            <a:ext cx="1229033" cy="49255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Desktop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6" name="Rounded Rectangle 55"/>
          <p:cNvSpPr/>
          <p:nvPr/>
        </p:nvSpPr>
        <p:spPr>
          <a:xfrm>
            <a:off x="9933939" y="2780947"/>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Communication &amp; Collaboration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9" name="Rounded Rectangle 78"/>
          <p:cNvSpPr/>
          <p:nvPr/>
        </p:nvSpPr>
        <p:spPr>
          <a:xfrm>
            <a:off x="7653591" y="5818632"/>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Logging Collector &amp; Monitor &amp; Analyzer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0" name="Rounded Rectangle 79"/>
          <p:cNvSpPr/>
          <p:nvPr/>
        </p:nvSpPr>
        <p:spPr>
          <a:xfrm>
            <a:off x="4571993" y="4492000"/>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Monitor for Application &amp; Infra metrics</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81" name="Rounded Rectangle 80"/>
          <p:cNvSpPr/>
          <p:nvPr/>
        </p:nvSpPr>
        <p:spPr>
          <a:xfrm>
            <a:off x="202911" y="4786691"/>
            <a:ext cx="1384828"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Source Code Control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2" name="Rounded Rectangle 81"/>
          <p:cNvSpPr/>
          <p:nvPr/>
        </p:nvSpPr>
        <p:spPr>
          <a:xfrm>
            <a:off x="8083250" y="1992683"/>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API Gateway</a:t>
            </a:r>
            <a:endParaRPr lang="nl-NL" sz="1400" dirty="0"/>
          </a:p>
        </p:txBody>
      </p:sp>
      <p:sp>
        <p:nvSpPr>
          <p:cNvPr id="83" name="Rounded Rectangle 82"/>
          <p:cNvSpPr/>
          <p:nvPr/>
        </p:nvSpPr>
        <p:spPr>
          <a:xfrm>
            <a:off x="6787741" y="305049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Service Bus</a:t>
            </a:r>
            <a:endParaRPr lang="nl-NL" sz="1400" dirty="0"/>
          </a:p>
        </p:txBody>
      </p:sp>
      <p:sp>
        <p:nvSpPr>
          <p:cNvPr id="84" name="Rounded Rectangle 83"/>
          <p:cNvSpPr/>
          <p:nvPr/>
        </p:nvSpPr>
        <p:spPr>
          <a:xfrm>
            <a:off x="4025800" y="374450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7" name="Rounded Rectangle 86"/>
          <p:cNvSpPr/>
          <p:nvPr/>
        </p:nvSpPr>
        <p:spPr>
          <a:xfrm>
            <a:off x="6703655" y="4856815"/>
            <a:ext cx="840605"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8" name="Rounded Rectangle 87"/>
          <p:cNvSpPr/>
          <p:nvPr/>
        </p:nvSpPr>
        <p:spPr>
          <a:xfrm>
            <a:off x="9249137" y="3271180"/>
            <a:ext cx="753197"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Rule Engine</a:t>
            </a:r>
            <a:endParaRPr lang="nl-NL" sz="1400" dirty="0"/>
          </a:p>
        </p:txBody>
      </p:sp>
      <p:sp>
        <p:nvSpPr>
          <p:cNvPr id="89" name="Rounded Rectangle 88"/>
          <p:cNvSpPr/>
          <p:nvPr/>
        </p:nvSpPr>
        <p:spPr>
          <a:xfrm>
            <a:off x="5421854" y="178136"/>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Desktop Browser</a:t>
            </a:r>
            <a:endParaRPr lang="nl-NL" sz="1600" dirty="0"/>
          </a:p>
        </p:txBody>
      </p:sp>
      <p:sp>
        <p:nvSpPr>
          <p:cNvPr id="90" name="Rounded Rectangle 89"/>
          <p:cNvSpPr/>
          <p:nvPr/>
        </p:nvSpPr>
        <p:spPr>
          <a:xfrm>
            <a:off x="4497592" y="654390"/>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Mobile Devices</a:t>
            </a:r>
            <a:endParaRPr lang="nl-NL" sz="1600" dirty="0"/>
          </a:p>
        </p:txBody>
      </p:sp>
      <p:sp>
        <p:nvSpPr>
          <p:cNvPr id="91" name="Rounded Rectangle 90"/>
          <p:cNvSpPr/>
          <p:nvPr/>
        </p:nvSpPr>
        <p:spPr>
          <a:xfrm>
            <a:off x="3143868" y="628264"/>
            <a:ext cx="1306030" cy="7304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Email / Facebook / WhatsApp</a:t>
            </a:r>
            <a:endParaRPr lang="nl-NL" sz="1600" dirty="0"/>
          </a:p>
        </p:txBody>
      </p:sp>
      <p:sp>
        <p:nvSpPr>
          <p:cNvPr id="57" name="Title 1"/>
          <p:cNvSpPr txBox="1">
            <a:spLocks/>
          </p:cNvSpPr>
          <p:nvPr/>
        </p:nvSpPr>
        <p:spPr>
          <a:xfrm>
            <a:off x="0" y="137846"/>
            <a:ext cx="9058275" cy="946150"/>
          </a:xfrm>
          <a:prstGeom prst="rect">
            <a:avLst/>
          </a:prstGeom>
        </p:spPr>
        <p:txBody>
          <a:bodyPr vert="horz" lIns="91440" tIns="45720" rIns="91440" bIns="45720" rtlCol="0" anchor="ctr">
            <a:normAutofit fontScale="8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dirty="0" smtClean="0"/>
              <a:t>Business Applications </a:t>
            </a:r>
            <a:br>
              <a:rPr lang="nl-NL" dirty="0" smtClean="0"/>
            </a:br>
            <a:r>
              <a:rPr lang="nl-NL" dirty="0" smtClean="0"/>
              <a:t>&amp; IT Systems</a:t>
            </a:r>
            <a:endParaRPr lang="nl-NL" dirty="0"/>
          </a:p>
        </p:txBody>
      </p:sp>
      <p:pic>
        <p:nvPicPr>
          <p:cNvPr id="58" name="Picture 2" descr="Afbeeldingsresultaat voor internet of thing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71" y="1219440"/>
            <a:ext cx="2104399" cy="1857760"/>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84"/>
          <p:cNvSpPr/>
          <p:nvPr/>
        </p:nvSpPr>
        <p:spPr>
          <a:xfrm>
            <a:off x="3207376" y="3697398"/>
            <a:ext cx="1811457" cy="83240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Custom Order Management Application</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86" name="Rounded Rectangle 85"/>
          <p:cNvSpPr/>
          <p:nvPr/>
        </p:nvSpPr>
        <p:spPr>
          <a:xfrm>
            <a:off x="2213835" y="3703215"/>
            <a:ext cx="922560"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Asset Tracker</a:t>
            </a:r>
            <a:endParaRPr lang="nl-NL" sz="1600" dirty="0"/>
          </a:p>
        </p:txBody>
      </p:sp>
      <p:sp>
        <p:nvSpPr>
          <p:cNvPr id="92" name="Rounded Rectangle 91"/>
          <p:cNvSpPr/>
          <p:nvPr/>
        </p:nvSpPr>
        <p:spPr>
          <a:xfrm>
            <a:off x="6371491" y="5820645"/>
            <a:ext cx="1031944" cy="796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Corporate Database</a:t>
            </a:r>
            <a:endParaRPr lang="nl-NL" sz="1400" dirty="0"/>
          </a:p>
        </p:txBody>
      </p:sp>
      <p:sp>
        <p:nvSpPr>
          <p:cNvPr id="93" name="Rounded Rectangle 92"/>
          <p:cNvSpPr/>
          <p:nvPr/>
        </p:nvSpPr>
        <p:spPr>
          <a:xfrm>
            <a:off x="2719849" y="6154855"/>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File Storage</a:t>
            </a:r>
            <a:endParaRPr lang="nl-NL" sz="1400" dirty="0"/>
          </a:p>
        </p:txBody>
      </p:sp>
      <p:sp>
        <p:nvSpPr>
          <p:cNvPr id="94" name="Rounded Rectangle 93"/>
          <p:cNvSpPr/>
          <p:nvPr/>
        </p:nvSpPr>
        <p:spPr>
          <a:xfrm>
            <a:off x="3661928" y="4727136"/>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Job Scheduling</a:t>
            </a:r>
            <a:endParaRPr lang="nl-NL" sz="1400" dirty="0"/>
          </a:p>
        </p:txBody>
      </p:sp>
      <p:sp>
        <p:nvSpPr>
          <p:cNvPr id="95" name="Rounded Rectangle 94"/>
          <p:cNvSpPr/>
          <p:nvPr/>
        </p:nvSpPr>
        <p:spPr>
          <a:xfrm>
            <a:off x="7012496" y="1603601"/>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97" name="Rounded Rectangle 96"/>
          <p:cNvSpPr/>
          <p:nvPr/>
        </p:nvSpPr>
        <p:spPr>
          <a:xfrm>
            <a:off x="9870947" y="1498483"/>
            <a:ext cx="1520636"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Open Data APIs</a:t>
            </a:r>
            <a:endParaRPr lang="nl-NL" sz="1600" dirty="0"/>
          </a:p>
        </p:txBody>
      </p:sp>
      <p:sp>
        <p:nvSpPr>
          <p:cNvPr id="98" name="Rounded Rectangle 97"/>
          <p:cNvSpPr/>
          <p:nvPr/>
        </p:nvSpPr>
        <p:spPr>
          <a:xfrm>
            <a:off x="9409694" y="987666"/>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APIs</a:t>
            </a:r>
            <a:endParaRPr lang="nl-NL" sz="1600" dirty="0"/>
          </a:p>
        </p:txBody>
      </p:sp>
      <p:sp>
        <p:nvSpPr>
          <p:cNvPr id="99" name="Rounded Rectangle 98"/>
          <p:cNvSpPr/>
          <p:nvPr/>
        </p:nvSpPr>
        <p:spPr>
          <a:xfrm>
            <a:off x="4403276" y="3310602"/>
            <a:ext cx="1190219" cy="4643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Application Server</a:t>
            </a:r>
            <a:endParaRPr lang="nl-NL" sz="1400" dirty="0"/>
          </a:p>
        </p:txBody>
      </p:sp>
      <p:sp>
        <p:nvSpPr>
          <p:cNvPr id="100" name="Rounded Rectangle 99"/>
          <p:cNvSpPr/>
          <p:nvPr/>
        </p:nvSpPr>
        <p:spPr>
          <a:xfrm>
            <a:off x="9154083" y="1993823"/>
            <a:ext cx="1031944" cy="7244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Private </a:t>
            </a:r>
            <a:r>
              <a:rPr lang="en-US" sz="1400" dirty="0" err="1" smtClean="0"/>
              <a:t>Blockchain</a:t>
            </a:r>
            <a:endParaRPr lang="nl-NL" sz="1400" dirty="0"/>
          </a:p>
        </p:txBody>
      </p:sp>
      <p:sp>
        <p:nvSpPr>
          <p:cNvPr id="96" name="Rounded Rectangle 95"/>
          <p:cNvSpPr/>
          <p:nvPr/>
        </p:nvSpPr>
        <p:spPr>
          <a:xfrm>
            <a:off x="8768169" y="597665"/>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102" name="Rounded Rectangle 101"/>
          <p:cNvSpPr/>
          <p:nvPr/>
        </p:nvSpPr>
        <p:spPr>
          <a:xfrm>
            <a:off x="186671" y="5927508"/>
            <a:ext cx="1031944" cy="796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Docker Container Registry</a:t>
            </a:r>
            <a:endParaRPr lang="nl-NL" sz="1400" dirty="0"/>
          </a:p>
        </p:txBody>
      </p:sp>
    </p:spTree>
    <p:extLst>
      <p:ext uri="{BB962C8B-B14F-4D97-AF65-F5344CB8AC3E}">
        <p14:creationId xmlns:p14="http://schemas.microsoft.com/office/powerpoint/2010/main" val="159531374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err="1" smtClean="0">
                <a:solidFill>
                  <a:schemeClr val="bg1"/>
                </a:solidFill>
                <a:latin typeface="Trebuchet MS Bold" charset="0"/>
                <a:cs typeface="Trebuchet MS Bold" charset="0"/>
              </a:rPr>
              <a:t>Demo</a:t>
            </a:r>
            <a:r>
              <a:rPr lang="fr-FR" sz="11500" dirty="0" smtClean="0">
                <a:solidFill>
                  <a:schemeClr val="bg1"/>
                </a:solidFill>
                <a:latin typeface="Trebuchet MS Bold" charset="0"/>
                <a:cs typeface="Trebuchet MS Bold" charset="0"/>
              </a:rPr>
              <a:t> </a:t>
            </a:r>
            <a:r>
              <a:rPr lang="fr-FR" sz="11500" dirty="0" err="1" smtClean="0">
                <a:solidFill>
                  <a:schemeClr val="bg1"/>
                </a:solidFill>
                <a:latin typeface="Trebuchet MS Bold" charset="0"/>
                <a:cs typeface="Trebuchet MS Bold" charset="0"/>
              </a:rPr>
              <a:t>Screenshots</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2499257006"/>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Working</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with</a:t>
            </a:r>
            <a:r>
              <a:rPr lang="fr-FR" sz="7200" dirty="0" smtClean="0">
                <a:solidFill>
                  <a:schemeClr val="accent4">
                    <a:lumMod val="75000"/>
                  </a:schemeClr>
                </a:solidFill>
                <a:latin typeface="Trebuchet MS Bold" charset="0"/>
                <a:cs typeface="Trebuchet MS Bold" charset="0"/>
              </a:rPr>
              <a:t>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Shopping </a:t>
            </a:r>
            <a:r>
              <a:rPr lang="fr-FR" sz="7200" dirty="0" err="1" smtClean="0">
                <a:solidFill>
                  <a:schemeClr val="accent4">
                    <a:lumMod val="75000"/>
                  </a:schemeClr>
                </a:solidFill>
                <a:latin typeface="Trebuchet MS Bold" charset="0"/>
                <a:cs typeface="Trebuchet MS Bold" charset="0"/>
              </a:rPr>
              <a:t>Cart</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microservice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2146281" y="2412515"/>
            <a:ext cx="5723101"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 name="Rounded Rectangle 12"/>
          <p:cNvSpPr/>
          <p:nvPr/>
        </p:nvSpPr>
        <p:spPr>
          <a:xfrm>
            <a:off x="5125221" y="26964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Cache</a:t>
            </a:r>
            <a:endParaRPr lang="en-US" sz="1600" dirty="0">
              <a:solidFill>
                <a:schemeClr val="tx1"/>
              </a:solidFill>
            </a:endParaRPr>
          </a:p>
        </p:txBody>
      </p:sp>
      <p:sp>
        <p:nvSpPr>
          <p:cNvPr id="14" name="Rectangular Callout 13"/>
          <p:cNvSpPr/>
          <p:nvPr/>
        </p:nvSpPr>
        <p:spPr>
          <a:xfrm>
            <a:off x="5843387" y="1928645"/>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Application Container Cache</a:t>
            </a:r>
            <a:endParaRPr lang="en-US" sz="1400" dirty="0"/>
          </a:p>
        </p:txBody>
      </p:sp>
      <p:sp>
        <p:nvSpPr>
          <p:cNvPr id="18" name="Rounded Rectangle 17"/>
          <p:cNvSpPr/>
          <p:nvPr/>
        </p:nvSpPr>
        <p:spPr>
          <a:xfrm>
            <a:off x="3643935" y="31385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ounded Rectangle 18"/>
          <p:cNvSpPr/>
          <p:nvPr/>
        </p:nvSpPr>
        <p:spPr>
          <a:xfrm>
            <a:off x="4314495" y="31385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0" name="Rounded Rectangle 19"/>
          <p:cNvSpPr/>
          <p:nvPr/>
        </p:nvSpPr>
        <p:spPr>
          <a:xfrm>
            <a:off x="3643935" y="31385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23" name="Rectangular Callout 22"/>
          <p:cNvSpPr/>
          <p:nvPr/>
        </p:nvSpPr>
        <p:spPr>
          <a:xfrm>
            <a:off x="2567650" y="4380533"/>
            <a:ext cx="1217772" cy="831547"/>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Microservice </a:t>
            </a:r>
            <a:r>
              <a:rPr lang="nl-NL" sz="1400" dirty="0" err="1" smtClean="0"/>
              <a:t>ShoppingCart</a:t>
            </a:r>
            <a:r>
              <a:rPr lang="nl-NL" sz="1400" dirty="0" smtClean="0"/>
              <a:t> &amp; Check Out</a:t>
            </a:r>
            <a:endParaRPr lang="en-US" sz="1400" dirty="0"/>
          </a:p>
        </p:txBody>
      </p:sp>
      <p:cxnSp>
        <p:nvCxnSpPr>
          <p:cNvPr id="24" name="Straight Arrow Connector 23"/>
          <p:cNvCxnSpPr>
            <a:endCxn id="13" idx="2"/>
          </p:cNvCxnSpPr>
          <p:nvPr/>
        </p:nvCxnSpPr>
        <p:spPr>
          <a:xfrm flipV="1">
            <a:off x="4834541" y="3100277"/>
            <a:ext cx="968860" cy="9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697883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Create</a:t>
            </a:r>
            <a:r>
              <a:rPr lang="fr-FR" sz="7200" dirty="0" smtClean="0">
                <a:solidFill>
                  <a:schemeClr val="accent4">
                    <a:lumMod val="75000"/>
                  </a:schemeClr>
                </a:solidFill>
                <a:latin typeface="Trebuchet MS Bold" charset="0"/>
                <a:cs typeface="Trebuchet MS Bold" charset="0"/>
              </a:rPr>
              <a:t> a Shopping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Cart</a:t>
            </a:r>
            <a:r>
              <a:rPr lang="fr-FR" sz="7200" dirty="0" smtClean="0">
                <a:solidFill>
                  <a:schemeClr val="accent4">
                    <a:lumMod val="75000"/>
                  </a:schemeClr>
                </a:solidFill>
                <a:latin typeface="Trebuchet MS Bold" charset="0"/>
                <a:cs typeface="Trebuchet MS Bold" charset="0"/>
              </a:rPr>
              <a:t> Instance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514350" y="1827213"/>
            <a:ext cx="4861314" cy="4855152"/>
          </a:xfrm>
          <a:prstGeom prst="rect">
            <a:avLst/>
          </a:prstGeom>
        </p:spPr>
      </p:pic>
      <p:grpSp>
        <p:nvGrpSpPr>
          <p:cNvPr id="6" name="Group 5"/>
          <p:cNvGrpSpPr/>
          <p:nvPr/>
        </p:nvGrpSpPr>
        <p:grpSpPr>
          <a:xfrm>
            <a:off x="7130472" y="788194"/>
            <a:ext cx="4073237" cy="2237971"/>
            <a:chOff x="2146281" y="1928645"/>
            <a:chExt cx="5723101" cy="3283435"/>
          </a:xfrm>
        </p:grpSpPr>
        <p:sp>
          <p:nvSpPr>
            <p:cNvPr id="15" name="Cloud 14"/>
            <p:cNvSpPr/>
            <p:nvPr/>
          </p:nvSpPr>
          <p:spPr>
            <a:xfrm>
              <a:off x="2146281" y="2412515"/>
              <a:ext cx="5723101"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16" name="Rounded Rectangle 15"/>
            <p:cNvSpPr/>
            <p:nvPr/>
          </p:nvSpPr>
          <p:spPr>
            <a:xfrm>
              <a:off x="5125221" y="26964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smtClean="0">
                  <a:solidFill>
                    <a:schemeClr val="tx1"/>
                  </a:solidFill>
                </a:rPr>
                <a:t>Cache</a:t>
              </a:r>
              <a:endParaRPr lang="en-US" sz="1000" dirty="0">
                <a:solidFill>
                  <a:schemeClr val="tx1"/>
                </a:solidFill>
              </a:endParaRPr>
            </a:p>
          </p:txBody>
        </p:sp>
        <p:sp>
          <p:nvSpPr>
            <p:cNvPr id="17" name="Rectangular Callout 16"/>
            <p:cNvSpPr/>
            <p:nvPr/>
          </p:nvSpPr>
          <p:spPr>
            <a:xfrm>
              <a:off x="5843387" y="1928645"/>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smtClean="0"/>
                <a:t>Application Container Cache</a:t>
              </a:r>
              <a:endParaRPr lang="en-US" sz="900" dirty="0"/>
            </a:p>
          </p:txBody>
        </p:sp>
        <p:sp>
          <p:nvSpPr>
            <p:cNvPr id="21" name="Rounded Rectangle 20"/>
            <p:cNvSpPr/>
            <p:nvPr/>
          </p:nvSpPr>
          <p:spPr>
            <a:xfrm>
              <a:off x="3643935" y="31385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50"/>
            </a:p>
          </p:txBody>
        </p:sp>
        <p:sp>
          <p:nvSpPr>
            <p:cNvPr id="22" name="Rounded Rectangle 21"/>
            <p:cNvSpPr/>
            <p:nvPr/>
          </p:nvSpPr>
          <p:spPr>
            <a:xfrm>
              <a:off x="4314495" y="31385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smtClean="0">
                  <a:solidFill>
                    <a:schemeClr val="bg2">
                      <a:lumMod val="95000"/>
                    </a:schemeClr>
                  </a:solidFill>
                </a:rPr>
                <a:t>API</a:t>
              </a:r>
              <a:endParaRPr lang="en-US" sz="1000" b="1" dirty="0">
                <a:solidFill>
                  <a:schemeClr val="bg2">
                    <a:lumMod val="95000"/>
                  </a:schemeClr>
                </a:solidFill>
              </a:endParaRPr>
            </a:p>
          </p:txBody>
        </p:sp>
        <p:sp>
          <p:nvSpPr>
            <p:cNvPr id="25" name="Rounded Rectangle 24"/>
            <p:cNvSpPr/>
            <p:nvPr/>
          </p:nvSpPr>
          <p:spPr>
            <a:xfrm>
              <a:off x="3643935" y="31385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00" b="1" dirty="0" smtClean="0">
                  <a:solidFill>
                    <a:schemeClr val="bg2">
                      <a:lumMod val="95000"/>
                    </a:schemeClr>
                  </a:solidFill>
                </a:rPr>
                <a:t>UI</a:t>
              </a:r>
              <a:endParaRPr lang="en-US" sz="1000" b="1" dirty="0">
                <a:solidFill>
                  <a:schemeClr val="bg2">
                    <a:lumMod val="95000"/>
                  </a:schemeClr>
                </a:solidFill>
              </a:endParaRPr>
            </a:p>
          </p:txBody>
        </p:sp>
        <p:sp>
          <p:nvSpPr>
            <p:cNvPr id="26" name="Rectangular Callout 25"/>
            <p:cNvSpPr/>
            <p:nvPr/>
          </p:nvSpPr>
          <p:spPr>
            <a:xfrm>
              <a:off x="2567650" y="4380533"/>
              <a:ext cx="1217772" cy="831547"/>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smtClean="0"/>
                <a:t>Microservice </a:t>
              </a:r>
              <a:r>
                <a:rPr lang="nl-NL" sz="900" dirty="0" err="1" smtClean="0"/>
                <a:t>ShoppingCart</a:t>
              </a:r>
              <a:r>
                <a:rPr lang="nl-NL" sz="900" dirty="0" smtClean="0"/>
                <a:t> &amp; Check Out</a:t>
              </a:r>
              <a:endParaRPr lang="en-US" sz="900" dirty="0"/>
            </a:p>
          </p:txBody>
        </p:sp>
        <p:cxnSp>
          <p:nvCxnSpPr>
            <p:cNvPr id="27" name="Straight Arrow Connector 26"/>
            <p:cNvCxnSpPr>
              <a:endCxn id="16" idx="2"/>
            </p:cNvCxnSpPr>
            <p:nvPr/>
          </p:nvCxnSpPr>
          <p:spPr>
            <a:xfrm flipV="1">
              <a:off x="4834541" y="3100277"/>
              <a:ext cx="968860" cy="9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63308277"/>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Retrieve</a:t>
            </a:r>
            <a:r>
              <a:rPr lang="fr-FR" sz="7200" dirty="0" smtClean="0">
                <a:solidFill>
                  <a:schemeClr val="accent4">
                    <a:lumMod val="75000"/>
                  </a:schemeClr>
                </a:solidFill>
                <a:latin typeface="Trebuchet MS Bold" charset="0"/>
                <a:cs typeface="Trebuchet MS Bold" charset="0"/>
              </a:rPr>
              <a:t> a Shopping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Cart</a:t>
            </a:r>
            <a:r>
              <a:rPr lang="fr-FR" sz="7200" dirty="0" smtClean="0">
                <a:solidFill>
                  <a:schemeClr val="accent4">
                    <a:lumMod val="75000"/>
                  </a:schemeClr>
                </a:solidFill>
                <a:latin typeface="Trebuchet MS Bold" charset="0"/>
                <a:cs typeface="Trebuchet MS Bold" charset="0"/>
              </a:rPr>
              <a:t> Instance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6" name="Group 5"/>
          <p:cNvGrpSpPr/>
          <p:nvPr/>
        </p:nvGrpSpPr>
        <p:grpSpPr>
          <a:xfrm>
            <a:off x="7130472" y="788194"/>
            <a:ext cx="4073237" cy="2237971"/>
            <a:chOff x="2146281" y="1928645"/>
            <a:chExt cx="5723101" cy="3283435"/>
          </a:xfrm>
        </p:grpSpPr>
        <p:sp>
          <p:nvSpPr>
            <p:cNvPr id="15" name="Cloud 14"/>
            <p:cNvSpPr/>
            <p:nvPr/>
          </p:nvSpPr>
          <p:spPr>
            <a:xfrm>
              <a:off x="2146281" y="2412515"/>
              <a:ext cx="5723101"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16" name="Rounded Rectangle 15"/>
            <p:cNvSpPr/>
            <p:nvPr/>
          </p:nvSpPr>
          <p:spPr>
            <a:xfrm>
              <a:off x="5125221" y="26964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smtClean="0">
                  <a:solidFill>
                    <a:schemeClr val="tx1"/>
                  </a:solidFill>
                </a:rPr>
                <a:t>Cache</a:t>
              </a:r>
              <a:endParaRPr lang="en-US" sz="1000" dirty="0">
                <a:solidFill>
                  <a:schemeClr val="tx1"/>
                </a:solidFill>
              </a:endParaRPr>
            </a:p>
          </p:txBody>
        </p:sp>
        <p:sp>
          <p:nvSpPr>
            <p:cNvPr id="17" name="Rectangular Callout 16"/>
            <p:cNvSpPr/>
            <p:nvPr/>
          </p:nvSpPr>
          <p:spPr>
            <a:xfrm>
              <a:off x="5843387" y="1928645"/>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smtClean="0"/>
                <a:t>Application Container Cache</a:t>
              </a:r>
              <a:endParaRPr lang="en-US" sz="900" dirty="0"/>
            </a:p>
          </p:txBody>
        </p:sp>
        <p:sp>
          <p:nvSpPr>
            <p:cNvPr id="21" name="Rounded Rectangle 20"/>
            <p:cNvSpPr/>
            <p:nvPr/>
          </p:nvSpPr>
          <p:spPr>
            <a:xfrm>
              <a:off x="3643935" y="31385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50"/>
            </a:p>
          </p:txBody>
        </p:sp>
        <p:sp>
          <p:nvSpPr>
            <p:cNvPr id="22" name="Rounded Rectangle 21"/>
            <p:cNvSpPr/>
            <p:nvPr/>
          </p:nvSpPr>
          <p:spPr>
            <a:xfrm>
              <a:off x="4314495" y="31385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smtClean="0">
                  <a:solidFill>
                    <a:schemeClr val="bg2">
                      <a:lumMod val="95000"/>
                    </a:schemeClr>
                  </a:solidFill>
                </a:rPr>
                <a:t>API</a:t>
              </a:r>
              <a:endParaRPr lang="en-US" sz="1000" b="1" dirty="0">
                <a:solidFill>
                  <a:schemeClr val="bg2">
                    <a:lumMod val="95000"/>
                  </a:schemeClr>
                </a:solidFill>
              </a:endParaRPr>
            </a:p>
          </p:txBody>
        </p:sp>
        <p:sp>
          <p:nvSpPr>
            <p:cNvPr id="25" name="Rounded Rectangle 24"/>
            <p:cNvSpPr/>
            <p:nvPr/>
          </p:nvSpPr>
          <p:spPr>
            <a:xfrm>
              <a:off x="3643935" y="31385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00" b="1" dirty="0" smtClean="0">
                  <a:solidFill>
                    <a:schemeClr val="bg2">
                      <a:lumMod val="95000"/>
                    </a:schemeClr>
                  </a:solidFill>
                </a:rPr>
                <a:t>UI</a:t>
              </a:r>
              <a:endParaRPr lang="en-US" sz="1000" b="1" dirty="0">
                <a:solidFill>
                  <a:schemeClr val="bg2">
                    <a:lumMod val="95000"/>
                  </a:schemeClr>
                </a:solidFill>
              </a:endParaRPr>
            </a:p>
          </p:txBody>
        </p:sp>
        <p:sp>
          <p:nvSpPr>
            <p:cNvPr id="26" name="Rectangular Callout 25"/>
            <p:cNvSpPr/>
            <p:nvPr/>
          </p:nvSpPr>
          <p:spPr>
            <a:xfrm>
              <a:off x="2567650" y="4380533"/>
              <a:ext cx="1217772" cy="831547"/>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smtClean="0"/>
                <a:t>Microservice </a:t>
              </a:r>
              <a:r>
                <a:rPr lang="nl-NL" sz="900" dirty="0" err="1" smtClean="0"/>
                <a:t>ShoppingCart</a:t>
              </a:r>
              <a:r>
                <a:rPr lang="nl-NL" sz="900" dirty="0" smtClean="0"/>
                <a:t> &amp; Check Out</a:t>
              </a:r>
              <a:endParaRPr lang="en-US" sz="900" dirty="0"/>
            </a:p>
          </p:txBody>
        </p:sp>
        <p:cxnSp>
          <p:nvCxnSpPr>
            <p:cNvPr id="27" name="Straight Arrow Connector 26"/>
            <p:cNvCxnSpPr>
              <a:endCxn id="16" idx="2"/>
            </p:cNvCxnSpPr>
            <p:nvPr/>
          </p:nvCxnSpPr>
          <p:spPr>
            <a:xfrm flipV="1">
              <a:off x="4834541" y="3100277"/>
              <a:ext cx="968860" cy="9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2"/>
          <a:stretch>
            <a:fillRect/>
          </a:stretch>
        </p:blipFill>
        <p:spPr>
          <a:xfrm>
            <a:off x="914009" y="2459387"/>
            <a:ext cx="6416596" cy="3894157"/>
          </a:xfrm>
          <a:prstGeom prst="rect">
            <a:avLst/>
          </a:prstGeom>
        </p:spPr>
      </p:pic>
    </p:spTree>
    <p:extLst>
      <p:ext uri="{BB962C8B-B14F-4D97-AF65-F5344CB8AC3E}">
        <p14:creationId xmlns:p14="http://schemas.microsoft.com/office/powerpoint/2010/main" val="781976838"/>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Update a Shopping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Cart</a:t>
            </a:r>
            <a:r>
              <a:rPr lang="fr-FR" sz="7200" dirty="0" smtClean="0">
                <a:solidFill>
                  <a:schemeClr val="accent4">
                    <a:lumMod val="75000"/>
                  </a:schemeClr>
                </a:solidFill>
                <a:latin typeface="Trebuchet MS Bold" charset="0"/>
                <a:cs typeface="Trebuchet MS Bold" charset="0"/>
              </a:rPr>
              <a:t> Instance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6" name="Group 5"/>
          <p:cNvGrpSpPr/>
          <p:nvPr/>
        </p:nvGrpSpPr>
        <p:grpSpPr>
          <a:xfrm>
            <a:off x="7130472" y="788194"/>
            <a:ext cx="4073237" cy="2237971"/>
            <a:chOff x="2146281" y="1928645"/>
            <a:chExt cx="5723101" cy="3283435"/>
          </a:xfrm>
        </p:grpSpPr>
        <p:sp>
          <p:nvSpPr>
            <p:cNvPr id="15" name="Cloud 14"/>
            <p:cNvSpPr/>
            <p:nvPr/>
          </p:nvSpPr>
          <p:spPr>
            <a:xfrm>
              <a:off x="2146281" y="2412515"/>
              <a:ext cx="5723101"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50"/>
            </a:p>
          </p:txBody>
        </p:sp>
        <p:sp>
          <p:nvSpPr>
            <p:cNvPr id="16" name="Rounded Rectangle 15"/>
            <p:cNvSpPr/>
            <p:nvPr/>
          </p:nvSpPr>
          <p:spPr>
            <a:xfrm>
              <a:off x="5125221" y="26964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00" dirty="0" smtClean="0">
                  <a:solidFill>
                    <a:schemeClr val="tx1"/>
                  </a:solidFill>
                </a:rPr>
                <a:t>Cache</a:t>
              </a:r>
              <a:endParaRPr lang="en-US" sz="1000" dirty="0">
                <a:solidFill>
                  <a:schemeClr val="tx1"/>
                </a:solidFill>
              </a:endParaRPr>
            </a:p>
          </p:txBody>
        </p:sp>
        <p:sp>
          <p:nvSpPr>
            <p:cNvPr id="17" name="Rectangular Callout 16"/>
            <p:cNvSpPr/>
            <p:nvPr/>
          </p:nvSpPr>
          <p:spPr>
            <a:xfrm>
              <a:off x="5843387" y="1928645"/>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900" dirty="0" smtClean="0"/>
                <a:t>Application Container Cache</a:t>
              </a:r>
              <a:endParaRPr lang="en-US" sz="900" dirty="0"/>
            </a:p>
          </p:txBody>
        </p:sp>
        <p:sp>
          <p:nvSpPr>
            <p:cNvPr id="21" name="Rounded Rectangle 20"/>
            <p:cNvSpPr/>
            <p:nvPr/>
          </p:nvSpPr>
          <p:spPr>
            <a:xfrm>
              <a:off x="3643935" y="31385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50"/>
            </a:p>
          </p:txBody>
        </p:sp>
        <p:sp>
          <p:nvSpPr>
            <p:cNvPr id="22" name="Rounded Rectangle 21"/>
            <p:cNvSpPr/>
            <p:nvPr/>
          </p:nvSpPr>
          <p:spPr>
            <a:xfrm>
              <a:off x="4314495" y="31385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00" b="1" dirty="0" smtClean="0">
                  <a:solidFill>
                    <a:schemeClr val="bg2">
                      <a:lumMod val="95000"/>
                    </a:schemeClr>
                  </a:solidFill>
                </a:rPr>
                <a:t>API</a:t>
              </a:r>
              <a:endParaRPr lang="en-US" sz="1000" b="1" dirty="0">
                <a:solidFill>
                  <a:schemeClr val="bg2">
                    <a:lumMod val="95000"/>
                  </a:schemeClr>
                </a:solidFill>
              </a:endParaRPr>
            </a:p>
          </p:txBody>
        </p:sp>
        <p:sp>
          <p:nvSpPr>
            <p:cNvPr id="25" name="Rounded Rectangle 24"/>
            <p:cNvSpPr/>
            <p:nvPr/>
          </p:nvSpPr>
          <p:spPr>
            <a:xfrm>
              <a:off x="3643935" y="31385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00" b="1" dirty="0" smtClean="0">
                  <a:solidFill>
                    <a:schemeClr val="bg2">
                      <a:lumMod val="95000"/>
                    </a:schemeClr>
                  </a:solidFill>
                </a:rPr>
                <a:t>UI</a:t>
              </a:r>
              <a:endParaRPr lang="en-US" sz="1000" b="1" dirty="0">
                <a:solidFill>
                  <a:schemeClr val="bg2">
                    <a:lumMod val="95000"/>
                  </a:schemeClr>
                </a:solidFill>
              </a:endParaRPr>
            </a:p>
          </p:txBody>
        </p:sp>
        <p:sp>
          <p:nvSpPr>
            <p:cNvPr id="26" name="Rectangular Callout 25"/>
            <p:cNvSpPr/>
            <p:nvPr/>
          </p:nvSpPr>
          <p:spPr>
            <a:xfrm>
              <a:off x="2567650" y="4380533"/>
              <a:ext cx="1217772" cy="831547"/>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900" dirty="0" smtClean="0"/>
                <a:t>Microservice </a:t>
              </a:r>
              <a:r>
                <a:rPr lang="nl-NL" sz="900" dirty="0" err="1" smtClean="0"/>
                <a:t>ShoppingCart</a:t>
              </a:r>
              <a:r>
                <a:rPr lang="nl-NL" sz="900" dirty="0" smtClean="0"/>
                <a:t> &amp; Check Out</a:t>
              </a:r>
              <a:endParaRPr lang="en-US" sz="900" dirty="0"/>
            </a:p>
          </p:txBody>
        </p:sp>
        <p:cxnSp>
          <p:nvCxnSpPr>
            <p:cNvPr id="27" name="Straight Arrow Connector 26"/>
            <p:cNvCxnSpPr>
              <a:endCxn id="16" idx="2"/>
            </p:cNvCxnSpPr>
            <p:nvPr/>
          </p:nvCxnSpPr>
          <p:spPr>
            <a:xfrm flipV="1">
              <a:off x="4834541" y="3100277"/>
              <a:ext cx="968860" cy="9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2"/>
          <a:stretch>
            <a:fillRect/>
          </a:stretch>
        </p:blipFill>
        <p:spPr>
          <a:xfrm>
            <a:off x="514350" y="1871293"/>
            <a:ext cx="6256377" cy="4579529"/>
          </a:xfrm>
          <a:prstGeom prst="rect">
            <a:avLst/>
          </a:prstGeom>
        </p:spPr>
      </p:pic>
    </p:spTree>
    <p:extLst>
      <p:ext uri="{BB962C8B-B14F-4D97-AF65-F5344CB8AC3E}">
        <p14:creationId xmlns:p14="http://schemas.microsoft.com/office/powerpoint/2010/main" val="508790689"/>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Create</a:t>
            </a:r>
            <a:r>
              <a:rPr lang="fr-FR" sz="6000" dirty="0" smtClean="0">
                <a:solidFill>
                  <a:schemeClr val="accent4">
                    <a:lumMod val="75000"/>
                  </a:schemeClr>
                </a:solidFill>
                <a:latin typeface="Trebuchet MS Bold" charset="0"/>
                <a:cs typeface="Trebuchet MS Bold" charset="0"/>
              </a:rPr>
              <a:t> a new </a:t>
            </a:r>
            <a:r>
              <a:rPr lang="fr-FR" sz="6000" dirty="0" err="1" smtClean="0">
                <a:solidFill>
                  <a:schemeClr val="accent4">
                    <a:lumMod val="75000"/>
                  </a:schemeClr>
                </a:solidFill>
                <a:latin typeface="Trebuchet MS Bold" charset="0"/>
                <a:cs typeface="Trebuchet MS Bold" charset="0"/>
              </a:rPr>
              <a:t>order</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through</a:t>
            </a:r>
            <a:r>
              <a:rPr lang="fr-FR" sz="6000" dirty="0" smtClean="0">
                <a:solidFill>
                  <a:schemeClr val="accent4">
                    <a:lumMod val="75000"/>
                  </a:schemeClr>
                </a:solidFill>
                <a:latin typeface="Trebuchet MS Bold" charset="0"/>
                <a:cs typeface="Trebuchet MS Bold" charset="0"/>
              </a:rPr>
              <a:t> the</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Order</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Microservice</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5190835" y="2412515"/>
            <a:ext cx="5303155"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ounded Rectangle 8"/>
          <p:cNvSpPr/>
          <p:nvPr/>
        </p:nvSpPr>
        <p:spPr>
          <a:xfrm>
            <a:off x="5933421" y="33631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p:cNvSpPr/>
          <p:nvPr/>
        </p:nvSpPr>
        <p:spPr>
          <a:xfrm>
            <a:off x="6603981" y="336311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1" name="Rounded Rectangle 10"/>
          <p:cNvSpPr/>
          <p:nvPr/>
        </p:nvSpPr>
        <p:spPr>
          <a:xfrm>
            <a:off x="5933421" y="33631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2" name="Rectangular Callout 11"/>
          <p:cNvSpPr/>
          <p:nvPr/>
        </p:nvSpPr>
        <p:spPr>
          <a:xfrm>
            <a:off x="5421856" y="458219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21" name="Rounded Rectangle 20"/>
          <p:cNvSpPr/>
          <p:nvPr/>
        </p:nvSpPr>
        <p:spPr>
          <a:xfrm>
            <a:off x="7492053" y="28781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22" name="Rectangular Callout 21"/>
          <p:cNvSpPr/>
          <p:nvPr/>
        </p:nvSpPr>
        <p:spPr>
          <a:xfrm>
            <a:off x="9302541" y="2906210"/>
            <a:ext cx="1501140" cy="513254"/>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cxnSp>
        <p:nvCxnSpPr>
          <p:cNvPr id="25" name="Straight Arrow Connector 24"/>
          <p:cNvCxnSpPr>
            <a:endCxn id="21" idx="2"/>
          </p:cNvCxnSpPr>
          <p:nvPr/>
        </p:nvCxnSpPr>
        <p:spPr>
          <a:xfrm flipV="1">
            <a:off x="7274541" y="32820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7678553"/>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Create</a:t>
            </a:r>
            <a:r>
              <a:rPr lang="fr-FR" sz="6000" dirty="0" smtClean="0">
                <a:solidFill>
                  <a:schemeClr val="accent4">
                    <a:lumMod val="75000"/>
                  </a:schemeClr>
                </a:solidFill>
                <a:latin typeface="Trebuchet MS Bold" charset="0"/>
                <a:cs typeface="Trebuchet MS Bold" charset="0"/>
              </a:rPr>
              <a:t> a new </a:t>
            </a:r>
            <a:r>
              <a:rPr lang="fr-FR" sz="6000" dirty="0" err="1" smtClean="0">
                <a:solidFill>
                  <a:schemeClr val="accent4">
                    <a:lumMod val="75000"/>
                  </a:schemeClr>
                </a:solidFill>
                <a:latin typeface="Trebuchet MS Bold" charset="0"/>
                <a:cs typeface="Trebuchet MS Bold" charset="0"/>
              </a:rPr>
              <a:t>order</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through</a:t>
            </a:r>
            <a:r>
              <a:rPr lang="fr-FR" sz="6000" dirty="0" smtClean="0">
                <a:solidFill>
                  <a:schemeClr val="accent4">
                    <a:lumMod val="75000"/>
                  </a:schemeClr>
                </a:solidFill>
                <a:latin typeface="Trebuchet MS Bold" charset="0"/>
                <a:cs typeface="Trebuchet MS Bold" charset="0"/>
              </a:rPr>
              <a:t> the</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Order</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Microservice</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3" name="Group 2"/>
          <p:cNvGrpSpPr/>
          <p:nvPr/>
        </p:nvGrpSpPr>
        <p:grpSpPr>
          <a:xfrm>
            <a:off x="7546110" y="1459346"/>
            <a:ext cx="4236626" cy="1834800"/>
            <a:chOff x="5190835" y="2412515"/>
            <a:chExt cx="5612846" cy="2618067"/>
          </a:xfrm>
        </p:grpSpPr>
        <p:sp>
          <p:nvSpPr>
            <p:cNvPr id="8" name="Cloud 7"/>
            <p:cNvSpPr/>
            <p:nvPr/>
          </p:nvSpPr>
          <p:spPr>
            <a:xfrm>
              <a:off x="5190835" y="2412515"/>
              <a:ext cx="5303155"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p>
          </p:txBody>
        </p:sp>
        <p:sp>
          <p:nvSpPr>
            <p:cNvPr id="9" name="Rounded Rectangle 8"/>
            <p:cNvSpPr/>
            <p:nvPr/>
          </p:nvSpPr>
          <p:spPr>
            <a:xfrm>
              <a:off x="5933421" y="33631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p>
          </p:txBody>
        </p:sp>
        <p:sp>
          <p:nvSpPr>
            <p:cNvPr id="10" name="Rounded Rectangle 9"/>
            <p:cNvSpPr/>
            <p:nvPr/>
          </p:nvSpPr>
          <p:spPr>
            <a:xfrm>
              <a:off x="6603981" y="336311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200" b="1" dirty="0" smtClean="0">
                  <a:solidFill>
                    <a:schemeClr val="bg2">
                      <a:lumMod val="95000"/>
                    </a:schemeClr>
                  </a:solidFill>
                </a:rPr>
                <a:t>API</a:t>
              </a:r>
              <a:endParaRPr lang="en-US" sz="1200" b="1" dirty="0">
                <a:solidFill>
                  <a:schemeClr val="bg2">
                    <a:lumMod val="95000"/>
                  </a:schemeClr>
                </a:solidFill>
              </a:endParaRPr>
            </a:p>
          </p:txBody>
        </p:sp>
        <p:sp>
          <p:nvSpPr>
            <p:cNvPr id="11" name="Rounded Rectangle 10"/>
            <p:cNvSpPr/>
            <p:nvPr/>
          </p:nvSpPr>
          <p:spPr>
            <a:xfrm>
              <a:off x="5933421" y="33631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b="1" dirty="0" smtClean="0">
                  <a:solidFill>
                    <a:schemeClr val="bg2">
                      <a:lumMod val="95000"/>
                    </a:schemeClr>
                  </a:solidFill>
                </a:rPr>
                <a:t>UI</a:t>
              </a:r>
              <a:endParaRPr lang="en-US" sz="1200" b="1" dirty="0">
                <a:solidFill>
                  <a:schemeClr val="bg2">
                    <a:lumMod val="95000"/>
                  </a:schemeClr>
                </a:solidFill>
              </a:endParaRPr>
            </a:p>
          </p:txBody>
        </p:sp>
        <p:sp>
          <p:nvSpPr>
            <p:cNvPr id="12" name="Rectangular Callout 11"/>
            <p:cNvSpPr/>
            <p:nvPr/>
          </p:nvSpPr>
          <p:spPr>
            <a:xfrm>
              <a:off x="5421856" y="458219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smtClean="0"/>
                <a:t>Order</a:t>
              </a:r>
              <a:endParaRPr lang="en-US" sz="1100" dirty="0"/>
            </a:p>
          </p:txBody>
        </p:sp>
        <p:sp>
          <p:nvSpPr>
            <p:cNvPr id="21" name="Rounded Rectangle 20"/>
            <p:cNvSpPr/>
            <p:nvPr/>
          </p:nvSpPr>
          <p:spPr>
            <a:xfrm>
              <a:off x="7492053" y="28781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1"/>
                  </a:solidFill>
                </a:rPr>
                <a:t>RDBMS</a:t>
              </a:r>
              <a:endParaRPr lang="en-US" sz="1200" dirty="0">
                <a:solidFill>
                  <a:schemeClr val="tx1"/>
                </a:solidFill>
              </a:endParaRPr>
            </a:p>
          </p:txBody>
        </p:sp>
        <p:sp>
          <p:nvSpPr>
            <p:cNvPr id="22" name="Rectangular Callout 21"/>
            <p:cNvSpPr/>
            <p:nvPr/>
          </p:nvSpPr>
          <p:spPr>
            <a:xfrm>
              <a:off x="9302541" y="2906210"/>
              <a:ext cx="1501140" cy="513254"/>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smtClean="0"/>
                <a:t>Oracle Database Cloud</a:t>
              </a:r>
              <a:endParaRPr lang="en-US" sz="1100" dirty="0"/>
            </a:p>
          </p:txBody>
        </p:sp>
        <p:cxnSp>
          <p:nvCxnSpPr>
            <p:cNvPr id="25" name="Straight Arrow Connector 24"/>
            <p:cNvCxnSpPr>
              <a:endCxn id="21" idx="2"/>
            </p:cNvCxnSpPr>
            <p:nvPr/>
          </p:nvCxnSpPr>
          <p:spPr>
            <a:xfrm flipV="1">
              <a:off x="7274541" y="32820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p:cNvPicPr>
            <a:picLocks noChangeAspect="1"/>
          </p:cNvPicPr>
          <p:nvPr/>
        </p:nvPicPr>
        <p:blipFill>
          <a:blip r:embed="rId2"/>
          <a:stretch>
            <a:fillRect/>
          </a:stretch>
        </p:blipFill>
        <p:spPr>
          <a:xfrm>
            <a:off x="355240" y="1985189"/>
            <a:ext cx="6763532" cy="1388408"/>
          </a:xfrm>
          <a:prstGeom prst="rect">
            <a:avLst/>
          </a:prstGeom>
        </p:spPr>
      </p:pic>
    </p:spTree>
    <p:extLst>
      <p:ext uri="{BB962C8B-B14F-4D97-AF65-F5344CB8AC3E}">
        <p14:creationId xmlns:p14="http://schemas.microsoft.com/office/powerpoint/2010/main" val="3062929369"/>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64253" y="1782640"/>
            <a:ext cx="10051651" cy="5075360"/>
          </a:xfrm>
          <a:prstGeom prst="rect">
            <a:avLst/>
          </a:prstGeom>
        </p:spPr>
      </p:pic>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Create</a:t>
            </a:r>
            <a:r>
              <a:rPr lang="fr-FR" sz="6000" dirty="0" smtClean="0">
                <a:solidFill>
                  <a:schemeClr val="accent4">
                    <a:lumMod val="75000"/>
                  </a:schemeClr>
                </a:solidFill>
                <a:latin typeface="Trebuchet MS Bold" charset="0"/>
                <a:cs typeface="Trebuchet MS Bold" charset="0"/>
              </a:rPr>
              <a:t> a new </a:t>
            </a:r>
            <a:r>
              <a:rPr lang="fr-FR" sz="6000" dirty="0" err="1" smtClean="0">
                <a:solidFill>
                  <a:schemeClr val="accent4">
                    <a:lumMod val="75000"/>
                  </a:schemeClr>
                </a:solidFill>
                <a:latin typeface="Trebuchet MS Bold" charset="0"/>
                <a:cs typeface="Trebuchet MS Bold" charset="0"/>
              </a:rPr>
              <a:t>order</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through</a:t>
            </a:r>
            <a:r>
              <a:rPr lang="fr-FR" sz="6000" dirty="0" smtClean="0">
                <a:solidFill>
                  <a:schemeClr val="accent4">
                    <a:lumMod val="75000"/>
                  </a:schemeClr>
                </a:solidFill>
                <a:latin typeface="Trebuchet MS Bold" charset="0"/>
                <a:cs typeface="Trebuchet MS Bold" charset="0"/>
              </a:rPr>
              <a:t> the</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Order</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Microservice</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3" name="Group 2"/>
          <p:cNvGrpSpPr/>
          <p:nvPr/>
        </p:nvGrpSpPr>
        <p:grpSpPr>
          <a:xfrm>
            <a:off x="7546110" y="1459346"/>
            <a:ext cx="4236626" cy="1834800"/>
            <a:chOff x="5190835" y="2412515"/>
            <a:chExt cx="5612846" cy="2618067"/>
          </a:xfrm>
        </p:grpSpPr>
        <p:sp>
          <p:nvSpPr>
            <p:cNvPr id="8" name="Cloud 7"/>
            <p:cNvSpPr/>
            <p:nvPr/>
          </p:nvSpPr>
          <p:spPr>
            <a:xfrm>
              <a:off x="5190835" y="2412515"/>
              <a:ext cx="5303155"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p>
          </p:txBody>
        </p:sp>
        <p:sp>
          <p:nvSpPr>
            <p:cNvPr id="9" name="Rounded Rectangle 8"/>
            <p:cNvSpPr/>
            <p:nvPr/>
          </p:nvSpPr>
          <p:spPr>
            <a:xfrm>
              <a:off x="5933421" y="33631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p>
          </p:txBody>
        </p:sp>
        <p:sp>
          <p:nvSpPr>
            <p:cNvPr id="10" name="Rounded Rectangle 9"/>
            <p:cNvSpPr/>
            <p:nvPr/>
          </p:nvSpPr>
          <p:spPr>
            <a:xfrm>
              <a:off x="6603981" y="336311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200" b="1" dirty="0" smtClean="0">
                  <a:solidFill>
                    <a:schemeClr val="bg2">
                      <a:lumMod val="95000"/>
                    </a:schemeClr>
                  </a:solidFill>
                </a:rPr>
                <a:t>API</a:t>
              </a:r>
              <a:endParaRPr lang="en-US" sz="1200" b="1" dirty="0">
                <a:solidFill>
                  <a:schemeClr val="bg2">
                    <a:lumMod val="95000"/>
                  </a:schemeClr>
                </a:solidFill>
              </a:endParaRPr>
            </a:p>
          </p:txBody>
        </p:sp>
        <p:sp>
          <p:nvSpPr>
            <p:cNvPr id="11" name="Rounded Rectangle 10"/>
            <p:cNvSpPr/>
            <p:nvPr/>
          </p:nvSpPr>
          <p:spPr>
            <a:xfrm>
              <a:off x="5933421" y="33631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b="1" dirty="0" smtClean="0">
                  <a:solidFill>
                    <a:schemeClr val="bg2">
                      <a:lumMod val="95000"/>
                    </a:schemeClr>
                  </a:solidFill>
                </a:rPr>
                <a:t>UI</a:t>
              </a:r>
              <a:endParaRPr lang="en-US" sz="1200" b="1" dirty="0">
                <a:solidFill>
                  <a:schemeClr val="bg2">
                    <a:lumMod val="95000"/>
                  </a:schemeClr>
                </a:solidFill>
              </a:endParaRPr>
            </a:p>
          </p:txBody>
        </p:sp>
        <p:sp>
          <p:nvSpPr>
            <p:cNvPr id="12" name="Rectangular Callout 11"/>
            <p:cNvSpPr/>
            <p:nvPr/>
          </p:nvSpPr>
          <p:spPr>
            <a:xfrm>
              <a:off x="5421856" y="458219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smtClean="0"/>
                <a:t>Order</a:t>
              </a:r>
              <a:endParaRPr lang="en-US" sz="1100" dirty="0"/>
            </a:p>
          </p:txBody>
        </p:sp>
        <p:sp>
          <p:nvSpPr>
            <p:cNvPr id="21" name="Rounded Rectangle 20"/>
            <p:cNvSpPr/>
            <p:nvPr/>
          </p:nvSpPr>
          <p:spPr>
            <a:xfrm>
              <a:off x="7492053" y="28781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1"/>
                  </a:solidFill>
                </a:rPr>
                <a:t>RDBMS</a:t>
              </a:r>
              <a:endParaRPr lang="en-US" sz="1200" dirty="0">
                <a:solidFill>
                  <a:schemeClr val="tx1"/>
                </a:solidFill>
              </a:endParaRPr>
            </a:p>
          </p:txBody>
        </p:sp>
        <p:sp>
          <p:nvSpPr>
            <p:cNvPr id="22" name="Rectangular Callout 21"/>
            <p:cNvSpPr/>
            <p:nvPr/>
          </p:nvSpPr>
          <p:spPr>
            <a:xfrm>
              <a:off x="9302541" y="2906210"/>
              <a:ext cx="1501140" cy="513254"/>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smtClean="0"/>
                <a:t>Oracle Database Cloud</a:t>
              </a:r>
              <a:endParaRPr lang="en-US" sz="1100" dirty="0"/>
            </a:p>
          </p:txBody>
        </p:sp>
        <p:cxnSp>
          <p:nvCxnSpPr>
            <p:cNvPr id="25" name="Straight Arrow Connector 24"/>
            <p:cNvCxnSpPr>
              <a:endCxn id="21" idx="2"/>
            </p:cNvCxnSpPr>
            <p:nvPr/>
          </p:nvCxnSpPr>
          <p:spPr>
            <a:xfrm flipV="1">
              <a:off x="7274541" y="32820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39328116"/>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Check </a:t>
            </a:r>
            <a:r>
              <a:rPr lang="fr-FR" sz="6000" dirty="0" err="1" smtClean="0">
                <a:solidFill>
                  <a:schemeClr val="accent4">
                    <a:lumMod val="75000"/>
                  </a:schemeClr>
                </a:solidFill>
                <a:latin typeface="Trebuchet MS Bold" charset="0"/>
                <a:cs typeface="Trebuchet MS Bold" charset="0"/>
              </a:rPr>
              <a:t>database</a:t>
            </a:r>
            <a:r>
              <a:rPr lang="fr-FR" sz="6000" dirty="0" smtClean="0">
                <a:solidFill>
                  <a:schemeClr val="accent4">
                    <a:lumMod val="75000"/>
                  </a:schemeClr>
                </a:solidFill>
                <a:latin typeface="Trebuchet MS Bold" charset="0"/>
                <a:cs typeface="Trebuchet MS Bold" charset="0"/>
              </a:rPr>
              <a:t> for new </a:t>
            </a:r>
            <a:r>
              <a:rPr lang="fr-FR" sz="6000" dirty="0" err="1" smtClean="0">
                <a:solidFill>
                  <a:schemeClr val="accent4">
                    <a:lumMod val="75000"/>
                  </a:schemeClr>
                </a:solidFill>
                <a:latin typeface="Trebuchet MS Bold" charset="0"/>
                <a:cs typeface="Trebuchet MS Bold" charset="0"/>
              </a:rPr>
              <a:t>order</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3" name="Group 2"/>
          <p:cNvGrpSpPr/>
          <p:nvPr/>
        </p:nvGrpSpPr>
        <p:grpSpPr>
          <a:xfrm>
            <a:off x="7546110" y="1459346"/>
            <a:ext cx="4236626" cy="1834800"/>
            <a:chOff x="5190835" y="2412515"/>
            <a:chExt cx="5612846" cy="2618067"/>
          </a:xfrm>
        </p:grpSpPr>
        <p:sp>
          <p:nvSpPr>
            <p:cNvPr id="8" name="Cloud 7"/>
            <p:cNvSpPr/>
            <p:nvPr/>
          </p:nvSpPr>
          <p:spPr>
            <a:xfrm>
              <a:off x="5190835" y="2412515"/>
              <a:ext cx="5303155"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p>
          </p:txBody>
        </p:sp>
        <p:sp>
          <p:nvSpPr>
            <p:cNvPr id="9" name="Rounded Rectangle 8"/>
            <p:cNvSpPr/>
            <p:nvPr/>
          </p:nvSpPr>
          <p:spPr>
            <a:xfrm>
              <a:off x="5933421" y="33631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p>
          </p:txBody>
        </p:sp>
        <p:sp>
          <p:nvSpPr>
            <p:cNvPr id="10" name="Rounded Rectangle 9"/>
            <p:cNvSpPr/>
            <p:nvPr/>
          </p:nvSpPr>
          <p:spPr>
            <a:xfrm>
              <a:off x="6603981" y="336311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200" b="1" dirty="0" smtClean="0">
                  <a:solidFill>
                    <a:schemeClr val="bg2">
                      <a:lumMod val="95000"/>
                    </a:schemeClr>
                  </a:solidFill>
                </a:rPr>
                <a:t>API</a:t>
              </a:r>
              <a:endParaRPr lang="en-US" sz="1200" b="1" dirty="0">
                <a:solidFill>
                  <a:schemeClr val="bg2">
                    <a:lumMod val="95000"/>
                  </a:schemeClr>
                </a:solidFill>
              </a:endParaRPr>
            </a:p>
          </p:txBody>
        </p:sp>
        <p:sp>
          <p:nvSpPr>
            <p:cNvPr id="11" name="Rounded Rectangle 10"/>
            <p:cNvSpPr/>
            <p:nvPr/>
          </p:nvSpPr>
          <p:spPr>
            <a:xfrm>
              <a:off x="5933421" y="33631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b="1" dirty="0" smtClean="0">
                  <a:solidFill>
                    <a:schemeClr val="bg2">
                      <a:lumMod val="95000"/>
                    </a:schemeClr>
                  </a:solidFill>
                </a:rPr>
                <a:t>UI</a:t>
              </a:r>
              <a:endParaRPr lang="en-US" sz="1200" b="1" dirty="0">
                <a:solidFill>
                  <a:schemeClr val="bg2">
                    <a:lumMod val="95000"/>
                  </a:schemeClr>
                </a:solidFill>
              </a:endParaRPr>
            </a:p>
          </p:txBody>
        </p:sp>
        <p:sp>
          <p:nvSpPr>
            <p:cNvPr id="12" name="Rectangular Callout 11"/>
            <p:cNvSpPr/>
            <p:nvPr/>
          </p:nvSpPr>
          <p:spPr>
            <a:xfrm>
              <a:off x="5421856" y="458219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smtClean="0"/>
                <a:t>Order</a:t>
              </a:r>
              <a:endParaRPr lang="en-US" sz="1100" dirty="0"/>
            </a:p>
          </p:txBody>
        </p:sp>
        <p:sp>
          <p:nvSpPr>
            <p:cNvPr id="21" name="Rounded Rectangle 20"/>
            <p:cNvSpPr/>
            <p:nvPr/>
          </p:nvSpPr>
          <p:spPr>
            <a:xfrm>
              <a:off x="7492053" y="28781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1"/>
                  </a:solidFill>
                </a:rPr>
                <a:t>RDBMS</a:t>
              </a:r>
              <a:endParaRPr lang="en-US" sz="1200" dirty="0">
                <a:solidFill>
                  <a:schemeClr val="tx1"/>
                </a:solidFill>
              </a:endParaRPr>
            </a:p>
          </p:txBody>
        </p:sp>
        <p:sp>
          <p:nvSpPr>
            <p:cNvPr id="22" name="Rectangular Callout 21"/>
            <p:cNvSpPr/>
            <p:nvPr/>
          </p:nvSpPr>
          <p:spPr>
            <a:xfrm>
              <a:off x="9302541" y="2906210"/>
              <a:ext cx="1501140" cy="513254"/>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smtClean="0"/>
                <a:t>Oracle Database Cloud</a:t>
              </a:r>
              <a:endParaRPr lang="en-US" sz="1100" dirty="0"/>
            </a:p>
          </p:txBody>
        </p:sp>
        <p:cxnSp>
          <p:nvCxnSpPr>
            <p:cNvPr id="25" name="Straight Arrow Connector 24"/>
            <p:cNvCxnSpPr>
              <a:endCxn id="21" idx="2"/>
            </p:cNvCxnSpPr>
            <p:nvPr/>
          </p:nvCxnSpPr>
          <p:spPr>
            <a:xfrm flipV="1">
              <a:off x="7274541" y="32820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7" name="Picture 6"/>
          <p:cNvPicPr>
            <a:picLocks noChangeAspect="1"/>
          </p:cNvPicPr>
          <p:nvPr/>
        </p:nvPicPr>
        <p:blipFill>
          <a:blip r:embed="rId2"/>
          <a:stretch>
            <a:fillRect/>
          </a:stretch>
        </p:blipFill>
        <p:spPr>
          <a:xfrm>
            <a:off x="400050" y="3590495"/>
            <a:ext cx="11537680" cy="2270957"/>
          </a:xfrm>
          <a:prstGeom prst="rect">
            <a:avLst/>
          </a:prstGeom>
        </p:spPr>
      </p:pic>
    </p:spTree>
    <p:extLst>
      <p:ext uri="{BB962C8B-B14F-4D97-AF65-F5344CB8AC3E}">
        <p14:creationId xmlns:p14="http://schemas.microsoft.com/office/powerpoint/2010/main" val="245342378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Check in </a:t>
            </a:r>
            <a:r>
              <a:rPr lang="fr-FR" sz="6000" dirty="0" err="1" smtClean="0">
                <a:solidFill>
                  <a:schemeClr val="accent4">
                    <a:lumMod val="75000"/>
                  </a:schemeClr>
                </a:solidFill>
                <a:latin typeface="Trebuchet MS Bold" charset="0"/>
                <a:cs typeface="Trebuchet MS Bold" charset="0"/>
              </a:rPr>
              <a:t>EventBridge</a:t>
            </a:r>
            <a:r>
              <a:rPr lang="fr-FR" sz="6000" dirty="0" smtClean="0">
                <a:solidFill>
                  <a:schemeClr val="accent4">
                    <a:lumMod val="75000"/>
                  </a:schemeClr>
                </a:solidFill>
                <a:latin typeface="Trebuchet MS Bold" charset="0"/>
                <a:cs typeface="Trebuchet MS Bold" charset="0"/>
              </a:rPr>
              <a:t> for </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NewOrder</a:t>
            </a:r>
            <a:r>
              <a:rPr lang="fr-FR" sz="6000" dirty="0" smtClean="0">
                <a:solidFill>
                  <a:schemeClr val="accent4">
                    <a:lumMod val="75000"/>
                  </a:schemeClr>
                </a:solidFill>
                <a:latin typeface="Trebuchet MS Bold" charset="0"/>
                <a:cs typeface="Trebuchet MS Bold" charset="0"/>
              </a:rPr>
              <a:t> Event</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3" name="Group 2"/>
          <p:cNvGrpSpPr/>
          <p:nvPr/>
        </p:nvGrpSpPr>
        <p:grpSpPr>
          <a:xfrm>
            <a:off x="7546110" y="1459346"/>
            <a:ext cx="4236626" cy="1834800"/>
            <a:chOff x="5190835" y="2412515"/>
            <a:chExt cx="5612846" cy="2618067"/>
          </a:xfrm>
        </p:grpSpPr>
        <p:sp>
          <p:nvSpPr>
            <p:cNvPr id="8" name="Cloud 7"/>
            <p:cNvSpPr/>
            <p:nvPr/>
          </p:nvSpPr>
          <p:spPr>
            <a:xfrm>
              <a:off x="5190835" y="2412515"/>
              <a:ext cx="5303155"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400"/>
            </a:p>
          </p:txBody>
        </p:sp>
        <p:sp>
          <p:nvSpPr>
            <p:cNvPr id="9" name="Rounded Rectangle 8"/>
            <p:cNvSpPr/>
            <p:nvPr/>
          </p:nvSpPr>
          <p:spPr>
            <a:xfrm>
              <a:off x="5933421" y="33631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400"/>
            </a:p>
          </p:txBody>
        </p:sp>
        <p:sp>
          <p:nvSpPr>
            <p:cNvPr id="10" name="Rounded Rectangle 9"/>
            <p:cNvSpPr/>
            <p:nvPr/>
          </p:nvSpPr>
          <p:spPr>
            <a:xfrm>
              <a:off x="6603981" y="336311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200" b="1" dirty="0" smtClean="0">
                  <a:solidFill>
                    <a:schemeClr val="bg2">
                      <a:lumMod val="95000"/>
                    </a:schemeClr>
                  </a:solidFill>
                </a:rPr>
                <a:t>API</a:t>
              </a:r>
              <a:endParaRPr lang="en-US" sz="1200" b="1" dirty="0">
                <a:solidFill>
                  <a:schemeClr val="bg2">
                    <a:lumMod val="95000"/>
                  </a:schemeClr>
                </a:solidFill>
              </a:endParaRPr>
            </a:p>
          </p:txBody>
        </p:sp>
        <p:sp>
          <p:nvSpPr>
            <p:cNvPr id="11" name="Rounded Rectangle 10"/>
            <p:cNvSpPr/>
            <p:nvPr/>
          </p:nvSpPr>
          <p:spPr>
            <a:xfrm>
              <a:off x="5933421" y="33631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b="1" dirty="0" smtClean="0">
                  <a:solidFill>
                    <a:schemeClr val="bg2">
                      <a:lumMod val="95000"/>
                    </a:schemeClr>
                  </a:solidFill>
                </a:rPr>
                <a:t>UI</a:t>
              </a:r>
              <a:endParaRPr lang="en-US" sz="1200" b="1" dirty="0">
                <a:solidFill>
                  <a:schemeClr val="bg2">
                    <a:lumMod val="95000"/>
                  </a:schemeClr>
                </a:solidFill>
              </a:endParaRPr>
            </a:p>
          </p:txBody>
        </p:sp>
        <p:sp>
          <p:nvSpPr>
            <p:cNvPr id="12" name="Rectangular Callout 11"/>
            <p:cNvSpPr/>
            <p:nvPr/>
          </p:nvSpPr>
          <p:spPr>
            <a:xfrm>
              <a:off x="5421856" y="458219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smtClean="0"/>
                <a:t>Order</a:t>
              </a:r>
              <a:endParaRPr lang="en-US" sz="1100" dirty="0"/>
            </a:p>
          </p:txBody>
        </p:sp>
        <p:sp>
          <p:nvSpPr>
            <p:cNvPr id="21" name="Rounded Rectangle 20"/>
            <p:cNvSpPr/>
            <p:nvPr/>
          </p:nvSpPr>
          <p:spPr>
            <a:xfrm>
              <a:off x="7492053" y="28781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1"/>
                  </a:solidFill>
                </a:rPr>
                <a:t>RDBMS</a:t>
              </a:r>
              <a:endParaRPr lang="en-US" sz="1200" dirty="0">
                <a:solidFill>
                  <a:schemeClr val="tx1"/>
                </a:solidFill>
              </a:endParaRPr>
            </a:p>
          </p:txBody>
        </p:sp>
        <p:sp>
          <p:nvSpPr>
            <p:cNvPr id="22" name="Rectangular Callout 21"/>
            <p:cNvSpPr/>
            <p:nvPr/>
          </p:nvSpPr>
          <p:spPr>
            <a:xfrm>
              <a:off x="9302541" y="2906210"/>
              <a:ext cx="1501140" cy="513254"/>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100" dirty="0" smtClean="0"/>
                <a:t>Oracle Database Cloud</a:t>
              </a:r>
              <a:endParaRPr lang="en-US" sz="1100" dirty="0"/>
            </a:p>
          </p:txBody>
        </p:sp>
        <p:cxnSp>
          <p:nvCxnSpPr>
            <p:cNvPr id="25" name="Straight Arrow Connector 24"/>
            <p:cNvCxnSpPr>
              <a:endCxn id="21" idx="2"/>
            </p:cNvCxnSpPr>
            <p:nvPr/>
          </p:nvCxnSpPr>
          <p:spPr>
            <a:xfrm flipV="1">
              <a:off x="7274541" y="32820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6" name="Picture 5"/>
          <p:cNvPicPr>
            <a:picLocks noChangeAspect="1"/>
          </p:cNvPicPr>
          <p:nvPr/>
        </p:nvPicPr>
        <p:blipFill>
          <a:blip r:embed="rId2"/>
          <a:stretch>
            <a:fillRect/>
          </a:stretch>
        </p:blipFill>
        <p:spPr>
          <a:xfrm>
            <a:off x="514350" y="1709667"/>
            <a:ext cx="8298899" cy="4953429"/>
          </a:xfrm>
          <a:prstGeom prst="rect">
            <a:avLst/>
          </a:prstGeom>
        </p:spPr>
      </p:pic>
      <p:sp>
        <p:nvSpPr>
          <p:cNvPr id="16" name="Rounded Rectangle 15"/>
          <p:cNvSpPr/>
          <p:nvPr/>
        </p:nvSpPr>
        <p:spPr>
          <a:xfrm>
            <a:off x="9684606" y="2380398"/>
            <a:ext cx="833035" cy="41700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00" dirty="0" smtClean="0">
              <a:solidFill>
                <a:schemeClr val="tx1"/>
              </a:solidFill>
            </a:endParaRPr>
          </a:p>
          <a:p>
            <a:pPr algn="ctr"/>
            <a:r>
              <a:rPr lang="nl-NL" sz="700" dirty="0" err="1" smtClean="0">
                <a:solidFill>
                  <a:schemeClr val="tx1"/>
                </a:solidFill>
              </a:rPr>
              <a:t>EventHub</a:t>
            </a:r>
            <a:endParaRPr lang="en-US" sz="700" dirty="0">
              <a:solidFill>
                <a:schemeClr val="tx1"/>
              </a:solidFill>
            </a:endParaRPr>
          </a:p>
        </p:txBody>
      </p:sp>
      <p:sp>
        <p:nvSpPr>
          <p:cNvPr id="17" name="Rectangular Callout 16"/>
          <p:cNvSpPr/>
          <p:nvPr/>
        </p:nvSpPr>
        <p:spPr>
          <a:xfrm>
            <a:off x="10784399" y="2618426"/>
            <a:ext cx="704335" cy="309254"/>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00" dirty="0" smtClean="0"/>
              <a:t>Oracle Event Hub Cloud</a:t>
            </a:r>
            <a:endParaRPr lang="en-US" sz="800" dirty="0"/>
          </a:p>
        </p:txBody>
      </p:sp>
      <p:pic>
        <p:nvPicPr>
          <p:cNvPr id="18"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710345" y="2366004"/>
            <a:ext cx="529446" cy="289608"/>
          </a:xfrm>
          <a:prstGeom prst="rect">
            <a:avLst/>
          </a:prstGeom>
          <a:noFill/>
          <a:extLst>
            <a:ext uri="{909E8E84-426E-40DD-AFC4-6F175D3DCCD1}">
              <a14:hiddenFill xmlns:a14="http://schemas.microsoft.com/office/drawing/2010/main">
                <a:solidFill>
                  <a:srgbClr val="FFFFFF"/>
                </a:solidFill>
              </a14:hiddenFill>
            </a:ext>
          </a:extLst>
        </p:spPr>
      </p:pic>
      <p:sp>
        <p:nvSpPr>
          <p:cNvPr id="19" name="Lightning Bolt 18"/>
          <p:cNvSpPr/>
          <p:nvPr/>
        </p:nvSpPr>
        <p:spPr>
          <a:xfrm>
            <a:off x="9580689" y="2562485"/>
            <a:ext cx="257866" cy="34798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0" name="Right Arrow 19"/>
          <p:cNvSpPr/>
          <p:nvPr/>
        </p:nvSpPr>
        <p:spPr>
          <a:xfrm>
            <a:off x="9511570" y="2696414"/>
            <a:ext cx="138238" cy="148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23" name="Straight Arrow Connector 22"/>
          <p:cNvCxnSpPr>
            <a:endCxn id="20" idx="1"/>
          </p:cNvCxnSpPr>
          <p:nvPr/>
        </p:nvCxnSpPr>
        <p:spPr>
          <a:xfrm>
            <a:off x="9107406" y="2736480"/>
            <a:ext cx="404163" cy="342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9566492" y="3053842"/>
            <a:ext cx="2258695" cy="461665"/>
          </a:xfrm>
          <a:prstGeom prst="rect">
            <a:avLst/>
          </a:prstGeom>
          <a:noFill/>
        </p:spPr>
        <p:txBody>
          <a:bodyPr wrap="none" rtlCol="0">
            <a:spAutoFit/>
          </a:bodyPr>
          <a:lstStyle/>
          <a:p>
            <a:r>
              <a:rPr lang="en-US" sz="2400" dirty="0" err="1" smtClean="0">
                <a:ln w="0"/>
                <a:solidFill>
                  <a:schemeClr val="accent1"/>
                </a:solidFill>
                <a:effectLst>
                  <a:outerShdw blurRad="38100" dist="25400" dir="5400000" algn="ctr" rotWithShape="0">
                    <a:srgbClr val="6E747A">
                      <a:alpha val="43000"/>
                    </a:srgbClr>
                  </a:outerShdw>
                </a:effectLst>
              </a:rPr>
              <a:t>NewOrder</a:t>
            </a:r>
            <a:r>
              <a:rPr lang="en-US" sz="2400" dirty="0" smtClean="0">
                <a:ln w="0"/>
                <a:solidFill>
                  <a:schemeClr val="accent1"/>
                </a:solidFill>
                <a:effectLst>
                  <a:outerShdw blurRad="38100" dist="25400" dir="5400000" algn="ctr" rotWithShape="0">
                    <a:srgbClr val="6E747A">
                      <a:alpha val="43000"/>
                    </a:srgbClr>
                  </a:outerShdw>
                </a:effectLst>
              </a:rPr>
              <a:t> event</a:t>
            </a:r>
            <a:endParaRPr lang="nl-NL" sz="2400" dirty="0">
              <a:ln w="0"/>
              <a:solidFill>
                <a:schemeClr val="accent1"/>
              </a:solidFill>
              <a:effectLst>
                <a:outerShdw blurRad="38100" dist="25400" dir="5400000" algn="ctr" rotWithShape="0">
                  <a:srgbClr val="6E747A">
                    <a:alpha val="43000"/>
                  </a:srgbClr>
                </a:outerShdw>
              </a:effectLst>
            </a:endParaRPr>
          </a:p>
        </p:txBody>
      </p:sp>
      <p:sp>
        <p:nvSpPr>
          <p:cNvPr id="26" name="Rounded Rectangle 25"/>
          <p:cNvSpPr/>
          <p:nvPr/>
        </p:nvSpPr>
        <p:spPr>
          <a:xfrm>
            <a:off x="10306883" y="3563933"/>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7" name="Rectangular Callout 26"/>
          <p:cNvSpPr/>
          <p:nvPr/>
        </p:nvSpPr>
        <p:spPr>
          <a:xfrm>
            <a:off x="8776005" y="4050329"/>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28" name="Lightning Bolt 27"/>
          <p:cNvSpPr/>
          <p:nvPr/>
        </p:nvSpPr>
        <p:spPr>
          <a:xfrm>
            <a:off x="10977062" y="388397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p:cNvSpPr/>
          <p:nvPr/>
        </p:nvSpPr>
        <p:spPr>
          <a:xfrm>
            <a:off x="11284382" y="392360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Lightning Bolt 29"/>
          <p:cNvSpPr/>
          <p:nvPr/>
        </p:nvSpPr>
        <p:spPr>
          <a:xfrm>
            <a:off x="9971184" y="344085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9858643" y="365040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stCxn id="26" idx="0"/>
          </p:cNvCxnSpPr>
          <p:nvPr/>
        </p:nvCxnSpPr>
        <p:spPr>
          <a:xfrm flipH="1" flipV="1">
            <a:off x="10139778" y="2828858"/>
            <a:ext cx="607160" cy="73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0579013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0" y="0"/>
            <a:ext cx="12192000" cy="6858000"/>
            <a:chOff x="0" y="0"/>
            <a:chExt cx="12192000" cy="6858000"/>
          </a:xfrm>
        </p:grpSpPr>
        <p:sp>
          <p:nvSpPr>
            <p:cNvPr id="60" name="Rounded Rectangle 59"/>
            <p:cNvSpPr/>
            <p:nvPr/>
          </p:nvSpPr>
          <p:spPr>
            <a:xfrm>
              <a:off x="2639115" y="5653012"/>
              <a:ext cx="1669369" cy="7714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Marketing &amp; Campaigns</a:t>
              </a:r>
              <a:endParaRPr lang="nl-NL" sz="1600" dirty="0"/>
            </a:p>
          </p:txBody>
        </p:sp>
        <p:cxnSp>
          <p:nvCxnSpPr>
            <p:cNvPr id="61" name="Straight Connector 60"/>
            <p:cNvCxnSpPr/>
            <p:nvPr/>
          </p:nvCxnSpPr>
          <p:spPr>
            <a:xfrm>
              <a:off x="779295" y="2467057"/>
              <a:ext cx="11173133" cy="0"/>
            </a:xfrm>
            <a:prstGeom prst="line">
              <a:avLst/>
            </a:prstGeom>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9838851" y="2179927"/>
              <a:ext cx="2207527" cy="287130"/>
            </a:xfrm>
            <a:prstGeom prst="rect">
              <a:avLst/>
            </a:prstGeom>
            <a:noFill/>
          </p:spPr>
          <p:txBody>
            <a:bodyPr wrap="none" rtlCol="0">
              <a:spAutoFit/>
            </a:bodyPr>
            <a:lstStyle/>
            <a:p>
              <a:r>
                <a:rPr lang="en-US" sz="1266" dirty="0" smtClean="0"/>
                <a:t>Public Internet/External Actors</a:t>
              </a:r>
              <a:endParaRPr lang="nl-NL" sz="1266" dirty="0" err="1"/>
            </a:p>
          </p:txBody>
        </p:sp>
        <p:sp>
          <p:nvSpPr>
            <p:cNvPr id="63" name="Rounded Rectangle 62"/>
            <p:cNvSpPr/>
            <p:nvPr/>
          </p:nvSpPr>
          <p:spPr>
            <a:xfrm>
              <a:off x="9506383" y="455312"/>
              <a:ext cx="1802118" cy="6994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Gov</a:t>
              </a:r>
              <a:r>
                <a:rPr lang="en-US" dirty="0"/>
                <a:t> Agency</a:t>
              </a:r>
              <a:endParaRPr lang="nl-NL" dirty="0"/>
            </a:p>
          </p:txBody>
        </p:sp>
        <p:sp>
          <p:nvSpPr>
            <p:cNvPr id="64" name="Rounded Rectangle 63"/>
            <p:cNvSpPr/>
            <p:nvPr/>
          </p:nvSpPr>
          <p:spPr>
            <a:xfrm>
              <a:off x="7562380" y="3079918"/>
              <a:ext cx="1851586"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Shipping</a:t>
              </a:r>
              <a:endParaRPr lang="nl-NL" sz="2000" dirty="0"/>
            </a:p>
          </p:txBody>
        </p:sp>
        <p:sp>
          <p:nvSpPr>
            <p:cNvPr id="65" name="Rounded Rectangle 64"/>
            <p:cNvSpPr/>
            <p:nvPr/>
          </p:nvSpPr>
          <p:spPr>
            <a:xfrm>
              <a:off x="1253476" y="3079918"/>
              <a:ext cx="1484562" cy="8356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Security</a:t>
              </a:r>
              <a:endParaRPr lang="nl-NL" dirty="0"/>
            </a:p>
          </p:txBody>
        </p:sp>
        <p:sp>
          <p:nvSpPr>
            <p:cNvPr id="66" name="Rounded Rectangle 65"/>
            <p:cNvSpPr/>
            <p:nvPr/>
          </p:nvSpPr>
          <p:spPr>
            <a:xfrm>
              <a:off x="7562380" y="4330370"/>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Finance</a:t>
              </a:r>
            </a:p>
            <a:p>
              <a:pPr algn="ctr"/>
              <a:r>
                <a:rPr lang="en-US" sz="1200" dirty="0" smtClean="0">
                  <a:ln w="0"/>
                  <a:solidFill>
                    <a:schemeClr val="tx1"/>
                  </a:solidFill>
                  <a:effectLst>
                    <a:outerShdw blurRad="38100" dist="19050" dir="2700000" algn="tl" rotWithShape="0">
                      <a:schemeClr val="dk1">
                        <a:alpha val="40000"/>
                      </a:schemeClr>
                    </a:outerShdw>
                  </a:effectLst>
                </a:rPr>
                <a:t>Accounts, Invoices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7" name="Rounded Rectangle 66"/>
            <p:cNvSpPr/>
            <p:nvPr/>
          </p:nvSpPr>
          <p:spPr>
            <a:xfrm>
              <a:off x="4949885" y="4308670"/>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Supplier &amp; Product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8" name="Rounded Rectangle 67"/>
            <p:cNvSpPr/>
            <p:nvPr/>
          </p:nvSpPr>
          <p:spPr>
            <a:xfrm>
              <a:off x="2929027" y="3075288"/>
              <a:ext cx="205245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Inventory &amp; Warehousing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9" name="Rounded Rectangle 68"/>
            <p:cNvSpPr/>
            <p:nvPr/>
          </p:nvSpPr>
          <p:spPr>
            <a:xfrm>
              <a:off x="9899977" y="3535001"/>
              <a:ext cx="1708549" cy="12111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Output </a:t>
              </a:r>
              <a:br>
                <a:rPr lang="en-US" sz="1600" dirty="0" smtClean="0">
                  <a:ln w="0"/>
                  <a:solidFill>
                    <a:schemeClr val="tx1"/>
                  </a:solidFill>
                  <a:effectLst>
                    <a:outerShdw blurRad="38100" dist="19050" dir="2700000" algn="tl" rotWithShape="0">
                      <a:schemeClr val="dk1">
                        <a:alpha val="40000"/>
                      </a:schemeClr>
                    </a:outerShdw>
                  </a:effectLst>
                </a:rPr>
              </a:br>
              <a:r>
                <a:rPr lang="en-US" sz="1200" dirty="0" smtClean="0">
                  <a:ln w="0"/>
                  <a:solidFill>
                    <a:schemeClr val="tx1"/>
                  </a:solidFill>
                  <a:effectLst>
                    <a:outerShdw blurRad="38100" dist="19050" dir="2700000" algn="tl" rotWithShape="0">
                      <a:schemeClr val="dk1">
                        <a:alpha val="40000"/>
                      </a:schemeClr>
                    </a:outerShdw>
                  </a:effectLst>
                </a:rPr>
                <a:t>(print &amp; mail, email, SMS, …)</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0" name="TextBox 69"/>
            <p:cNvSpPr txBox="1"/>
            <p:nvPr/>
          </p:nvSpPr>
          <p:spPr>
            <a:xfrm>
              <a:off x="10502366" y="2483694"/>
              <a:ext cx="1544012" cy="287130"/>
            </a:xfrm>
            <a:prstGeom prst="rect">
              <a:avLst/>
            </a:prstGeom>
            <a:noFill/>
          </p:spPr>
          <p:txBody>
            <a:bodyPr wrap="none" rtlCol="0">
              <a:spAutoFit/>
            </a:bodyPr>
            <a:lstStyle/>
            <a:p>
              <a:r>
                <a:rPr lang="en-US" sz="1266" dirty="0" smtClean="0"/>
                <a:t>Inside the Enterprise</a:t>
              </a:r>
              <a:endParaRPr lang="nl-NL" sz="1266" dirty="0" err="1"/>
            </a:p>
          </p:txBody>
        </p:sp>
        <p:sp>
          <p:nvSpPr>
            <p:cNvPr id="71" name="Rounded Rectangle 70"/>
            <p:cNvSpPr/>
            <p:nvPr/>
          </p:nvSpPr>
          <p:spPr>
            <a:xfrm>
              <a:off x="4816859" y="5653014"/>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Department</a:t>
              </a:r>
            </a:p>
            <a:p>
              <a:pPr algn="ctr"/>
              <a:r>
                <a:rPr lang="en-US" sz="1200" dirty="0" smtClean="0">
                  <a:ln w="0"/>
                  <a:solidFill>
                    <a:schemeClr val="tx1"/>
                  </a:solidFill>
                  <a:effectLst>
                    <a:outerShdw blurRad="38100" dist="19050" dir="2700000" algn="tl" rotWithShape="0">
                      <a:schemeClr val="dk1">
                        <a:alpha val="40000"/>
                      </a:schemeClr>
                    </a:outerShdw>
                  </a:effectLst>
                </a:rPr>
                <a:t>Consolidation, MI, Reporting, Analysis and R&amp;D</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72" name="Rounded Rectangle 71"/>
            <p:cNvSpPr/>
            <p:nvPr/>
          </p:nvSpPr>
          <p:spPr>
            <a:xfrm>
              <a:off x="2483990" y="4330370"/>
              <a:ext cx="1974799" cy="770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Customer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3" name="Rounded Rectangle 72"/>
            <p:cNvSpPr/>
            <p:nvPr/>
          </p:nvSpPr>
          <p:spPr>
            <a:xfrm>
              <a:off x="5454950" y="3077200"/>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Order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4" name="Rounded Rectangle 73"/>
            <p:cNvSpPr/>
            <p:nvPr/>
          </p:nvSpPr>
          <p:spPr>
            <a:xfrm>
              <a:off x="10244260" y="1013562"/>
              <a:ext cx="1802118" cy="6994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t>Data providers</a:t>
              </a:r>
              <a:endParaRPr lang="nl-NL" sz="2000" dirty="0"/>
            </a:p>
          </p:txBody>
        </p:sp>
        <p:pic>
          <p:nvPicPr>
            <p:cNvPr id="75" name="Picture 2" descr="Related imag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307" y="1320760"/>
              <a:ext cx="2021568" cy="1718333"/>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8382000" y="158216"/>
              <a:ext cx="1363582" cy="6994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t>Supplier</a:t>
              </a:r>
              <a:endParaRPr lang="nl-NL" sz="2000" dirty="0"/>
            </a:p>
          </p:txBody>
        </p:sp>
        <p:sp>
          <p:nvSpPr>
            <p:cNvPr id="77" name="Rounded Rectangle 76"/>
            <p:cNvSpPr/>
            <p:nvPr/>
          </p:nvSpPr>
          <p:spPr>
            <a:xfrm>
              <a:off x="3809614" y="185395"/>
              <a:ext cx="1802118" cy="69944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Customers</a:t>
              </a:r>
              <a:endParaRPr lang="nl-NL" sz="2000" dirty="0"/>
            </a:p>
          </p:txBody>
        </p:sp>
        <p:sp>
          <p:nvSpPr>
            <p:cNvPr id="78" name="Rectangle 77"/>
            <p:cNvSpPr/>
            <p:nvPr/>
          </p:nvSpPr>
          <p:spPr>
            <a:xfrm>
              <a:off x="0" y="0"/>
              <a:ext cx="12192000" cy="6858000"/>
            </a:xfrm>
            <a:prstGeom prst="rect">
              <a:avLst/>
            </a:prstGeom>
            <a:solidFill>
              <a:schemeClr val="bg1">
                <a:lumMod val="85000"/>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grpSp>
      <p:sp>
        <p:nvSpPr>
          <p:cNvPr id="22" name="Rounded Rectangle 21"/>
          <p:cNvSpPr/>
          <p:nvPr/>
        </p:nvSpPr>
        <p:spPr>
          <a:xfrm>
            <a:off x="5540200" y="2023669"/>
            <a:ext cx="1821822" cy="7255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smtClean="0"/>
              <a:t>B2B Partner Portal</a:t>
            </a:r>
            <a:endParaRPr lang="nl-NL" sz="1400" dirty="0"/>
          </a:p>
        </p:txBody>
      </p:sp>
      <p:sp>
        <p:nvSpPr>
          <p:cNvPr id="23" name="Rounded Rectangle 22"/>
          <p:cNvSpPr/>
          <p:nvPr/>
        </p:nvSpPr>
        <p:spPr>
          <a:xfrm>
            <a:off x="2586706" y="2025130"/>
            <a:ext cx="1533081"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Customer Service SaaS</a:t>
            </a:r>
            <a:endParaRPr lang="nl-NL" sz="1600" dirty="0"/>
          </a:p>
        </p:txBody>
      </p:sp>
      <p:sp>
        <p:nvSpPr>
          <p:cNvPr id="24" name="Rounded Rectangle 23"/>
          <p:cNvSpPr/>
          <p:nvPr/>
        </p:nvSpPr>
        <p:spPr>
          <a:xfrm>
            <a:off x="4661639" y="1339008"/>
            <a:ext cx="878561" cy="529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Mobile App</a:t>
            </a:r>
            <a:endParaRPr lang="nl-NL" sz="1600" dirty="0"/>
          </a:p>
        </p:txBody>
      </p:sp>
      <p:sp>
        <p:nvSpPr>
          <p:cNvPr id="25" name="Rounded Rectangle 24"/>
          <p:cNvSpPr/>
          <p:nvPr/>
        </p:nvSpPr>
        <p:spPr>
          <a:xfrm>
            <a:off x="1309287" y="5740047"/>
            <a:ext cx="1372939" cy="6609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Big Data Lake</a:t>
            </a:r>
            <a:endParaRPr lang="nl-NL" sz="1600" dirty="0"/>
          </a:p>
        </p:txBody>
      </p:sp>
      <p:sp>
        <p:nvSpPr>
          <p:cNvPr id="26" name="Rounded Rectangle 25"/>
          <p:cNvSpPr/>
          <p:nvPr/>
        </p:nvSpPr>
        <p:spPr>
          <a:xfrm>
            <a:off x="5034444" y="3574827"/>
            <a:ext cx="1978051"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Custom Application for Product Catalog</a:t>
            </a:r>
            <a:endParaRPr lang="nl-NL" sz="1600" dirty="0"/>
          </a:p>
        </p:txBody>
      </p:sp>
      <p:sp>
        <p:nvSpPr>
          <p:cNvPr id="27" name="Rounded Rectangle 26"/>
          <p:cNvSpPr/>
          <p:nvPr/>
        </p:nvSpPr>
        <p:spPr>
          <a:xfrm>
            <a:off x="1751259" y="2884333"/>
            <a:ext cx="1484562"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smtClean="0"/>
              <a:t>IoT</a:t>
            </a:r>
            <a:r>
              <a:rPr lang="en-US" sz="1600" dirty="0" smtClean="0"/>
              <a:t> Gateways &amp; Hub</a:t>
            </a:r>
            <a:endParaRPr lang="nl-NL" sz="1600" dirty="0"/>
          </a:p>
        </p:txBody>
      </p:sp>
      <p:sp>
        <p:nvSpPr>
          <p:cNvPr id="28" name="Rounded Rectangle 27"/>
          <p:cNvSpPr/>
          <p:nvPr/>
        </p:nvSpPr>
        <p:spPr>
          <a:xfrm>
            <a:off x="7064787" y="3968691"/>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ERP</a:t>
            </a:r>
          </a:p>
        </p:txBody>
      </p:sp>
      <p:sp>
        <p:nvSpPr>
          <p:cNvPr id="29" name="Rounded Rectangle 28"/>
          <p:cNvSpPr/>
          <p:nvPr/>
        </p:nvSpPr>
        <p:spPr>
          <a:xfrm>
            <a:off x="9783361" y="5510348"/>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Content Management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0" name="Rounded Rectangle 29"/>
          <p:cNvSpPr/>
          <p:nvPr/>
        </p:nvSpPr>
        <p:spPr>
          <a:xfrm>
            <a:off x="7679265" y="2857058"/>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Human Workflow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1" name="Rounded Rectangle 30"/>
          <p:cNvSpPr/>
          <p:nvPr/>
        </p:nvSpPr>
        <p:spPr>
          <a:xfrm>
            <a:off x="10530802" y="3417050"/>
            <a:ext cx="1229033" cy="49255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Mail Server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2" name="Rounded Rectangle 31"/>
          <p:cNvSpPr/>
          <p:nvPr/>
        </p:nvSpPr>
        <p:spPr>
          <a:xfrm>
            <a:off x="7626460" y="4940745"/>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Warehouse</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33" name="Rounded Rectangle 32"/>
          <p:cNvSpPr/>
          <p:nvPr/>
        </p:nvSpPr>
        <p:spPr>
          <a:xfrm>
            <a:off x="1786828" y="4650098"/>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SaaS CRM</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42" name="Rounded Rectangle 41"/>
          <p:cNvSpPr/>
          <p:nvPr/>
        </p:nvSpPr>
        <p:spPr>
          <a:xfrm>
            <a:off x="10097655" y="578485"/>
            <a:ext cx="1647741" cy="66466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err="1" smtClean="0"/>
              <a:t>DaaS</a:t>
            </a:r>
            <a:r>
              <a:rPr lang="en-US" sz="2000" dirty="0" smtClean="0"/>
              <a:t> Services</a:t>
            </a:r>
            <a:endParaRPr lang="nl-NL" sz="2000" dirty="0"/>
          </a:p>
        </p:txBody>
      </p:sp>
      <p:sp>
        <p:nvSpPr>
          <p:cNvPr id="49" name="Rounded Rectangle 48"/>
          <p:cNvSpPr/>
          <p:nvPr/>
        </p:nvSpPr>
        <p:spPr>
          <a:xfrm>
            <a:off x="3782634" y="5444874"/>
            <a:ext cx="2423429" cy="10995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CX</a:t>
            </a:r>
          </a:p>
          <a:p>
            <a:pPr algn="ctr"/>
            <a:r>
              <a:rPr lang="en-US" sz="1600" dirty="0" smtClean="0">
                <a:ln w="0"/>
                <a:solidFill>
                  <a:schemeClr val="tx1"/>
                </a:solidFill>
                <a:effectLst>
                  <a:outerShdw blurRad="38100" dist="19050" dir="2700000" algn="tl" rotWithShape="0">
                    <a:schemeClr val="dk1">
                      <a:alpha val="40000"/>
                    </a:schemeClr>
                  </a:outerShdw>
                </a:effectLst>
              </a:rPr>
              <a:t>Campaigns, Social Media Monitor, 360 Customer View</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0" name="Rounded Rectangle 49"/>
          <p:cNvSpPr/>
          <p:nvPr/>
        </p:nvSpPr>
        <p:spPr>
          <a:xfrm>
            <a:off x="294781" y="3694944"/>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LDAP for Users, Roles &amp; Permissions</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51" name="Rounded Rectangle 50"/>
          <p:cNvSpPr/>
          <p:nvPr/>
        </p:nvSpPr>
        <p:spPr>
          <a:xfrm>
            <a:off x="4198993" y="2026554"/>
            <a:ext cx="1242996"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t>WebShop</a:t>
            </a:r>
            <a:r>
              <a:rPr lang="en-US" sz="1600" dirty="0" smtClean="0"/>
              <a:t> Portal</a:t>
            </a:r>
            <a:endParaRPr lang="nl-NL" sz="1600" dirty="0"/>
          </a:p>
        </p:txBody>
      </p:sp>
      <p:sp>
        <p:nvSpPr>
          <p:cNvPr id="52" name="Rounded Rectangle 51"/>
          <p:cNvSpPr/>
          <p:nvPr/>
        </p:nvSpPr>
        <p:spPr>
          <a:xfrm>
            <a:off x="4994349" y="2829510"/>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Recommendation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3" name="Rounded Rectangle 52"/>
          <p:cNvSpPr/>
          <p:nvPr/>
        </p:nvSpPr>
        <p:spPr>
          <a:xfrm>
            <a:off x="9305972" y="3971671"/>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Dashboard &amp; BI &amp; Reporting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4" name="Rounded Rectangle 53"/>
          <p:cNvSpPr/>
          <p:nvPr/>
        </p:nvSpPr>
        <p:spPr>
          <a:xfrm>
            <a:off x="3332297" y="2864433"/>
            <a:ext cx="1484562" cy="8119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Security &amp; Compliance Monitor</a:t>
            </a:r>
            <a:endParaRPr lang="nl-NL" sz="1600" dirty="0"/>
          </a:p>
        </p:txBody>
      </p:sp>
      <p:sp>
        <p:nvSpPr>
          <p:cNvPr id="55" name="Rounded Rectangle 54"/>
          <p:cNvSpPr/>
          <p:nvPr/>
        </p:nvSpPr>
        <p:spPr>
          <a:xfrm>
            <a:off x="10568874" y="4926105"/>
            <a:ext cx="1229033" cy="49255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Desktop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6" name="Rounded Rectangle 55"/>
          <p:cNvSpPr/>
          <p:nvPr/>
        </p:nvSpPr>
        <p:spPr>
          <a:xfrm>
            <a:off x="9933939" y="2780947"/>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Communication &amp; Collaboration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9" name="Rounded Rectangle 78"/>
          <p:cNvSpPr/>
          <p:nvPr/>
        </p:nvSpPr>
        <p:spPr>
          <a:xfrm>
            <a:off x="7653591" y="5818632"/>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Logging Collector &amp; Monitor &amp; Analyzer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0" name="Rounded Rectangle 79"/>
          <p:cNvSpPr/>
          <p:nvPr/>
        </p:nvSpPr>
        <p:spPr>
          <a:xfrm>
            <a:off x="4571993" y="4492000"/>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Monitor for Application &amp; Infra metrics</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81" name="Rounded Rectangle 80"/>
          <p:cNvSpPr/>
          <p:nvPr/>
        </p:nvSpPr>
        <p:spPr>
          <a:xfrm>
            <a:off x="202911" y="4786691"/>
            <a:ext cx="1384828"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Source Code Control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2" name="Rounded Rectangle 81"/>
          <p:cNvSpPr/>
          <p:nvPr/>
        </p:nvSpPr>
        <p:spPr>
          <a:xfrm>
            <a:off x="8083250" y="1992683"/>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API Gateway</a:t>
            </a:r>
            <a:endParaRPr lang="nl-NL" sz="1400" dirty="0"/>
          </a:p>
        </p:txBody>
      </p:sp>
      <p:sp>
        <p:nvSpPr>
          <p:cNvPr id="83" name="Rounded Rectangle 82"/>
          <p:cNvSpPr/>
          <p:nvPr/>
        </p:nvSpPr>
        <p:spPr>
          <a:xfrm>
            <a:off x="6787741" y="305049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Service Bus</a:t>
            </a:r>
            <a:endParaRPr lang="nl-NL" sz="1400" dirty="0"/>
          </a:p>
        </p:txBody>
      </p:sp>
      <p:sp>
        <p:nvSpPr>
          <p:cNvPr id="84" name="Rounded Rectangle 83"/>
          <p:cNvSpPr/>
          <p:nvPr/>
        </p:nvSpPr>
        <p:spPr>
          <a:xfrm>
            <a:off x="4025800" y="374450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7" name="Rounded Rectangle 86"/>
          <p:cNvSpPr/>
          <p:nvPr/>
        </p:nvSpPr>
        <p:spPr>
          <a:xfrm>
            <a:off x="6703655" y="4856815"/>
            <a:ext cx="840605"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8" name="Rounded Rectangle 87"/>
          <p:cNvSpPr/>
          <p:nvPr/>
        </p:nvSpPr>
        <p:spPr>
          <a:xfrm>
            <a:off x="9249137" y="3271180"/>
            <a:ext cx="753197"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Rule Engine</a:t>
            </a:r>
            <a:endParaRPr lang="nl-NL" sz="1400" dirty="0"/>
          </a:p>
        </p:txBody>
      </p:sp>
      <p:sp>
        <p:nvSpPr>
          <p:cNvPr id="89" name="Rounded Rectangle 88"/>
          <p:cNvSpPr/>
          <p:nvPr/>
        </p:nvSpPr>
        <p:spPr>
          <a:xfrm>
            <a:off x="5421854" y="178136"/>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Desktop Browser</a:t>
            </a:r>
            <a:endParaRPr lang="nl-NL" sz="1600" dirty="0"/>
          </a:p>
        </p:txBody>
      </p:sp>
      <p:sp>
        <p:nvSpPr>
          <p:cNvPr id="90" name="Rounded Rectangle 89"/>
          <p:cNvSpPr/>
          <p:nvPr/>
        </p:nvSpPr>
        <p:spPr>
          <a:xfrm>
            <a:off x="4497592" y="654390"/>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Mobile Devices</a:t>
            </a:r>
            <a:endParaRPr lang="nl-NL" sz="1600" dirty="0"/>
          </a:p>
        </p:txBody>
      </p:sp>
      <p:sp>
        <p:nvSpPr>
          <p:cNvPr id="91" name="Rounded Rectangle 90"/>
          <p:cNvSpPr/>
          <p:nvPr/>
        </p:nvSpPr>
        <p:spPr>
          <a:xfrm>
            <a:off x="3143868" y="628264"/>
            <a:ext cx="1306030" cy="7304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Email / Facebook / WhatsApp</a:t>
            </a:r>
            <a:endParaRPr lang="nl-NL" sz="1600" dirty="0"/>
          </a:p>
        </p:txBody>
      </p:sp>
      <p:pic>
        <p:nvPicPr>
          <p:cNvPr id="58" name="Picture 2" descr="Afbeeldingsresultaat voor internet of thing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71" y="1219440"/>
            <a:ext cx="2104399" cy="1857760"/>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84"/>
          <p:cNvSpPr/>
          <p:nvPr/>
        </p:nvSpPr>
        <p:spPr>
          <a:xfrm>
            <a:off x="3207376" y="3697398"/>
            <a:ext cx="1811457" cy="83240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Custom Order Management Application</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86" name="Rounded Rectangle 85"/>
          <p:cNvSpPr/>
          <p:nvPr/>
        </p:nvSpPr>
        <p:spPr>
          <a:xfrm>
            <a:off x="2213835" y="3703215"/>
            <a:ext cx="922560"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Asset Tracker</a:t>
            </a:r>
            <a:endParaRPr lang="nl-NL" sz="1600" dirty="0"/>
          </a:p>
        </p:txBody>
      </p:sp>
      <p:sp>
        <p:nvSpPr>
          <p:cNvPr id="92" name="Rounded Rectangle 91"/>
          <p:cNvSpPr/>
          <p:nvPr/>
        </p:nvSpPr>
        <p:spPr>
          <a:xfrm>
            <a:off x="6371491" y="5820645"/>
            <a:ext cx="1031944" cy="796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Corporate Database</a:t>
            </a:r>
            <a:endParaRPr lang="nl-NL" sz="1400" dirty="0"/>
          </a:p>
        </p:txBody>
      </p:sp>
      <p:sp>
        <p:nvSpPr>
          <p:cNvPr id="93" name="Rounded Rectangle 92"/>
          <p:cNvSpPr/>
          <p:nvPr/>
        </p:nvSpPr>
        <p:spPr>
          <a:xfrm>
            <a:off x="2719849" y="6154855"/>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File Storage</a:t>
            </a:r>
            <a:endParaRPr lang="nl-NL" sz="1400" dirty="0"/>
          </a:p>
        </p:txBody>
      </p:sp>
      <p:sp>
        <p:nvSpPr>
          <p:cNvPr id="94" name="Rounded Rectangle 93"/>
          <p:cNvSpPr/>
          <p:nvPr/>
        </p:nvSpPr>
        <p:spPr>
          <a:xfrm>
            <a:off x="3661928" y="4727136"/>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Job Scheduling</a:t>
            </a:r>
            <a:endParaRPr lang="nl-NL" sz="1400" dirty="0"/>
          </a:p>
        </p:txBody>
      </p:sp>
      <p:sp>
        <p:nvSpPr>
          <p:cNvPr id="95" name="Rounded Rectangle 94"/>
          <p:cNvSpPr/>
          <p:nvPr/>
        </p:nvSpPr>
        <p:spPr>
          <a:xfrm>
            <a:off x="7012496" y="1603601"/>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97" name="Rounded Rectangle 96"/>
          <p:cNvSpPr/>
          <p:nvPr/>
        </p:nvSpPr>
        <p:spPr>
          <a:xfrm>
            <a:off x="9870947" y="1498483"/>
            <a:ext cx="1520636"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Open Data APIs</a:t>
            </a:r>
            <a:endParaRPr lang="nl-NL" sz="1600" dirty="0"/>
          </a:p>
        </p:txBody>
      </p:sp>
      <p:sp>
        <p:nvSpPr>
          <p:cNvPr id="98" name="Rounded Rectangle 97"/>
          <p:cNvSpPr/>
          <p:nvPr/>
        </p:nvSpPr>
        <p:spPr>
          <a:xfrm>
            <a:off x="9409694" y="987666"/>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APIs</a:t>
            </a:r>
            <a:endParaRPr lang="nl-NL" sz="1600" dirty="0"/>
          </a:p>
        </p:txBody>
      </p:sp>
      <p:sp>
        <p:nvSpPr>
          <p:cNvPr id="99" name="Rounded Rectangle 98"/>
          <p:cNvSpPr/>
          <p:nvPr/>
        </p:nvSpPr>
        <p:spPr>
          <a:xfrm>
            <a:off x="4403276" y="3310602"/>
            <a:ext cx="1190219" cy="4643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Application Server</a:t>
            </a:r>
            <a:endParaRPr lang="nl-NL" sz="1400" dirty="0"/>
          </a:p>
        </p:txBody>
      </p:sp>
      <p:sp>
        <p:nvSpPr>
          <p:cNvPr id="100" name="Rounded Rectangle 99"/>
          <p:cNvSpPr/>
          <p:nvPr/>
        </p:nvSpPr>
        <p:spPr>
          <a:xfrm>
            <a:off x="9154083" y="1993823"/>
            <a:ext cx="1031944" cy="7244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Private </a:t>
            </a:r>
            <a:r>
              <a:rPr lang="en-US" sz="1400" dirty="0" err="1" smtClean="0"/>
              <a:t>Blockchain</a:t>
            </a:r>
            <a:endParaRPr lang="nl-NL" sz="1400" dirty="0"/>
          </a:p>
        </p:txBody>
      </p:sp>
      <p:sp>
        <p:nvSpPr>
          <p:cNvPr id="96" name="Rounded Rectangle 95"/>
          <p:cNvSpPr/>
          <p:nvPr/>
        </p:nvSpPr>
        <p:spPr>
          <a:xfrm>
            <a:off x="8768169" y="597665"/>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2" name="Rectangle 1"/>
          <p:cNvSpPr/>
          <p:nvPr/>
        </p:nvSpPr>
        <p:spPr>
          <a:xfrm>
            <a:off x="0" y="0"/>
            <a:ext cx="12192000" cy="6858000"/>
          </a:xfrm>
          <a:prstGeom prst="rect">
            <a:avLst/>
          </a:prstGeom>
          <a:solidFill>
            <a:schemeClr val="bg1">
              <a:lumMod val="85000"/>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57" name="Title 1"/>
          <p:cNvSpPr txBox="1">
            <a:spLocks/>
          </p:cNvSpPr>
          <p:nvPr/>
        </p:nvSpPr>
        <p:spPr>
          <a:xfrm>
            <a:off x="0" y="137846"/>
            <a:ext cx="9058275" cy="94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dirty="0" smtClean="0"/>
              <a:t>Business &amp; IT - Data</a:t>
            </a:r>
            <a:endParaRPr lang="nl-NL" dirty="0"/>
          </a:p>
        </p:txBody>
      </p:sp>
      <p:sp>
        <p:nvSpPr>
          <p:cNvPr id="3" name="Rectangular Callout 2"/>
          <p:cNvSpPr/>
          <p:nvPr/>
        </p:nvSpPr>
        <p:spPr>
          <a:xfrm>
            <a:off x="6629079" y="210466"/>
            <a:ext cx="1382439" cy="940307"/>
          </a:xfrm>
          <a:prstGeom prst="wedgeRectCallout">
            <a:avLst>
              <a:gd name="adj1" fmla="val -80740"/>
              <a:gd name="adj2" fmla="val -246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List of Products shown in UI</a:t>
            </a:r>
            <a:endParaRPr lang="nl-NL" sz="1600" dirty="0">
              <a:solidFill>
                <a:schemeClr val="bg1"/>
              </a:solidFill>
            </a:endParaRPr>
          </a:p>
        </p:txBody>
      </p:sp>
      <p:sp>
        <p:nvSpPr>
          <p:cNvPr id="101" name="Rectangular Callout 100"/>
          <p:cNvSpPr/>
          <p:nvPr/>
        </p:nvSpPr>
        <p:spPr>
          <a:xfrm>
            <a:off x="5613196" y="1042574"/>
            <a:ext cx="1629137" cy="729911"/>
          </a:xfrm>
          <a:prstGeom prst="wedgeRectCallout">
            <a:avLst>
              <a:gd name="adj1" fmla="val -59054"/>
              <a:gd name="adj2" fmla="val -592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Personal Profile, Order and Payments Details</a:t>
            </a:r>
            <a:endParaRPr lang="nl-NL" sz="1600" dirty="0">
              <a:solidFill>
                <a:schemeClr val="bg1"/>
              </a:solidFill>
            </a:endParaRPr>
          </a:p>
        </p:txBody>
      </p:sp>
      <p:sp>
        <p:nvSpPr>
          <p:cNvPr id="102" name="Rectangular Callout 101"/>
          <p:cNvSpPr/>
          <p:nvPr/>
        </p:nvSpPr>
        <p:spPr>
          <a:xfrm>
            <a:off x="10390877" y="1903857"/>
            <a:ext cx="1655501" cy="657666"/>
          </a:xfrm>
          <a:prstGeom prst="wedgeRectCallout">
            <a:avLst>
              <a:gd name="adj1" fmla="val -80740"/>
              <a:gd name="adj2" fmla="val -246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Smart Contracts with supply chain details</a:t>
            </a:r>
            <a:endParaRPr lang="nl-NL" sz="1600" dirty="0">
              <a:solidFill>
                <a:schemeClr val="bg1"/>
              </a:solidFill>
            </a:endParaRPr>
          </a:p>
        </p:txBody>
      </p:sp>
      <p:sp>
        <p:nvSpPr>
          <p:cNvPr id="103" name="Rectangular Callout 102"/>
          <p:cNvSpPr/>
          <p:nvPr/>
        </p:nvSpPr>
        <p:spPr>
          <a:xfrm>
            <a:off x="8891611" y="177704"/>
            <a:ext cx="1202157" cy="1001736"/>
          </a:xfrm>
          <a:prstGeom prst="wedgeRectCallout">
            <a:avLst>
              <a:gd name="adj1" fmla="val 83237"/>
              <a:gd name="adj2" fmla="val 2296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Recent Consumer purchases information</a:t>
            </a:r>
            <a:endParaRPr lang="nl-NL" sz="1600" dirty="0">
              <a:solidFill>
                <a:schemeClr val="bg1"/>
              </a:solidFill>
            </a:endParaRPr>
          </a:p>
        </p:txBody>
      </p:sp>
      <p:sp>
        <p:nvSpPr>
          <p:cNvPr id="104" name="Rectangular Callout 103"/>
          <p:cNvSpPr/>
          <p:nvPr/>
        </p:nvSpPr>
        <p:spPr>
          <a:xfrm>
            <a:off x="1414332" y="1108950"/>
            <a:ext cx="1294598" cy="765151"/>
          </a:xfrm>
          <a:prstGeom prst="wedgeRectCallout">
            <a:avLst>
              <a:gd name="adj1" fmla="val -87585"/>
              <a:gd name="adj2" fmla="val 6563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Footage from security cameras</a:t>
            </a:r>
            <a:endParaRPr lang="nl-NL" sz="1600" dirty="0">
              <a:solidFill>
                <a:schemeClr val="bg1"/>
              </a:solidFill>
            </a:endParaRPr>
          </a:p>
        </p:txBody>
      </p:sp>
      <p:sp>
        <p:nvSpPr>
          <p:cNvPr id="105" name="Rectangular Callout 104"/>
          <p:cNvSpPr/>
          <p:nvPr/>
        </p:nvSpPr>
        <p:spPr>
          <a:xfrm>
            <a:off x="237613" y="2661830"/>
            <a:ext cx="1254709" cy="765151"/>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Readings from motion detectors</a:t>
            </a:r>
            <a:endParaRPr lang="nl-NL" sz="1600" dirty="0">
              <a:solidFill>
                <a:schemeClr val="bg1"/>
              </a:solidFill>
            </a:endParaRPr>
          </a:p>
        </p:txBody>
      </p:sp>
      <p:sp>
        <p:nvSpPr>
          <p:cNvPr id="106" name="Rectangular Callout 105"/>
          <p:cNvSpPr/>
          <p:nvPr/>
        </p:nvSpPr>
        <p:spPr>
          <a:xfrm>
            <a:off x="10186027" y="3981993"/>
            <a:ext cx="1908510" cy="765151"/>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Emails regarding customer complaints</a:t>
            </a:r>
            <a:endParaRPr lang="nl-NL" sz="1600" dirty="0">
              <a:solidFill>
                <a:schemeClr val="bg1"/>
              </a:solidFill>
            </a:endParaRPr>
          </a:p>
        </p:txBody>
      </p:sp>
      <p:sp>
        <p:nvSpPr>
          <p:cNvPr id="107" name="Rectangular Callout 106"/>
          <p:cNvSpPr/>
          <p:nvPr/>
        </p:nvSpPr>
        <p:spPr>
          <a:xfrm>
            <a:off x="10512181" y="5244036"/>
            <a:ext cx="1705207" cy="533298"/>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Spreadsheets with Sales records</a:t>
            </a:r>
            <a:endParaRPr lang="nl-NL" sz="1600" dirty="0">
              <a:solidFill>
                <a:schemeClr val="bg1"/>
              </a:solidFill>
            </a:endParaRPr>
          </a:p>
        </p:txBody>
      </p:sp>
      <p:sp>
        <p:nvSpPr>
          <p:cNvPr id="108" name="Rectangular Callout 107"/>
          <p:cNvSpPr/>
          <p:nvPr/>
        </p:nvSpPr>
        <p:spPr>
          <a:xfrm>
            <a:off x="8825761" y="6034022"/>
            <a:ext cx="1635848" cy="765151"/>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Log-files from IT systems (infra &amp; platform)</a:t>
            </a:r>
            <a:endParaRPr lang="nl-NL" sz="1600" dirty="0">
              <a:solidFill>
                <a:schemeClr val="bg1"/>
              </a:solidFill>
            </a:endParaRPr>
          </a:p>
        </p:txBody>
      </p:sp>
      <p:sp>
        <p:nvSpPr>
          <p:cNvPr id="109" name="Rectangular Callout 108"/>
          <p:cNvSpPr/>
          <p:nvPr/>
        </p:nvSpPr>
        <p:spPr>
          <a:xfrm>
            <a:off x="33705" y="6030167"/>
            <a:ext cx="1753124" cy="765151"/>
          </a:xfrm>
          <a:prstGeom prst="wedgeRectCallout">
            <a:avLst>
              <a:gd name="adj1" fmla="val 36117"/>
              <a:gd name="adj2" fmla="val -6756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a:solidFill>
                  <a:schemeClr val="bg1"/>
                </a:solidFill>
              </a:rPr>
              <a:t>WebShop</a:t>
            </a:r>
            <a:r>
              <a:rPr lang="en-US" sz="1600" dirty="0">
                <a:solidFill>
                  <a:schemeClr val="bg1"/>
                </a:solidFill>
              </a:rPr>
              <a:t> activity, Social Media discussions, …</a:t>
            </a:r>
            <a:endParaRPr lang="nl-NL" sz="1600" dirty="0">
              <a:solidFill>
                <a:schemeClr val="bg1"/>
              </a:solidFill>
            </a:endParaRPr>
          </a:p>
        </p:txBody>
      </p:sp>
      <p:sp>
        <p:nvSpPr>
          <p:cNvPr id="110" name="Rectangular Callout 109"/>
          <p:cNvSpPr/>
          <p:nvPr/>
        </p:nvSpPr>
        <p:spPr>
          <a:xfrm>
            <a:off x="5313435" y="3407414"/>
            <a:ext cx="1417170" cy="460388"/>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11" name="Rectangular Callout 110"/>
          <p:cNvSpPr/>
          <p:nvPr/>
        </p:nvSpPr>
        <p:spPr>
          <a:xfrm>
            <a:off x="7043833" y="3710444"/>
            <a:ext cx="1417170" cy="598225"/>
          </a:xfrm>
          <a:prstGeom prst="wedgeRectCallout">
            <a:avLst>
              <a:gd name="adj1" fmla="val -17685"/>
              <a:gd name="adj2" fmla="val -8455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In Flight Messages</a:t>
            </a:r>
            <a:endParaRPr lang="nl-NL" sz="1600" dirty="0">
              <a:solidFill>
                <a:schemeClr val="bg1"/>
              </a:solidFill>
            </a:endParaRPr>
          </a:p>
        </p:txBody>
      </p:sp>
      <p:sp>
        <p:nvSpPr>
          <p:cNvPr id="112" name="Rectangular Callout 111"/>
          <p:cNvSpPr/>
          <p:nvPr/>
        </p:nvSpPr>
        <p:spPr>
          <a:xfrm>
            <a:off x="6098949" y="4540016"/>
            <a:ext cx="866882" cy="474459"/>
          </a:xfrm>
          <a:prstGeom prst="wedgeRectCallout">
            <a:avLst>
              <a:gd name="adj1" fmla="val 34740"/>
              <a:gd name="adj2" fmla="val 8421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Events</a:t>
            </a:r>
            <a:endParaRPr lang="nl-NL" sz="1600" dirty="0">
              <a:solidFill>
                <a:schemeClr val="bg1"/>
              </a:solidFill>
            </a:endParaRPr>
          </a:p>
        </p:txBody>
      </p:sp>
      <p:sp>
        <p:nvSpPr>
          <p:cNvPr id="113" name="Rectangular Callout 112"/>
          <p:cNvSpPr/>
          <p:nvPr/>
        </p:nvSpPr>
        <p:spPr>
          <a:xfrm>
            <a:off x="2371044" y="5218777"/>
            <a:ext cx="1240107" cy="474459"/>
          </a:xfrm>
          <a:prstGeom prst="wedgeRectCallout">
            <a:avLst>
              <a:gd name="adj1" fmla="val 111654"/>
              <a:gd name="adj2" fmla="val -4426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Job Schedules</a:t>
            </a:r>
            <a:endParaRPr lang="nl-NL" sz="1600" dirty="0">
              <a:solidFill>
                <a:schemeClr val="bg1"/>
              </a:solidFill>
            </a:endParaRPr>
          </a:p>
        </p:txBody>
      </p:sp>
      <p:sp>
        <p:nvSpPr>
          <p:cNvPr id="114" name="Rectangular Callout 113"/>
          <p:cNvSpPr/>
          <p:nvPr/>
        </p:nvSpPr>
        <p:spPr>
          <a:xfrm>
            <a:off x="193702" y="4030391"/>
            <a:ext cx="1452918" cy="922319"/>
          </a:xfrm>
          <a:prstGeom prst="wedgeRectCallout">
            <a:avLst>
              <a:gd name="adj1" fmla="val -35187"/>
              <a:gd name="adj2" fmla="val 81320"/>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Application &amp; Infrastructure source history</a:t>
            </a:r>
            <a:endParaRPr lang="nl-NL" sz="1600" dirty="0">
              <a:solidFill>
                <a:schemeClr val="bg1"/>
              </a:solidFill>
            </a:endParaRPr>
          </a:p>
        </p:txBody>
      </p:sp>
      <p:sp>
        <p:nvSpPr>
          <p:cNvPr id="115" name="Rectangular Callout 114"/>
          <p:cNvSpPr/>
          <p:nvPr/>
        </p:nvSpPr>
        <p:spPr>
          <a:xfrm>
            <a:off x="2755804" y="1349946"/>
            <a:ext cx="1342661" cy="644447"/>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Offers, invoices, rewards messages</a:t>
            </a:r>
            <a:endParaRPr lang="nl-NL" sz="1400" dirty="0">
              <a:solidFill>
                <a:schemeClr val="bg1"/>
              </a:solidFill>
            </a:endParaRPr>
          </a:p>
        </p:txBody>
      </p:sp>
      <p:sp>
        <p:nvSpPr>
          <p:cNvPr id="116" name="Rectangular Callout 115"/>
          <p:cNvSpPr/>
          <p:nvPr/>
        </p:nvSpPr>
        <p:spPr>
          <a:xfrm>
            <a:off x="4369340" y="2432002"/>
            <a:ext cx="1417228" cy="779935"/>
          </a:xfrm>
          <a:prstGeom prst="wedgeRectCallout">
            <a:avLst>
              <a:gd name="adj1" fmla="val -36022"/>
              <a:gd name="adj2" fmla="val -7851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Shopping Cart with selected items </a:t>
            </a:r>
            <a:endParaRPr lang="nl-NL" sz="1600" dirty="0">
              <a:solidFill>
                <a:schemeClr val="bg1"/>
              </a:solidFill>
            </a:endParaRPr>
          </a:p>
        </p:txBody>
      </p:sp>
      <p:sp>
        <p:nvSpPr>
          <p:cNvPr id="117" name="Rectangular Callout 116"/>
          <p:cNvSpPr/>
          <p:nvPr/>
        </p:nvSpPr>
        <p:spPr>
          <a:xfrm>
            <a:off x="2726170" y="3954137"/>
            <a:ext cx="747629" cy="597696"/>
          </a:xfrm>
          <a:prstGeom prst="wedgeRectCallout">
            <a:avLst>
              <a:gd name="adj1" fmla="val 76593"/>
              <a:gd name="adj2" fmla="val -5183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Order Details</a:t>
            </a:r>
            <a:endParaRPr lang="nl-NL" sz="1600" dirty="0">
              <a:solidFill>
                <a:schemeClr val="bg1"/>
              </a:solidFill>
            </a:endParaRPr>
          </a:p>
        </p:txBody>
      </p:sp>
      <p:sp>
        <p:nvSpPr>
          <p:cNvPr id="118" name="Rectangular Callout 117"/>
          <p:cNvSpPr/>
          <p:nvPr/>
        </p:nvSpPr>
        <p:spPr>
          <a:xfrm>
            <a:off x="6703656" y="2463858"/>
            <a:ext cx="1435386" cy="474459"/>
          </a:xfrm>
          <a:prstGeom prst="wedgeRectCallout">
            <a:avLst>
              <a:gd name="adj1" fmla="val 56879"/>
              <a:gd name="adj2" fmla="val -9565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API usage, billing, policies</a:t>
            </a:r>
            <a:endParaRPr lang="nl-NL" sz="1600" dirty="0">
              <a:solidFill>
                <a:schemeClr val="bg1"/>
              </a:solidFill>
            </a:endParaRPr>
          </a:p>
        </p:txBody>
      </p:sp>
      <p:sp>
        <p:nvSpPr>
          <p:cNvPr id="119" name="Rectangular Callout 118"/>
          <p:cNvSpPr/>
          <p:nvPr/>
        </p:nvSpPr>
        <p:spPr>
          <a:xfrm>
            <a:off x="8295923" y="2452687"/>
            <a:ext cx="1793972" cy="474459"/>
          </a:xfrm>
          <a:prstGeom prst="wedgeRectCallout">
            <a:avLst>
              <a:gd name="adj1" fmla="val -31700"/>
              <a:gd name="adj2" fmla="val 11175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Running &amp; Past workflow instances</a:t>
            </a:r>
            <a:endParaRPr lang="nl-NL" sz="1600" dirty="0">
              <a:solidFill>
                <a:schemeClr val="bg1"/>
              </a:solidFill>
            </a:endParaRPr>
          </a:p>
        </p:txBody>
      </p:sp>
      <p:sp>
        <p:nvSpPr>
          <p:cNvPr id="120" name="Rectangular Callout 119"/>
          <p:cNvSpPr/>
          <p:nvPr/>
        </p:nvSpPr>
        <p:spPr>
          <a:xfrm>
            <a:off x="8640670" y="4827692"/>
            <a:ext cx="1806043" cy="722206"/>
          </a:xfrm>
          <a:prstGeom prst="wedgeRectCallout">
            <a:avLst>
              <a:gd name="adj1" fmla="val -53018"/>
              <a:gd name="adj2" fmla="val 6733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Sales Aggregates by Day, Region, Product Category</a:t>
            </a:r>
            <a:endParaRPr lang="nl-NL" sz="1600" dirty="0">
              <a:solidFill>
                <a:schemeClr val="bg1"/>
              </a:solidFill>
            </a:endParaRPr>
          </a:p>
        </p:txBody>
      </p:sp>
      <p:sp>
        <p:nvSpPr>
          <p:cNvPr id="121" name="Rectangular Callout 120"/>
          <p:cNvSpPr/>
          <p:nvPr/>
        </p:nvSpPr>
        <p:spPr>
          <a:xfrm>
            <a:off x="7266407" y="4465241"/>
            <a:ext cx="1290168" cy="474459"/>
          </a:xfrm>
          <a:prstGeom prst="wedgeRectCallout">
            <a:avLst>
              <a:gd name="adj1" fmla="val -32857"/>
              <a:gd name="adj2" fmla="val -69961"/>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Invoices &amp; Payments</a:t>
            </a:r>
            <a:endParaRPr lang="nl-NL" sz="1600" dirty="0">
              <a:solidFill>
                <a:schemeClr val="bg1"/>
              </a:solidFill>
            </a:endParaRPr>
          </a:p>
        </p:txBody>
      </p:sp>
      <p:sp>
        <p:nvSpPr>
          <p:cNvPr id="123" name="Rectangular Callout 122"/>
          <p:cNvSpPr/>
          <p:nvPr/>
        </p:nvSpPr>
        <p:spPr>
          <a:xfrm>
            <a:off x="10526361" y="6221671"/>
            <a:ext cx="1582828" cy="306510"/>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Product Manuals</a:t>
            </a:r>
            <a:endParaRPr lang="nl-NL" sz="1600" dirty="0">
              <a:solidFill>
                <a:schemeClr val="bg1"/>
              </a:solidFill>
            </a:endParaRPr>
          </a:p>
        </p:txBody>
      </p:sp>
      <p:sp>
        <p:nvSpPr>
          <p:cNvPr id="124" name="Rectangular Callout 123"/>
          <p:cNvSpPr/>
          <p:nvPr/>
        </p:nvSpPr>
        <p:spPr>
          <a:xfrm>
            <a:off x="1649203" y="3346203"/>
            <a:ext cx="747629" cy="597696"/>
          </a:xfrm>
          <a:prstGeom prst="wedgeRectCallout">
            <a:avLst>
              <a:gd name="adj1" fmla="val 82417"/>
              <a:gd name="adj2" fmla="val 1664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Digital Twin</a:t>
            </a:r>
            <a:endParaRPr lang="nl-NL" sz="1600" dirty="0">
              <a:solidFill>
                <a:schemeClr val="bg1"/>
              </a:solidFill>
            </a:endParaRPr>
          </a:p>
        </p:txBody>
      </p:sp>
      <p:sp>
        <p:nvSpPr>
          <p:cNvPr id="125" name="Rectangular Callout 124"/>
          <p:cNvSpPr/>
          <p:nvPr/>
        </p:nvSpPr>
        <p:spPr>
          <a:xfrm>
            <a:off x="4202135" y="4267773"/>
            <a:ext cx="1417170" cy="460388"/>
          </a:xfrm>
          <a:prstGeom prst="wedgeRectCallout">
            <a:avLst>
              <a:gd name="adj1" fmla="val 6377"/>
              <a:gd name="adj2" fmla="val 82613"/>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KPIs &amp; Alerts</a:t>
            </a:r>
            <a:endParaRPr lang="nl-NL" sz="1600" dirty="0">
              <a:solidFill>
                <a:schemeClr val="bg1"/>
              </a:solidFill>
            </a:endParaRPr>
          </a:p>
        </p:txBody>
      </p:sp>
      <p:sp>
        <p:nvSpPr>
          <p:cNvPr id="126" name="Rectangular Callout 125"/>
          <p:cNvSpPr/>
          <p:nvPr/>
        </p:nvSpPr>
        <p:spPr>
          <a:xfrm>
            <a:off x="4372564" y="5302878"/>
            <a:ext cx="1859574" cy="460388"/>
          </a:xfrm>
          <a:prstGeom prst="wedgeRectCallout">
            <a:avLst>
              <a:gd name="adj1" fmla="val 6991"/>
              <a:gd name="adj2" fmla="val 10909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Interaction records</a:t>
            </a:r>
            <a:endParaRPr lang="nl-NL" sz="1600" dirty="0">
              <a:solidFill>
                <a:schemeClr val="bg1"/>
              </a:solidFill>
            </a:endParaRPr>
          </a:p>
        </p:txBody>
      </p:sp>
      <p:sp>
        <p:nvSpPr>
          <p:cNvPr id="127" name="Rectangular Callout 126"/>
          <p:cNvSpPr/>
          <p:nvPr/>
        </p:nvSpPr>
        <p:spPr>
          <a:xfrm>
            <a:off x="1556978" y="2260405"/>
            <a:ext cx="1143981" cy="644447"/>
          </a:xfrm>
          <a:prstGeom prst="wedgeRectCallout">
            <a:avLst>
              <a:gd name="adj1" fmla="val 67823"/>
              <a:gd name="adj2" fmla="val -3438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Case files (Complaints, Requests)</a:t>
            </a:r>
            <a:endParaRPr lang="nl-NL" sz="1400" dirty="0">
              <a:solidFill>
                <a:schemeClr val="bg1"/>
              </a:solidFill>
            </a:endParaRPr>
          </a:p>
        </p:txBody>
      </p:sp>
      <p:sp>
        <p:nvSpPr>
          <p:cNvPr id="128" name="Rectangular Callout 127"/>
          <p:cNvSpPr/>
          <p:nvPr/>
        </p:nvSpPr>
        <p:spPr>
          <a:xfrm>
            <a:off x="8551420" y="3769189"/>
            <a:ext cx="1287431" cy="780180"/>
          </a:xfrm>
          <a:prstGeom prst="wedgeRectCallout">
            <a:avLst>
              <a:gd name="adj1" fmla="val 11641"/>
              <a:gd name="adj2" fmla="val -6360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Rules &amp; Rule Execution metrics</a:t>
            </a:r>
            <a:endParaRPr lang="nl-NL" sz="1600" dirty="0">
              <a:solidFill>
                <a:schemeClr val="bg1"/>
              </a:solidFill>
            </a:endParaRPr>
          </a:p>
        </p:txBody>
      </p:sp>
      <p:sp>
        <p:nvSpPr>
          <p:cNvPr id="129" name="Rectangular Callout 128"/>
          <p:cNvSpPr/>
          <p:nvPr/>
        </p:nvSpPr>
        <p:spPr>
          <a:xfrm>
            <a:off x="10661568" y="1042574"/>
            <a:ext cx="1530432" cy="708725"/>
          </a:xfrm>
          <a:prstGeom prst="wedgeRectCallout">
            <a:avLst>
              <a:gd name="adj1" fmla="val -69722"/>
              <a:gd name="adj2" fmla="val 42290"/>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Weather, Demographics, Sports, Social, … </a:t>
            </a:r>
            <a:endParaRPr lang="nl-NL" sz="1600" dirty="0">
              <a:solidFill>
                <a:schemeClr val="bg1"/>
              </a:solidFill>
            </a:endParaRPr>
          </a:p>
        </p:txBody>
      </p:sp>
      <p:sp>
        <p:nvSpPr>
          <p:cNvPr id="130" name="Rectangular Callout 129"/>
          <p:cNvSpPr/>
          <p:nvPr/>
        </p:nvSpPr>
        <p:spPr>
          <a:xfrm>
            <a:off x="3306616" y="3293046"/>
            <a:ext cx="747629" cy="496496"/>
          </a:xfrm>
          <a:prstGeom prst="wedgeRectCallout">
            <a:avLst>
              <a:gd name="adj1" fmla="val 113868"/>
              <a:gd name="adj2" fmla="val 19556"/>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smtClean="0">
                <a:solidFill>
                  <a:schemeClr val="bg1"/>
                </a:solidFill>
              </a:rPr>
              <a:t>Config</a:t>
            </a:r>
            <a:r>
              <a:rPr lang="en-US" sz="1600" dirty="0" smtClean="0">
                <a:solidFill>
                  <a:schemeClr val="bg1"/>
                </a:solidFill>
              </a:rPr>
              <a:t> data</a:t>
            </a:r>
            <a:endParaRPr lang="nl-NL" sz="1600" dirty="0">
              <a:solidFill>
                <a:schemeClr val="bg1"/>
              </a:solidFill>
            </a:endParaRPr>
          </a:p>
        </p:txBody>
      </p:sp>
      <p:sp>
        <p:nvSpPr>
          <p:cNvPr id="131" name="Rectangular Callout 130"/>
          <p:cNvSpPr/>
          <p:nvPr/>
        </p:nvSpPr>
        <p:spPr>
          <a:xfrm>
            <a:off x="1690858" y="4397304"/>
            <a:ext cx="1106895" cy="434252"/>
          </a:xfrm>
          <a:prstGeom prst="wedgeRectCallout">
            <a:avLst>
              <a:gd name="adj1" fmla="val 44311"/>
              <a:gd name="adj2" fmla="val 8002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Details</a:t>
            </a:r>
            <a:endParaRPr lang="nl-NL" sz="1600" dirty="0">
              <a:solidFill>
                <a:schemeClr val="bg1"/>
              </a:solidFill>
            </a:endParaRPr>
          </a:p>
        </p:txBody>
      </p:sp>
      <p:sp>
        <p:nvSpPr>
          <p:cNvPr id="132" name="Rectangular Callout 131"/>
          <p:cNvSpPr/>
          <p:nvPr/>
        </p:nvSpPr>
        <p:spPr>
          <a:xfrm>
            <a:off x="2787742" y="2617692"/>
            <a:ext cx="1150610" cy="644975"/>
          </a:xfrm>
          <a:prstGeom prst="wedgeRectCallout">
            <a:avLst>
              <a:gd name="adj1" fmla="val 63915"/>
              <a:gd name="adj2" fmla="val 3980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Audit Trails, Security Incidents</a:t>
            </a:r>
            <a:endParaRPr lang="nl-NL" sz="1600" dirty="0">
              <a:solidFill>
                <a:schemeClr val="bg1"/>
              </a:solidFill>
            </a:endParaRPr>
          </a:p>
        </p:txBody>
      </p:sp>
      <p:sp>
        <p:nvSpPr>
          <p:cNvPr id="133" name="Rectangular Callout 132"/>
          <p:cNvSpPr/>
          <p:nvPr/>
        </p:nvSpPr>
        <p:spPr>
          <a:xfrm>
            <a:off x="4977938" y="6346501"/>
            <a:ext cx="1417170" cy="460388"/>
          </a:xfrm>
          <a:prstGeom prst="wedgeRectCallout">
            <a:avLst>
              <a:gd name="adj1" fmla="val -37253"/>
              <a:gd name="adj2" fmla="val -8195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34" name="Rectangular Callout 133"/>
          <p:cNvSpPr/>
          <p:nvPr/>
        </p:nvSpPr>
        <p:spPr>
          <a:xfrm>
            <a:off x="2639115" y="5810822"/>
            <a:ext cx="1379001" cy="474459"/>
          </a:xfrm>
          <a:prstGeom prst="wedgeRectCallout">
            <a:avLst>
              <a:gd name="adj1" fmla="val -27542"/>
              <a:gd name="adj2" fmla="val 7687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Programming in progress</a:t>
            </a:r>
            <a:endParaRPr lang="nl-NL" sz="1600" dirty="0">
              <a:solidFill>
                <a:schemeClr val="bg1"/>
              </a:solidFill>
            </a:endParaRPr>
          </a:p>
        </p:txBody>
      </p:sp>
      <p:sp>
        <p:nvSpPr>
          <p:cNvPr id="135" name="Rectangular Callout 134"/>
          <p:cNvSpPr/>
          <p:nvPr/>
        </p:nvSpPr>
        <p:spPr>
          <a:xfrm>
            <a:off x="10312835" y="2643402"/>
            <a:ext cx="1856283" cy="474459"/>
          </a:xfrm>
          <a:prstGeom prst="wedgeRectCallout">
            <a:avLst>
              <a:gd name="adj1" fmla="val -27288"/>
              <a:gd name="adj2" fmla="val 7871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User Stories, Designs, Discussions</a:t>
            </a:r>
            <a:endParaRPr lang="nl-NL" sz="1600" dirty="0">
              <a:solidFill>
                <a:schemeClr val="bg1"/>
              </a:solidFill>
            </a:endParaRPr>
          </a:p>
        </p:txBody>
      </p:sp>
      <p:sp>
        <p:nvSpPr>
          <p:cNvPr id="137" name="Rectangular Callout 136"/>
          <p:cNvSpPr/>
          <p:nvPr/>
        </p:nvSpPr>
        <p:spPr>
          <a:xfrm>
            <a:off x="6904922" y="6147200"/>
            <a:ext cx="1617556" cy="714320"/>
          </a:xfrm>
          <a:prstGeom prst="wedgeRectCallout">
            <a:avLst>
              <a:gd name="adj1" fmla="val -62235"/>
              <a:gd name="adj2" fmla="val -5105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Copy of Production Data in Acceptance</a:t>
            </a:r>
            <a:endParaRPr lang="nl-NL" sz="1600" dirty="0">
              <a:solidFill>
                <a:schemeClr val="bg1"/>
              </a:solidFill>
            </a:endParaRPr>
          </a:p>
        </p:txBody>
      </p:sp>
    </p:spTree>
    <p:extLst>
      <p:ext uri="{BB962C8B-B14F-4D97-AF65-F5344CB8AC3E}">
        <p14:creationId xmlns:p14="http://schemas.microsoft.com/office/powerpoint/2010/main" val="1093276844"/>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Checking</a:t>
            </a:r>
            <a:r>
              <a:rPr lang="fr-FR" sz="6000" dirty="0" smtClean="0">
                <a:solidFill>
                  <a:schemeClr val="accent4">
                    <a:lumMod val="75000"/>
                  </a:schemeClr>
                </a:solidFill>
                <a:latin typeface="Trebuchet MS Bold" charset="0"/>
                <a:cs typeface="Trebuchet MS Bold" charset="0"/>
              </a:rPr>
              <a:t> Out Shopping </a:t>
            </a:r>
            <a:r>
              <a:rPr lang="fr-FR" sz="6000" dirty="0" err="1" smtClean="0">
                <a:solidFill>
                  <a:schemeClr val="accent4">
                    <a:lumMod val="75000"/>
                  </a:schemeClr>
                </a:solidFill>
                <a:latin typeface="Trebuchet MS Bold" charset="0"/>
                <a:cs typeface="Trebuchet MS Bold" charset="0"/>
              </a:rPr>
              <a:t>Cart</a:t>
            </a:r>
            <a:r>
              <a:rPr lang="fr-FR" sz="6000" dirty="0" smtClean="0">
                <a:solidFill>
                  <a:schemeClr val="accent4">
                    <a:lumMod val="75000"/>
                  </a:schemeClr>
                </a:solidFill>
                <a:latin typeface="Trebuchet MS Bold" charset="0"/>
                <a:cs typeface="Trebuchet MS Bold" charset="0"/>
              </a:rPr>
              <a:t> =&gt; </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create</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order</a:t>
            </a:r>
            <a:r>
              <a:rPr lang="fr-FR" sz="6000" dirty="0" smtClean="0">
                <a:solidFill>
                  <a:schemeClr val="accent4">
                    <a:lumMod val="75000"/>
                  </a:schemeClr>
                </a:solidFill>
                <a:latin typeface="Trebuchet MS Bold" charset="0"/>
                <a:cs typeface="Trebuchet MS Bold" charset="0"/>
              </a:rPr>
              <a:t> &amp; </a:t>
            </a:r>
            <a:r>
              <a:rPr lang="fr-FR" sz="6000" dirty="0" err="1" smtClean="0">
                <a:solidFill>
                  <a:schemeClr val="accent4">
                    <a:lumMod val="75000"/>
                  </a:schemeClr>
                </a:solidFill>
                <a:latin typeface="Trebuchet MS Bold" charset="0"/>
                <a:cs typeface="Trebuchet MS Bold" charset="0"/>
              </a:rPr>
              <a:t>publish</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event</a:t>
            </a:r>
            <a:r>
              <a:rPr lang="fr-FR" sz="6000" dirty="0" smtClean="0">
                <a:solidFill>
                  <a:schemeClr val="accent4">
                    <a:lumMod val="75000"/>
                  </a:schemeClr>
                </a:solidFill>
                <a:latin typeface="Trebuchet MS Bold" charset="0"/>
                <a:cs typeface="Trebuchet MS Bold" charset="0"/>
              </a:rPr>
              <a:t> </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2146281" y="2412515"/>
            <a:ext cx="8347710"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ounded Rectangle 8"/>
          <p:cNvSpPr/>
          <p:nvPr/>
        </p:nvSpPr>
        <p:spPr>
          <a:xfrm>
            <a:off x="5933421" y="33631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p:cNvSpPr/>
          <p:nvPr/>
        </p:nvSpPr>
        <p:spPr>
          <a:xfrm>
            <a:off x="6603981" y="336311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1" name="Rounded Rectangle 10"/>
          <p:cNvSpPr/>
          <p:nvPr/>
        </p:nvSpPr>
        <p:spPr>
          <a:xfrm>
            <a:off x="5933421" y="33631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2" name="Rectangular Callout 11"/>
          <p:cNvSpPr/>
          <p:nvPr/>
        </p:nvSpPr>
        <p:spPr>
          <a:xfrm>
            <a:off x="5421856" y="458219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13" name="Rounded Rectangle 12"/>
          <p:cNvSpPr/>
          <p:nvPr/>
        </p:nvSpPr>
        <p:spPr>
          <a:xfrm>
            <a:off x="5125221" y="26964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Cache</a:t>
            </a:r>
            <a:endParaRPr lang="en-US" sz="1600" dirty="0">
              <a:solidFill>
                <a:schemeClr val="tx1"/>
              </a:solidFill>
            </a:endParaRPr>
          </a:p>
        </p:txBody>
      </p:sp>
      <p:sp>
        <p:nvSpPr>
          <p:cNvPr id="14" name="Rectangular Callout 13"/>
          <p:cNvSpPr/>
          <p:nvPr/>
        </p:nvSpPr>
        <p:spPr>
          <a:xfrm>
            <a:off x="5569566" y="1928645"/>
            <a:ext cx="1689735"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Application Container Cache</a:t>
            </a:r>
            <a:endParaRPr lang="en-US" sz="1400" dirty="0"/>
          </a:p>
        </p:txBody>
      </p:sp>
      <p:sp>
        <p:nvSpPr>
          <p:cNvPr id="18" name="Rounded Rectangle 17"/>
          <p:cNvSpPr/>
          <p:nvPr/>
        </p:nvSpPr>
        <p:spPr>
          <a:xfrm>
            <a:off x="3643935" y="31385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ounded Rectangle 18"/>
          <p:cNvSpPr/>
          <p:nvPr/>
        </p:nvSpPr>
        <p:spPr>
          <a:xfrm>
            <a:off x="4314495" y="31385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0" name="Rounded Rectangle 19"/>
          <p:cNvSpPr/>
          <p:nvPr/>
        </p:nvSpPr>
        <p:spPr>
          <a:xfrm>
            <a:off x="3643935" y="31385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21" name="Rounded Rectangle 20"/>
          <p:cNvSpPr/>
          <p:nvPr/>
        </p:nvSpPr>
        <p:spPr>
          <a:xfrm>
            <a:off x="7492053" y="28781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22" name="Rectangular Callout 21"/>
          <p:cNvSpPr/>
          <p:nvPr/>
        </p:nvSpPr>
        <p:spPr>
          <a:xfrm>
            <a:off x="9302541" y="2906210"/>
            <a:ext cx="1501140" cy="513254"/>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sp>
        <p:nvSpPr>
          <p:cNvPr id="23" name="Rectangular Callout 22"/>
          <p:cNvSpPr/>
          <p:nvPr/>
        </p:nvSpPr>
        <p:spPr>
          <a:xfrm>
            <a:off x="2567650" y="4380533"/>
            <a:ext cx="1217772" cy="502921"/>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ShoppingCart</a:t>
            </a:r>
            <a:r>
              <a:rPr lang="nl-NL" sz="1400" dirty="0" smtClean="0"/>
              <a:t> &amp; Check Out</a:t>
            </a:r>
            <a:endParaRPr lang="en-US" sz="1400" dirty="0"/>
          </a:p>
        </p:txBody>
      </p:sp>
      <p:cxnSp>
        <p:nvCxnSpPr>
          <p:cNvPr id="24" name="Straight Arrow Connector 23"/>
          <p:cNvCxnSpPr/>
          <p:nvPr/>
        </p:nvCxnSpPr>
        <p:spPr>
          <a:xfrm flipV="1">
            <a:off x="4608945" y="2983345"/>
            <a:ext cx="720437" cy="669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2"/>
          </p:cNvCxnSpPr>
          <p:nvPr/>
        </p:nvCxnSpPr>
        <p:spPr>
          <a:xfrm flipV="1">
            <a:off x="7274541" y="32820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0" idx="1"/>
          </p:cNvCxnSpPr>
          <p:nvPr/>
        </p:nvCxnSpPr>
        <p:spPr>
          <a:xfrm flipV="1">
            <a:off x="4969815" y="3507890"/>
            <a:ext cx="1634166" cy="33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7961480" y="3633009"/>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28" name="Rectangular Callout 27"/>
          <p:cNvSpPr/>
          <p:nvPr/>
        </p:nvSpPr>
        <p:spPr>
          <a:xfrm>
            <a:off x="9752180" y="4005437"/>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29"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003389" y="3610488"/>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30" name="Lightning Bolt 29"/>
          <p:cNvSpPr/>
          <p:nvPr/>
        </p:nvSpPr>
        <p:spPr>
          <a:xfrm>
            <a:off x="7792281" y="391790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ight Arrow 30"/>
          <p:cNvSpPr/>
          <p:nvPr/>
        </p:nvSpPr>
        <p:spPr>
          <a:xfrm>
            <a:off x="7679740" y="412745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2" name="Straight Arrow Connector 31"/>
          <p:cNvCxnSpPr>
            <a:endCxn id="31" idx="1"/>
          </p:cNvCxnSpPr>
          <p:nvPr/>
        </p:nvCxnSpPr>
        <p:spPr>
          <a:xfrm>
            <a:off x="7021675" y="4190147"/>
            <a:ext cx="658065" cy="536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7769165" y="4686703"/>
            <a:ext cx="1740989" cy="369332"/>
          </a:xfrm>
          <a:prstGeom prst="rect">
            <a:avLst/>
          </a:prstGeom>
          <a:noFill/>
        </p:spPr>
        <p:txBody>
          <a:bodyPr wrap="none" rtlCol="0">
            <a:spAutoFit/>
          </a:bodyPr>
          <a:lstStyle/>
          <a:p>
            <a:r>
              <a:rPr lang="en-US" dirty="0" err="1" smtClean="0">
                <a:ln w="0"/>
                <a:solidFill>
                  <a:schemeClr val="accent1"/>
                </a:solidFill>
                <a:effectLst>
                  <a:outerShdw blurRad="38100" dist="25400" dir="5400000" algn="ctr" rotWithShape="0">
                    <a:srgbClr val="6E747A">
                      <a:alpha val="43000"/>
                    </a:srgbClr>
                  </a:outerShdw>
                </a:effectLst>
              </a:rPr>
              <a:t>NewOrder</a:t>
            </a:r>
            <a:r>
              <a:rPr lang="en-US" dirty="0" smtClean="0">
                <a:ln w="0"/>
                <a:solidFill>
                  <a:schemeClr val="accent1"/>
                </a:solidFill>
                <a:effectLst>
                  <a:outerShdw blurRad="38100" dist="25400" dir="5400000" algn="ctr" rotWithShape="0">
                    <a:srgbClr val="6E747A">
                      <a:alpha val="43000"/>
                    </a:srgbClr>
                  </a:outerShdw>
                </a:effectLst>
              </a:rPr>
              <a:t> event</a:t>
            </a:r>
            <a:endParaRPr lang="nl-NL"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3571726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Checking</a:t>
            </a:r>
            <a:r>
              <a:rPr lang="fr-FR" sz="6000" dirty="0" smtClean="0">
                <a:solidFill>
                  <a:schemeClr val="accent4">
                    <a:lumMod val="75000"/>
                  </a:schemeClr>
                </a:solidFill>
                <a:latin typeface="Trebuchet MS Bold" charset="0"/>
                <a:cs typeface="Trebuchet MS Bold" charset="0"/>
              </a:rPr>
              <a:t> Out Shopping </a:t>
            </a:r>
            <a:r>
              <a:rPr lang="fr-FR" sz="6000" dirty="0" err="1" smtClean="0">
                <a:solidFill>
                  <a:schemeClr val="accent4">
                    <a:lumMod val="75000"/>
                  </a:schemeClr>
                </a:solidFill>
                <a:latin typeface="Trebuchet MS Bold" charset="0"/>
                <a:cs typeface="Trebuchet MS Bold" charset="0"/>
              </a:rPr>
              <a:t>Cart</a:t>
            </a:r>
            <a:r>
              <a:rPr lang="fr-FR" sz="6000" dirty="0" smtClean="0">
                <a:solidFill>
                  <a:schemeClr val="accent4">
                    <a:lumMod val="75000"/>
                  </a:schemeClr>
                </a:solidFill>
                <a:latin typeface="Trebuchet MS Bold" charset="0"/>
                <a:cs typeface="Trebuchet MS Bold" charset="0"/>
              </a:rPr>
              <a:t> =&gt; </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create</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order</a:t>
            </a:r>
            <a:r>
              <a:rPr lang="fr-FR" sz="6000" dirty="0" smtClean="0">
                <a:solidFill>
                  <a:schemeClr val="accent4">
                    <a:lumMod val="75000"/>
                  </a:schemeClr>
                </a:solidFill>
                <a:latin typeface="Trebuchet MS Bold" charset="0"/>
                <a:cs typeface="Trebuchet MS Bold" charset="0"/>
              </a:rPr>
              <a:t> &amp; </a:t>
            </a:r>
            <a:r>
              <a:rPr lang="fr-FR" sz="6000" dirty="0" err="1" smtClean="0">
                <a:solidFill>
                  <a:schemeClr val="accent4">
                    <a:lumMod val="75000"/>
                  </a:schemeClr>
                </a:solidFill>
                <a:latin typeface="Trebuchet MS Bold" charset="0"/>
                <a:cs typeface="Trebuchet MS Bold" charset="0"/>
              </a:rPr>
              <a:t>publish</a:t>
            </a: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event</a:t>
            </a:r>
            <a:r>
              <a:rPr lang="fr-FR" sz="6000" dirty="0" smtClean="0">
                <a:solidFill>
                  <a:schemeClr val="accent4">
                    <a:lumMod val="75000"/>
                  </a:schemeClr>
                </a:solidFill>
                <a:latin typeface="Trebuchet MS Bold" charset="0"/>
                <a:cs typeface="Trebuchet MS Bold" charset="0"/>
              </a:rPr>
              <a:t> </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6650182" y="2136467"/>
            <a:ext cx="5126907" cy="1573057"/>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00"/>
          </a:p>
        </p:txBody>
      </p:sp>
      <p:sp>
        <p:nvSpPr>
          <p:cNvPr id="9" name="Rounded Rectangle 8"/>
          <p:cNvSpPr/>
          <p:nvPr/>
        </p:nvSpPr>
        <p:spPr>
          <a:xfrm>
            <a:off x="8976127" y="2744018"/>
            <a:ext cx="814315" cy="6720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a:p>
        </p:txBody>
      </p:sp>
      <p:sp>
        <p:nvSpPr>
          <p:cNvPr id="10" name="Rounded Rectangle 9"/>
          <p:cNvSpPr/>
          <p:nvPr/>
        </p:nvSpPr>
        <p:spPr>
          <a:xfrm>
            <a:off x="9387964" y="2744018"/>
            <a:ext cx="402477" cy="185066"/>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b="1" dirty="0" smtClean="0">
                <a:solidFill>
                  <a:schemeClr val="bg2">
                    <a:lumMod val="95000"/>
                  </a:schemeClr>
                </a:solidFill>
              </a:rPr>
              <a:t>API</a:t>
            </a:r>
            <a:endParaRPr lang="en-US" sz="900" b="1" dirty="0">
              <a:solidFill>
                <a:schemeClr val="bg2">
                  <a:lumMod val="95000"/>
                </a:schemeClr>
              </a:solidFill>
            </a:endParaRPr>
          </a:p>
        </p:txBody>
      </p:sp>
      <p:sp>
        <p:nvSpPr>
          <p:cNvPr id="11" name="Rounded Rectangle 10"/>
          <p:cNvSpPr/>
          <p:nvPr/>
        </p:nvSpPr>
        <p:spPr>
          <a:xfrm>
            <a:off x="8976127" y="2744018"/>
            <a:ext cx="402477" cy="185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b="1" dirty="0" smtClean="0">
                <a:solidFill>
                  <a:schemeClr val="bg2">
                    <a:lumMod val="95000"/>
                  </a:schemeClr>
                </a:solidFill>
              </a:rPr>
              <a:t>UI</a:t>
            </a:r>
            <a:endParaRPr lang="en-US" sz="900" b="1" dirty="0">
              <a:solidFill>
                <a:schemeClr val="bg2">
                  <a:lumMod val="95000"/>
                </a:schemeClr>
              </a:solidFill>
            </a:endParaRPr>
          </a:p>
        </p:txBody>
      </p:sp>
      <p:sp>
        <p:nvSpPr>
          <p:cNvPr id="12" name="Rectangular Callout 11"/>
          <p:cNvSpPr/>
          <p:nvPr/>
        </p:nvSpPr>
        <p:spPr>
          <a:xfrm>
            <a:off x="8661940" y="3523169"/>
            <a:ext cx="515426" cy="28657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00" dirty="0" smtClean="0"/>
              <a:t>Order</a:t>
            </a:r>
            <a:endParaRPr lang="en-US" sz="800" dirty="0"/>
          </a:p>
        </p:txBody>
      </p:sp>
      <p:sp>
        <p:nvSpPr>
          <p:cNvPr id="13" name="Rounded Rectangle 12"/>
          <p:cNvSpPr/>
          <p:nvPr/>
        </p:nvSpPr>
        <p:spPr>
          <a:xfrm>
            <a:off x="8479755" y="2317917"/>
            <a:ext cx="833035" cy="25811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smtClean="0">
                <a:solidFill>
                  <a:schemeClr val="tx1"/>
                </a:solidFill>
              </a:rPr>
              <a:t>Cache</a:t>
            </a:r>
            <a:endParaRPr lang="en-US" sz="900" dirty="0">
              <a:solidFill>
                <a:schemeClr val="tx1"/>
              </a:solidFill>
            </a:endParaRPr>
          </a:p>
        </p:txBody>
      </p:sp>
      <p:sp>
        <p:nvSpPr>
          <p:cNvPr id="14" name="Rectangular Callout 13"/>
          <p:cNvSpPr/>
          <p:nvPr/>
        </p:nvSpPr>
        <p:spPr>
          <a:xfrm>
            <a:off x="8752658" y="1827213"/>
            <a:ext cx="1037783" cy="309254"/>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smtClean="0"/>
              <a:t>Oracle Application Container Cache</a:t>
            </a:r>
            <a:endParaRPr lang="en-US" sz="800" dirty="0"/>
          </a:p>
        </p:txBody>
      </p:sp>
      <p:sp>
        <p:nvSpPr>
          <p:cNvPr id="18" name="Rounded Rectangle 17"/>
          <p:cNvSpPr/>
          <p:nvPr/>
        </p:nvSpPr>
        <p:spPr>
          <a:xfrm>
            <a:off x="7569995" y="2600519"/>
            <a:ext cx="814315" cy="6720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a:p>
        </p:txBody>
      </p:sp>
      <p:sp>
        <p:nvSpPr>
          <p:cNvPr id="19" name="Rounded Rectangle 18"/>
          <p:cNvSpPr/>
          <p:nvPr/>
        </p:nvSpPr>
        <p:spPr>
          <a:xfrm>
            <a:off x="7981832" y="2600519"/>
            <a:ext cx="402477" cy="185066"/>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b="1" dirty="0" smtClean="0">
                <a:solidFill>
                  <a:schemeClr val="bg2">
                    <a:lumMod val="95000"/>
                  </a:schemeClr>
                </a:solidFill>
              </a:rPr>
              <a:t>API</a:t>
            </a:r>
            <a:endParaRPr lang="en-US" sz="900" b="1" dirty="0">
              <a:solidFill>
                <a:schemeClr val="bg2">
                  <a:lumMod val="95000"/>
                </a:schemeClr>
              </a:solidFill>
            </a:endParaRPr>
          </a:p>
        </p:txBody>
      </p:sp>
      <p:sp>
        <p:nvSpPr>
          <p:cNvPr id="20" name="Rounded Rectangle 19"/>
          <p:cNvSpPr/>
          <p:nvPr/>
        </p:nvSpPr>
        <p:spPr>
          <a:xfrm>
            <a:off x="7569995" y="2600519"/>
            <a:ext cx="402477" cy="185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b="1" dirty="0" smtClean="0">
                <a:solidFill>
                  <a:schemeClr val="bg2">
                    <a:lumMod val="95000"/>
                  </a:schemeClr>
                </a:solidFill>
              </a:rPr>
              <a:t>UI</a:t>
            </a:r>
            <a:endParaRPr lang="en-US" sz="900" b="1" dirty="0">
              <a:solidFill>
                <a:schemeClr val="bg2">
                  <a:lumMod val="95000"/>
                </a:schemeClr>
              </a:solidFill>
            </a:endParaRPr>
          </a:p>
        </p:txBody>
      </p:sp>
      <p:sp>
        <p:nvSpPr>
          <p:cNvPr id="21" name="Rounded Rectangle 20"/>
          <p:cNvSpPr/>
          <p:nvPr/>
        </p:nvSpPr>
        <p:spPr>
          <a:xfrm>
            <a:off x="9933391" y="2434086"/>
            <a:ext cx="833035" cy="25811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smtClean="0">
                <a:solidFill>
                  <a:schemeClr val="tx1"/>
                </a:solidFill>
              </a:rPr>
              <a:t>RDBMS</a:t>
            </a:r>
            <a:endParaRPr lang="en-US" sz="900" dirty="0">
              <a:solidFill>
                <a:schemeClr val="tx1"/>
              </a:solidFill>
            </a:endParaRPr>
          </a:p>
        </p:txBody>
      </p:sp>
      <p:sp>
        <p:nvSpPr>
          <p:cNvPr id="22" name="Rectangular Callout 21"/>
          <p:cNvSpPr/>
          <p:nvPr/>
        </p:nvSpPr>
        <p:spPr>
          <a:xfrm>
            <a:off x="11045337" y="2452001"/>
            <a:ext cx="921954" cy="328034"/>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smtClean="0"/>
              <a:t>Oracle Database Cloud</a:t>
            </a:r>
            <a:endParaRPr lang="en-US" sz="800" dirty="0"/>
          </a:p>
        </p:txBody>
      </p:sp>
      <p:sp>
        <p:nvSpPr>
          <p:cNvPr id="23" name="Rectangular Callout 22"/>
          <p:cNvSpPr/>
          <p:nvPr/>
        </p:nvSpPr>
        <p:spPr>
          <a:xfrm>
            <a:off x="6908974" y="3394280"/>
            <a:ext cx="747918" cy="321430"/>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00" dirty="0" err="1" smtClean="0"/>
              <a:t>ShoppingCart</a:t>
            </a:r>
            <a:r>
              <a:rPr lang="nl-NL" sz="800" dirty="0" smtClean="0"/>
              <a:t> &amp; Check Out</a:t>
            </a:r>
            <a:endParaRPr lang="en-US" sz="800" dirty="0"/>
          </a:p>
        </p:txBody>
      </p:sp>
      <p:cxnSp>
        <p:nvCxnSpPr>
          <p:cNvPr id="24" name="Straight Arrow Connector 23"/>
          <p:cNvCxnSpPr/>
          <p:nvPr/>
        </p:nvCxnSpPr>
        <p:spPr>
          <a:xfrm flipV="1">
            <a:off x="8162675" y="2501300"/>
            <a:ext cx="442470" cy="427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2"/>
          </p:cNvCxnSpPr>
          <p:nvPr/>
        </p:nvCxnSpPr>
        <p:spPr>
          <a:xfrm flipV="1">
            <a:off x="9799802" y="2692204"/>
            <a:ext cx="550107" cy="40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0" idx="1"/>
          </p:cNvCxnSpPr>
          <p:nvPr/>
        </p:nvCxnSpPr>
        <p:spPr>
          <a:xfrm flipV="1">
            <a:off x="8384310" y="2836551"/>
            <a:ext cx="1003655" cy="213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10221699" y="2916518"/>
            <a:ext cx="833035" cy="41700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00" dirty="0" smtClean="0">
              <a:solidFill>
                <a:schemeClr val="tx1"/>
              </a:solidFill>
            </a:endParaRPr>
          </a:p>
          <a:p>
            <a:pPr algn="ctr"/>
            <a:r>
              <a:rPr lang="nl-NL" sz="700" dirty="0" err="1" smtClean="0">
                <a:solidFill>
                  <a:schemeClr val="tx1"/>
                </a:solidFill>
              </a:rPr>
              <a:t>EventHub</a:t>
            </a:r>
            <a:endParaRPr lang="en-US" sz="700" dirty="0">
              <a:solidFill>
                <a:schemeClr val="tx1"/>
              </a:solidFill>
            </a:endParaRPr>
          </a:p>
        </p:txBody>
      </p:sp>
      <p:sp>
        <p:nvSpPr>
          <p:cNvPr id="28" name="Rectangular Callout 27"/>
          <p:cNvSpPr/>
          <p:nvPr/>
        </p:nvSpPr>
        <p:spPr>
          <a:xfrm>
            <a:off x="11321492" y="3154546"/>
            <a:ext cx="704335" cy="309254"/>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00" dirty="0" smtClean="0"/>
              <a:t>Oracle Event Hub Cloud</a:t>
            </a:r>
            <a:endParaRPr lang="en-US" sz="800" dirty="0"/>
          </a:p>
        </p:txBody>
      </p:sp>
      <p:pic>
        <p:nvPicPr>
          <p:cNvPr id="29"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7438" y="2902124"/>
            <a:ext cx="529446" cy="289608"/>
          </a:xfrm>
          <a:prstGeom prst="rect">
            <a:avLst/>
          </a:prstGeom>
          <a:noFill/>
          <a:extLst>
            <a:ext uri="{909E8E84-426E-40DD-AFC4-6F175D3DCCD1}">
              <a14:hiddenFill xmlns:a14="http://schemas.microsoft.com/office/drawing/2010/main">
                <a:solidFill>
                  <a:srgbClr val="FFFFFF"/>
                </a:solidFill>
              </a14:hiddenFill>
            </a:ext>
          </a:extLst>
        </p:spPr>
      </p:pic>
      <p:sp>
        <p:nvSpPr>
          <p:cNvPr id="30" name="Lightning Bolt 29"/>
          <p:cNvSpPr/>
          <p:nvPr/>
        </p:nvSpPr>
        <p:spPr>
          <a:xfrm>
            <a:off x="10117782" y="3098605"/>
            <a:ext cx="257866" cy="34798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1" name="Right Arrow 30"/>
          <p:cNvSpPr/>
          <p:nvPr/>
        </p:nvSpPr>
        <p:spPr>
          <a:xfrm>
            <a:off x="10048663" y="3232534"/>
            <a:ext cx="138238" cy="148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32" name="Straight Arrow Connector 31"/>
          <p:cNvCxnSpPr>
            <a:endCxn id="31" idx="1"/>
          </p:cNvCxnSpPr>
          <p:nvPr/>
        </p:nvCxnSpPr>
        <p:spPr>
          <a:xfrm>
            <a:off x="9644499" y="3272600"/>
            <a:ext cx="404163" cy="342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103585" y="3589962"/>
            <a:ext cx="1096775" cy="253916"/>
          </a:xfrm>
          <a:prstGeom prst="rect">
            <a:avLst/>
          </a:prstGeom>
          <a:noFill/>
        </p:spPr>
        <p:txBody>
          <a:bodyPr wrap="none" rtlCol="0">
            <a:spAutoFit/>
          </a:bodyPr>
          <a:lstStyle/>
          <a:p>
            <a:r>
              <a:rPr lang="en-US" sz="1000" dirty="0" err="1" smtClean="0">
                <a:ln w="0"/>
                <a:solidFill>
                  <a:schemeClr val="accent1"/>
                </a:solidFill>
                <a:effectLst>
                  <a:outerShdw blurRad="38100" dist="25400" dir="5400000" algn="ctr" rotWithShape="0">
                    <a:srgbClr val="6E747A">
                      <a:alpha val="43000"/>
                    </a:srgbClr>
                  </a:outerShdw>
                </a:effectLst>
              </a:rPr>
              <a:t>NewOrder</a:t>
            </a:r>
            <a:r>
              <a:rPr lang="en-US" sz="1000" dirty="0" smtClean="0">
                <a:ln w="0"/>
                <a:solidFill>
                  <a:schemeClr val="accent1"/>
                </a:solidFill>
                <a:effectLst>
                  <a:outerShdw blurRad="38100" dist="25400" dir="5400000" algn="ctr" rotWithShape="0">
                    <a:srgbClr val="6E747A">
                      <a:alpha val="43000"/>
                    </a:srgbClr>
                  </a:outerShdw>
                </a:effectLst>
              </a:rPr>
              <a:t> event</a:t>
            </a:r>
            <a:endParaRPr lang="nl-NL" sz="1000" dirty="0">
              <a:ln w="0"/>
              <a:solidFill>
                <a:schemeClr val="accent1"/>
              </a:solidFill>
              <a:effectLst>
                <a:outerShdw blurRad="38100" dist="25400" dir="5400000" algn="ctr" rotWithShape="0">
                  <a:srgbClr val="6E747A">
                    <a:alpha val="43000"/>
                  </a:srgbClr>
                </a:outerShdw>
              </a:effectLst>
            </a:endParaRPr>
          </a:p>
        </p:txBody>
      </p:sp>
      <p:pic>
        <p:nvPicPr>
          <p:cNvPr id="7" name="Picture 6"/>
          <p:cNvPicPr>
            <a:picLocks noChangeAspect="1"/>
          </p:cNvPicPr>
          <p:nvPr/>
        </p:nvPicPr>
        <p:blipFill>
          <a:blip r:embed="rId3"/>
          <a:stretch>
            <a:fillRect/>
          </a:stretch>
        </p:blipFill>
        <p:spPr>
          <a:xfrm>
            <a:off x="400050" y="3790110"/>
            <a:ext cx="10516511" cy="2888230"/>
          </a:xfrm>
          <a:prstGeom prst="rect">
            <a:avLst/>
          </a:prstGeom>
        </p:spPr>
      </p:pic>
    </p:spTree>
    <p:extLst>
      <p:ext uri="{BB962C8B-B14F-4D97-AF65-F5344CB8AC3E}">
        <p14:creationId xmlns:p14="http://schemas.microsoft.com/office/powerpoint/2010/main" val="163446020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Checking</a:t>
            </a:r>
            <a:r>
              <a:rPr lang="fr-FR" sz="6000" dirty="0" smtClean="0">
                <a:solidFill>
                  <a:schemeClr val="accent4">
                    <a:lumMod val="75000"/>
                  </a:schemeClr>
                </a:solidFill>
                <a:latin typeface="Trebuchet MS Bold" charset="0"/>
                <a:cs typeface="Trebuchet MS Bold" charset="0"/>
              </a:rPr>
              <a:t> for New </a:t>
            </a:r>
            <a:r>
              <a:rPr lang="fr-FR" sz="6000" dirty="0" err="1" smtClean="0">
                <a:solidFill>
                  <a:schemeClr val="accent4">
                    <a:lumMod val="75000"/>
                  </a:schemeClr>
                </a:solidFill>
                <a:latin typeface="Trebuchet MS Bold" charset="0"/>
                <a:cs typeface="Trebuchet MS Bold" charset="0"/>
              </a:rPr>
              <a:t>Order</a:t>
            </a:r>
            <a:r>
              <a:rPr lang="fr-FR" sz="6000" dirty="0" smtClean="0">
                <a:solidFill>
                  <a:schemeClr val="accent4">
                    <a:lumMod val="75000"/>
                  </a:schemeClr>
                </a:solidFill>
                <a:latin typeface="Trebuchet MS Bold" charset="0"/>
                <a:cs typeface="Trebuchet MS Bold" charset="0"/>
              </a:rPr>
              <a:t> record</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in </a:t>
            </a:r>
            <a:r>
              <a:rPr lang="fr-FR" sz="6000" dirty="0" err="1" smtClean="0">
                <a:solidFill>
                  <a:schemeClr val="accent4">
                    <a:lumMod val="75000"/>
                  </a:schemeClr>
                </a:solidFill>
                <a:latin typeface="Trebuchet MS Bold" charset="0"/>
                <a:cs typeface="Trebuchet MS Bold" charset="0"/>
              </a:rPr>
              <a:t>Database</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6650182" y="2136467"/>
            <a:ext cx="5126907" cy="1573057"/>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00"/>
          </a:p>
        </p:txBody>
      </p:sp>
      <p:sp>
        <p:nvSpPr>
          <p:cNvPr id="9" name="Rounded Rectangle 8"/>
          <p:cNvSpPr/>
          <p:nvPr/>
        </p:nvSpPr>
        <p:spPr>
          <a:xfrm>
            <a:off x="8976127" y="2744018"/>
            <a:ext cx="814315" cy="6720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a:p>
        </p:txBody>
      </p:sp>
      <p:sp>
        <p:nvSpPr>
          <p:cNvPr id="10" name="Rounded Rectangle 9"/>
          <p:cNvSpPr/>
          <p:nvPr/>
        </p:nvSpPr>
        <p:spPr>
          <a:xfrm>
            <a:off x="9387964" y="2744018"/>
            <a:ext cx="402477" cy="185066"/>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b="1" dirty="0" smtClean="0">
                <a:solidFill>
                  <a:schemeClr val="bg2">
                    <a:lumMod val="95000"/>
                  </a:schemeClr>
                </a:solidFill>
              </a:rPr>
              <a:t>API</a:t>
            </a:r>
            <a:endParaRPr lang="en-US" sz="900" b="1" dirty="0">
              <a:solidFill>
                <a:schemeClr val="bg2">
                  <a:lumMod val="95000"/>
                </a:schemeClr>
              </a:solidFill>
            </a:endParaRPr>
          </a:p>
        </p:txBody>
      </p:sp>
      <p:sp>
        <p:nvSpPr>
          <p:cNvPr id="11" name="Rounded Rectangle 10"/>
          <p:cNvSpPr/>
          <p:nvPr/>
        </p:nvSpPr>
        <p:spPr>
          <a:xfrm>
            <a:off x="8976127" y="2744018"/>
            <a:ext cx="402477" cy="185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b="1" dirty="0" smtClean="0">
                <a:solidFill>
                  <a:schemeClr val="bg2">
                    <a:lumMod val="95000"/>
                  </a:schemeClr>
                </a:solidFill>
              </a:rPr>
              <a:t>UI</a:t>
            </a:r>
            <a:endParaRPr lang="en-US" sz="900" b="1" dirty="0">
              <a:solidFill>
                <a:schemeClr val="bg2">
                  <a:lumMod val="95000"/>
                </a:schemeClr>
              </a:solidFill>
            </a:endParaRPr>
          </a:p>
        </p:txBody>
      </p:sp>
      <p:sp>
        <p:nvSpPr>
          <p:cNvPr id="12" name="Rectangular Callout 11"/>
          <p:cNvSpPr/>
          <p:nvPr/>
        </p:nvSpPr>
        <p:spPr>
          <a:xfrm>
            <a:off x="8661940" y="3523169"/>
            <a:ext cx="515426" cy="28657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00" dirty="0" smtClean="0"/>
              <a:t>Order</a:t>
            </a:r>
            <a:endParaRPr lang="en-US" sz="800" dirty="0"/>
          </a:p>
        </p:txBody>
      </p:sp>
      <p:sp>
        <p:nvSpPr>
          <p:cNvPr id="13" name="Rounded Rectangle 12"/>
          <p:cNvSpPr/>
          <p:nvPr/>
        </p:nvSpPr>
        <p:spPr>
          <a:xfrm>
            <a:off x="8479755" y="2317917"/>
            <a:ext cx="833035" cy="25811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smtClean="0">
                <a:solidFill>
                  <a:schemeClr val="tx1"/>
                </a:solidFill>
              </a:rPr>
              <a:t>Cache</a:t>
            </a:r>
            <a:endParaRPr lang="en-US" sz="900" dirty="0">
              <a:solidFill>
                <a:schemeClr val="tx1"/>
              </a:solidFill>
            </a:endParaRPr>
          </a:p>
        </p:txBody>
      </p:sp>
      <p:sp>
        <p:nvSpPr>
          <p:cNvPr id="14" name="Rectangular Callout 13"/>
          <p:cNvSpPr/>
          <p:nvPr/>
        </p:nvSpPr>
        <p:spPr>
          <a:xfrm>
            <a:off x="8752658" y="1827213"/>
            <a:ext cx="1037783" cy="309254"/>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smtClean="0"/>
              <a:t>Oracle Application Container Cache</a:t>
            </a:r>
            <a:endParaRPr lang="en-US" sz="800" dirty="0"/>
          </a:p>
        </p:txBody>
      </p:sp>
      <p:sp>
        <p:nvSpPr>
          <p:cNvPr id="18" name="Rounded Rectangle 17"/>
          <p:cNvSpPr/>
          <p:nvPr/>
        </p:nvSpPr>
        <p:spPr>
          <a:xfrm>
            <a:off x="7569995" y="2600519"/>
            <a:ext cx="814315" cy="6720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a:p>
        </p:txBody>
      </p:sp>
      <p:sp>
        <p:nvSpPr>
          <p:cNvPr id="19" name="Rounded Rectangle 18"/>
          <p:cNvSpPr/>
          <p:nvPr/>
        </p:nvSpPr>
        <p:spPr>
          <a:xfrm>
            <a:off x="7981832" y="2600519"/>
            <a:ext cx="402477" cy="185066"/>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b="1" dirty="0" smtClean="0">
                <a:solidFill>
                  <a:schemeClr val="bg2">
                    <a:lumMod val="95000"/>
                  </a:schemeClr>
                </a:solidFill>
              </a:rPr>
              <a:t>API</a:t>
            </a:r>
            <a:endParaRPr lang="en-US" sz="900" b="1" dirty="0">
              <a:solidFill>
                <a:schemeClr val="bg2">
                  <a:lumMod val="95000"/>
                </a:schemeClr>
              </a:solidFill>
            </a:endParaRPr>
          </a:p>
        </p:txBody>
      </p:sp>
      <p:sp>
        <p:nvSpPr>
          <p:cNvPr id="20" name="Rounded Rectangle 19"/>
          <p:cNvSpPr/>
          <p:nvPr/>
        </p:nvSpPr>
        <p:spPr>
          <a:xfrm>
            <a:off x="7569995" y="2600519"/>
            <a:ext cx="402477" cy="185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b="1" dirty="0" smtClean="0">
                <a:solidFill>
                  <a:schemeClr val="bg2">
                    <a:lumMod val="95000"/>
                  </a:schemeClr>
                </a:solidFill>
              </a:rPr>
              <a:t>UI</a:t>
            </a:r>
            <a:endParaRPr lang="en-US" sz="900" b="1" dirty="0">
              <a:solidFill>
                <a:schemeClr val="bg2">
                  <a:lumMod val="95000"/>
                </a:schemeClr>
              </a:solidFill>
            </a:endParaRPr>
          </a:p>
        </p:txBody>
      </p:sp>
      <p:sp>
        <p:nvSpPr>
          <p:cNvPr id="21" name="Rounded Rectangle 20"/>
          <p:cNvSpPr/>
          <p:nvPr/>
        </p:nvSpPr>
        <p:spPr>
          <a:xfrm>
            <a:off x="9933391" y="2434086"/>
            <a:ext cx="833035" cy="25811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smtClean="0">
                <a:solidFill>
                  <a:schemeClr val="tx1"/>
                </a:solidFill>
              </a:rPr>
              <a:t>RDBMS</a:t>
            </a:r>
            <a:endParaRPr lang="en-US" sz="900" dirty="0">
              <a:solidFill>
                <a:schemeClr val="tx1"/>
              </a:solidFill>
            </a:endParaRPr>
          </a:p>
        </p:txBody>
      </p:sp>
      <p:sp>
        <p:nvSpPr>
          <p:cNvPr id="22" name="Rectangular Callout 21"/>
          <p:cNvSpPr/>
          <p:nvPr/>
        </p:nvSpPr>
        <p:spPr>
          <a:xfrm>
            <a:off x="11045337" y="2452001"/>
            <a:ext cx="921954" cy="328034"/>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smtClean="0"/>
              <a:t>Oracle Database Cloud</a:t>
            </a:r>
            <a:endParaRPr lang="en-US" sz="800" dirty="0"/>
          </a:p>
        </p:txBody>
      </p:sp>
      <p:sp>
        <p:nvSpPr>
          <p:cNvPr id="23" name="Rectangular Callout 22"/>
          <p:cNvSpPr/>
          <p:nvPr/>
        </p:nvSpPr>
        <p:spPr>
          <a:xfrm>
            <a:off x="6908974" y="3394280"/>
            <a:ext cx="747918" cy="321430"/>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00" dirty="0" err="1" smtClean="0"/>
              <a:t>ShoppingCart</a:t>
            </a:r>
            <a:r>
              <a:rPr lang="nl-NL" sz="800" dirty="0" smtClean="0"/>
              <a:t> &amp; Check Out</a:t>
            </a:r>
            <a:endParaRPr lang="en-US" sz="800" dirty="0"/>
          </a:p>
        </p:txBody>
      </p:sp>
      <p:cxnSp>
        <p:nvCxnSpPr>
          <p:cNvPr id="24" name="Straight Arrow Connector 23"/>
          <p:cNvCxnSpPr/>
          <p:nvPr/>
        </p:nvCxnSpPr>
        <p:spPr>
          <a:xfrm flipV="1">
            <a:off x="8162675" y="2501300"/>
            <a:ext cx="442470" cy="427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2"/>
          </p:cNvCxnSpPr>
          <p:nvPr/>
        </p:nvCxnSpPr>
        <p:spPr>
          <a:xfrm flipV="1">
            <a:off x="9799802" y="2692204"/>
            <a:ext cx="550107" cy="40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0" idx="1"/>
          </p:cNvCxnSpPr>
          <p:nvPr/>
        </p:nvCxnSpPr>
        <p:spPr>
          <a:xfrm flipV="1">
            <a:off x="8384310" y="2836551"/>
            <a:ext cx="1003655" cy="213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10221699" y="2916518"/>
            <a:ext cx="833035" cy="41700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00" dirty="0" smtClean="0">
              <a:solidFill>
                <a:schemeClr val="tx1"/>
              </a:solidFill>
            </a:endParaRPr>
          </a:p>
          <a:p>
            <a:pPr algn="ctr"/>
            <a:r>
              <a:rPr lang="nl-NL" sz="700" dirty="0" err="1" smtClean="0">
                <a:solidFill>
                  <a:schemeClr val="tx1"/>
                </a:solidFill>
              </a:rPr>
              <a:t>EventHub</a:t>
            </a:r>
            <a:endParaRPr lang="en-US" sz="700" dirty="0">
              <a:solidFill>
                <a:schemeClr val="tx1"/>
              </a:solidFill>
            </a:endParaRPr>
          </a:p>
        </p:txBody>
      </p:sp>
      <p:sp>
        <p:nvSpPr>
          <p:cNvPr id="28" name="Rectangular Callout 27"/>
          <p:cNvSpPr/>
          <p:nvPr/>
        </p:nvSpPr>
        <p:spPr>
          <a:xfrm>
            <a:off x="11321492" y="3154546"/>
            <a:ext cx="704335" cy="309254"/>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00" dirty="0" smtClean="0"/>
              <a:t>Oracle Event Hub Cloud</a:t>
            </a:r>
            <a:endParaRPr lang="en-US" sz="800" dirty="0"/>
          </a:p>
        </p:txBody>
      </p:sp>
      <p:pic>
        <p:nvPicPr>
          <p:cNvPr id="29"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7438" y="2902124"/>
            <a:ext cx="529446" cy="289608"/>
          </a:xfrm>
          <a:prstGeom prst="rect">
            <a:avLst/>
          </a:prstGeom>
          <a:noFill/>
          <a:extLst>
            <a:ext uri="{909E8E84-426E-40DD-AFC4-6F175D3DCCD1}">
              <a14:hiddenFill xmlns:a14="http://schemas.microsoft.com/office/drawing/2010/main">
                <a:solidFill>
                  <a:srgbClr val="FFFFFF"/>
                </a:solidFill>
              </a14:hiddenFill>
            </a:ext>
          </a:extLst>
        </p:spPr>
      </p:pic>
      <p:sp>
        <p:nvSpPr>
          <p:cNvPr id="30" name="Lightning Bolt 29"/>
          <p:cNvSpPr/>
          <p:nvPr/>
        </p:nvSpPr>
        <p:spPr>
          <a:xfrm>
            <a:off x="10117782" y="3098605"/>
            <a:ext cx="257866" cy="34798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1" name="Right Arrow 30"/>
          <p:cNvSpPr/>
          <p:nvPr/>
        </p:nvSpPr>
        <p:spPr>
          <a:xfrm>
            <a:off x="10048663" y="3232534"/>
            <a:ext cx="138238" cy="148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32" name="Straight Arrow Connector 31"/>
          <p:cNvCxnSpPr>
            <a:endCxn id="31" idx="1"/>
          </p:cNvCxnSpPr>
          <p:nvPr/>
        </p:nvCxnSpPr>
        <p:spPr>
          <a:xfrm>
            <a:off x="9644499" y="3272600"/>
            <a:ext cx="404163" cy="342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103585" y="3589962"/>
            <a:ext cx="1096775" cy="253916"/>
          </a:xfrm>
          <a:prstGeom prst="rect">
            <a:avLst/>
          </a:prstGeom>
          <a:noFill/>
        </p:spPr>
        <p:txBody>
          <a:bodyPr wrap="none" rtlCol="0">
            <a:spAutoFit/>
          </a:bodyPr>
          <a:lstStyle/>
          <a:p>
            <a:r>
              <a:rPr lang="en-US" sz="1000" dirty="0" err="1" smtClean="0">
                <a:ln w="0"/>
                <a:solidFill>
                  <a:schemeClr val="accent1"/>
                </a:solidFill>
                <a:effectLst>
                  <a:outerShdw blurRad="38100" dist="25400" dir="5400000" algn="ctr" rotWithShape="0">
                    <a:srgbClr val="6E747A">
                      <a:alpha val="43000"/>
                    </a:srgbClr>
                  </a:outerShdw>
                </a:effectLst>
              </a:rPr>
              <a:t>NewOrder</a:t>
            </a:r>
            <a:r>
              <a:rPr lang="en-US" sz="1000" dirty="0" smtClean="0">
                <a:ln w="0"/>
                <a:solidFill>
                  <a:schemeClr val="accent1"/>
                </a:solidFill>
                <a:effectLst>
                  <a:outerShdw blurRad="38100" dist="25400" dir="5400000" algn="ctr" rotWithShape="0">
                    <a:srgbClr val="6E747A">
                      <a:alpha val="43000"/>
                    </a:srgbClr>
                  </a:outerShdw>
                </a:effectLst>
              </a:rPr>
              <a:t> event</a:t>
            </a:r>
            <a:endParaRPr lang="nl-NL" sz="1000" dirty="0">
              <a:ln w="0"/>
              <a:solidFill>
                <a:schemeClr val="accent1"/>
              </a:solidFill>
              <a:effectLst>
                <a:outerShdw blurRad="38100" dist="25400" dir="5400000" algn="ctr" rotWithShape="0">
                  <a:srgbClr val="6E747A">
                    <a:alpha val="43000"/>
                  </a:srgbClr>
                </a:outerShdw>
              </a:effectLst>
            </a:endParaRPr>
          </a:p>
        </p:txBody>
      </p:sp>
      <p:pic>
        <p:nvPicPr>
          <p:cNvPr id="6" name="Picture 5"/>
          <p:cNvPicPr>
            <a:picLocks noChangeAspect="1"/>
          </p:cNvPicPr>
          <p:nvPr/>
        </p:nvPicPr>
        <p:blipFill>
          <a:blip r:embed="rId3"/>
          <a:stretch>
            <a:fillRect/>
          </a:stretch>
        </p:blipFill>
        <p:spPr>
          <a:xfrm>
            <a:off x="53770" y="4206750"/>
            <a:ext cx="11972057" cy="2484335"/>
          </a:xfrm>
          <a:prstGeom prst="rect">
            <a:avLst/>
          </a:prstGeom>
        </p:spPr>
      </p:pic>
    </p:spTree>
    <p:extLst>
      <p:ext uri="{BB962C8B-B14F-4D97-AF65-F5344CB8AC3E}">
        <p14:creationId xmlns:p14="http://schemas.microsoft.com/office/powerpoint/2010/main" val="1319570073"/>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Check for </a:t>
            </a:r>
            <a:r>
              <a:rPr lang="fr-FR" sz="6000" dirty="0" err="1" smtClean="0">
                <a:solidFill>
                  <a:schemeClr val="accent4">
                    <a:lumMod val="75000"/>
                  </a:schemeClr>
                </a:solidFill>
                <a:latin typeface="Trebuchet MS Bold" charset="0"/>
                <a:cs typeface="Trebuchet MS Bold" charset="0"/>
              </a:rPr>
              <a:t>NewOrder</a:t>
            </a:r>
            <a:r>
              <a:rPr lang="fr-FR" sz="6000" dirty="0" smtClean="0">
                <a:solidFill>
                  <a:schemeClr val="accent4">
                    <a:lumMod val="75000"/>
                  </a:schemeClr>
                </a:solidFill>
                <a:latin typeface="Trebuchet MS Bold" charset="0"/>
                <a:cs typeface="Trebuchet MS Bold" charset="0"/>
              </a:rPr>
              <a:t> Event</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on the </a:t>
            </a:r>
            <a:r>
              <a:rPr lang="fr-FR" sz="6000" dirty="0" err="1" smtClean="0">
                <a:solidFill>
                  <a:schemeClr val="accent4">
                    <a:lumMod val="75000"/>
                  </a:schemeClr>
                </a:solidFill>
                <a:latin typeface="Trebuchet MS Bold" charset="0"/>
                <a:cs typeface="Trebuchet MS Bold" charset="0"/>
              </a:rPr>
              <a:t>EventBridge</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6650182" y="2136467"/>
            <a:ext cx="5126907" cy="1573057"/>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000"/>
          </a:p>
        </p:txBody>
      </p:sp>
      <p:sp>
        <p:nvSpPr>
          <p:cNvPr id="9" name="Rounded Rectangle 8"/>
          <p:cNvSpPr/>
          <p:nvPr/>
        </p:nvSpPr>
        <p:spPr>
          <a:xfrm>
            <a:off x="8976127" y="2744018"/>
            <a:ext cx="814315" cy="6720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a:p>
        </p:txBody>
      </p:sp>
      <p:sp>
        <p:nvSpPr>
          <p:cNvPr id="10" name="Rounded Rectangle 9"/>
          <p:cNvSpPr/>
          <p:nvPr/>
        </p:nvSpPr>
        <p:spPr>
          <a:xfrm>
            <a:off x="9387964" y="2744018"/>
            <a:ext cx="402477" cy="185066"/>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b="1" dirty="0" smtClean="0">
                <a:solidFill>
                  <a:schemeClr val="bg2">
                    <a:lumMod val="95000"/>
                  </a:schemeClr>
                </a:solidFill>
              </a:rPr>
              <a:t>API</a:t>
            </a:r>
            <a:endParaRPr lang="en-US" sz="900" b="1" dirty="0">
              <a:solidFill>
                <a:schemeClr val="bg2">
                  <a:lumMod val="95000"/>
                </a:schemeClr>
              </a:solidFill>
            </a:endParaRPr>
          </a:p>
        </p:txBody>
      </p:sp>
      <p:sp>
        <p:nvSpPr>
          <p:cNvPr id="11" name="Rounded Rectangle 10"/>
          <p:cNvSpPr/>
          <p:nvPr/>
        </p:nvSpPr>
        <p:spPr>
          <a:xfrm>
            <a:off x="8976127" y="2744018"/>
            <a:ext cx="402477" cy="185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b="1" dirty="0" smtClean="0">
                <a:solidFill>
                  <a:schemeClr val="bg2">
                    <a:lumMod val="95000"/>
                  </a:schemeClr>
                </a:solidFill>
              </a:rPr>
              <a:t>UI</a:t>
            </a:r>
            <a:endParaRPr lang="en-US" sz="900" b="1" dirty="0">
              <a:solidFill>
                <a:schemeClr val="bg2">
                  <a:lumMod val="95000"/>
                </a:schemeClr>
              </a:solidFill>
            </a:endParaRPr>
          </a:p>
        </p:txBody>
      </p:sp>
      <p:sp>
        <p:nvSpPr>
          <p:cNvPr id="12" name="Rectangular Callout 11"/>
          <p:cNvSpPr/>
          <p:nvPr/>
        </p:nvSpPr>
        <p:spPr>
          <a:xfrm>
            <a:off x="8661940" y="3523169"/>
            <a:ext cx="515426" cy="28657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00" dirty="0" smtClean="0"/>
              <a:t>Order</a:t>
            </a:r>
            <a:endParaRPr lang="en-US" sz="800" dirty="0"/>
          </a:p>
        </p:txBody>
      </p:sp>
      <p:sp>
        <p:nvSpPr>
          <p:cNvPr id="13" name="Rounded Rectangle 12"/>
          <p:cNvSpPr/>
          <p:nvPr/>
        </p:nvSpPr>
        <p:spPr>
          <a:xfrm>
            <a:off x="8479755" y="2317917"/>
            <a:ext cx="833035" cy="25811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smtClean="0">
                <a:solidFill>
                  <a:schemeClr val="tx1"/>
                </a:solidFill>
              </a:rPr>
              <a:t>Cache</a:t>
            </a:r>
            <a:endParaRPr lang="en-US" sz="900" dirty="0">
              <a:solidFill>
                <a:schemeClr val="tx1"/>
              </a:solidFill>
            </a:endParaRPr>
          </a:p>
        </p:txBody>
      </p:sp>
      <p:sp>
        <p:nvSpPr>
          <p:cNvPr id="14" name="Rectangular Callout 13"/>
          <p:cNvSpPr/>
          <p:nvPr/>
        </p:nvSpPr>
        <p:spPr>
          <a:xfrm>
            <a:off x="8752658" y="1827213"/>
            <a:ext cx="1037783" cy="309254"/>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smtClean="0"/>
              <a:t>Oracle Application Container Cache</a:t>
            </a:r>
            <a:endParaRPr lang="en-US" sz="800" dirty="0"/>
          </a:p>
        </p:txBody>
      </p:sp>
      <p:sp>
        <p:nvSpPr>
          <p:cNvPr id="18" name="Rounded Rectangle 17"/>
          <p:cNvSpPr/>
          <p:nvPr/>
        </p:nvSpPr>
        <p:spPr>
          <a:xfrm>
            <a:off x="7569995" y="2600519"/>
            <a:ext cx="814315" cy="67208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000"/>
          </a:p>
        </p:txBody>
      </p:sp>
      <p:sp>
        <p:nvSpPr>
          <p:cNvPr id="19" name="Rounded Rectangle 18"/>
          <p:cNvSpPr/>
          <p:nvPr/>
        </p:nvSpPr>
        <p:spPr>
          <a:xfrm>
            <a:off x="7981832" y="2600519"/>
            <a:ext cx="402477" cy="185066"/>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b="1" dirty="0" smtClean="0">
                <a:solidFill>
                  <a:schemeClr val="bg2">
                    <a:lumMod val="95000"/>
                  </a:schemeClr>
                </a:solidFill>
              </a:rPr>
              <a:t>API</a:t>
            </a:r>
            <a:endParaRPr lang="en-US" sz="900" b="1" dirty="0">
              <a:solidFill>
                <a:schemeClr val="bg2">
                  <a:lumMod val="95000"/>
                </a:schemeClr>
              </a:solidFill>
            </a:endParaRPr>
          </a:p>
        </p:txBody>
      </p:sp>
      <p:sp>
        <p:nvSpPr>
          <p:cNvPr id="20" name="Rounded Rectangle 19"/>
          <p:cNvSpPr/>
          <p:nvPr/>
        </p:nvSpPr>
        <p:spPr>
          <a:xfrm>
            <a:off x="7569995" y="2600519"/>
            <a:ext cx="402477" cy="18506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900" b="1" dirty="0" smtClean="0">
                <a:solidFill>
                  <a:schemeClr val="bg2">
                    <a:lumMod val="95000"/>
                  </a:schemeClr>
                </a:solidFill>
              </a:rPr>
              <a:t>UI</a:t>
            </a:r>
            <a:endParaRPr lang="en-US" sz="900" b="1" dirty="0">
              <a:solidFill>
                <a:schemeClr val="bg2">
                  <a:lumMod val="95000"/>
                </a:schemeClr>
              </a:solidFill>
            </a:endParaRPr>
          </a:p>
        </p:txBody>
      </p:sp>
      <p:sp>
        <p:nvSpPr>
          <p:cNvPr id="21" name="Rounded Rectangle 20"/>
          <p:cNvSpPr/>
          <p:nvPr/>
        </p:nvSpPr>
        <p:spPr>
          <a:xfrm>
            <a:off x="9933391" y="2434086"/>
            <a:ext cx="833035" cy="25811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smtClean="0">
                <a:solidFill>
                  <a:schemeClr val="tx1"/>
                </a:solidFill>
              </a:rPr>
              <a:t>RDBMS</a:t>
            </a:r>
            <a:endParaRPr lang="en-US" sz="900" dirty="0">
              <a:solidFill>
                <a:schemeClr val="tx1"/>
              </a:solidFill>
            </a:endParaRPr>
          </a:p>
        </p:txBody>
      </p:sp>
      <p:sp>
        <p:nvSpPr>
          <p:cNvPr id="22" name="Rectangular Callout 21"/>
          <p:cNvSpPr/>
          <p:nvPr/>
        </p:nvSpPr>
        <p:spPr>
          <a:xfrm>
            <a:off x="11045337" y="2452001"/>
            <a:ext cx="921954" cy="328034"/>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800" dirty="0" smtClean="0"/>
              <a:t>Oracle Database Cloud</a:t>
            </a:r>
            <a:endParaRPr lang="en-US" sz="800" dirty="0"/>
          </a:p>
        </p:txBody>
      </p:sp>
      <p:sp>
        <p:nvSpPr>
          <p:cNvPr id="23" name="Rectangular Callout 22"/>
          <p:cNvSpPr/>
          <p:nvPr/>
        </p:nvSpPr>
        <p:spPr>
          <a:xfrm>
            <a:off x="6908974" y="3394280"/>
            <a:ext cx="747918" cy="321430"/>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00" dirty="0" err="1" smtClean="0"/>
              <a:t>ShoppingCart</a:t>
            </a:r>
            <a:r>
              <a:rPr lang="nl-NL" sz="800" dirty="0" smtClean="0"/>
              <a:t> &amp; Check Out</a:t>
            </a:r>
            <a:endParaRPr lang="en-US" sz="800" dirty="0"/>
          </a:p>
        </p:txBody>
      </p:sp>
      <p:cxnSp>
        <p:nvCxnSpPr>
          <p:cNvPr id="24" name="Straight Arrow Connector 23"/>
          <p:cNvCxnSpPr/>
          <p:nvPr/>
        </p:nvCxnSpPr>
        <p:spPr>
          <a:xfrm flipV="1">
            <a:off x="8162675" y="2501300"/>
            <a:ext cx="442470" cy="4277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a:endCxn id="21" idx="2"/>
          </p:cNvCxnSpPr>
          <p:nvPr/>
        </p:nvCxnSpPr>
        <p:spPr>
          <a:xfrm flipV="1">
            <a:off x="9799802" y="2692204"/>
            <a:ext cx="550107" cy="40999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10" idx="1"/>
          </p:cNvCxnSpPr>
          <p:nvPr/>
        </p:nvCxnSpPr>
        <p:spPr>
          <a:xfrm flipV="1">
            <a:off x="8384310" y="2836551"/>
            <a:ext cx="1003655" cy="21374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ounded Rectangle 26"/>
          <p:cNvSpPr/>
          <p:nvPr/>
        </p:nvSpPr>
        <p:spPr>
          <a:xfrm>
            <a:off x="10221699" y="2916518"/>
            <a:ext cx="833035" cy="417007"/>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00" dirty="0" smtClean="0">
              <a:solidFill>
                <a:schemeClr val="tx1"/>
              </a:solidFill>
            </a:endParaRPr>
          </a:p>
          <a:p>
            <a:pPr algn="ctr"/>
            <a:r>
              <a:rPr lang="nl-NL" sz="700" dirty="0" err="1" smtClean="0">
                <a:solidFill>
                  <a:schemeClr val="tx1"/>
                </a:solidFill>
              </a:rPr>
              <a:t>EventHub</a:t>
            </a:r>
            <a:endParaRPr lang="en-US" sz="700" dirty="0">
              <a:solidFill>
                <a:schemeClr val="tx1"/>
              </a:solidFill>
            </a:endParaRPr>
          </a:p>
        </p:txBody>
      </p:sp>
      <p:sp>
        <p:nvSpPr>
          <p:cNvPr id="28" name="Rectangular Callout 27"/>
          <p:cNvSpPr/>
          <p:nvPr/>
        </p:nvSpPr>
        <p:spPr>
          <a:xfrm>
            <a:off x="11321492" y="3154546"/>
            <a:ext cx="704335" cy="309254"/>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800" dirty="0" smtClean="0"/>
              <a:t>Oracle Event Hub Cloud</a:t>
            </a:r>
            <a:endParaRPr lang="en-US" sz="800" dirty="0"/>
          </a:p>
        </p:txBody>
      </p:sp>
      <p:pic>
        <p:nvPicPr>
          <p:cNvPr id="29"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47438" y="2902124"/>
            <a:ext cx="529446" cy="289608"/>
          </a:xfrm>
          <a:prstGeom prst="rect">
            <a:avLst/>
          </a:prstGeom>
          <a:noFill/>
          <a:extLst>
            <a:ext uri="{909E8E84-426E-40DD-AFC4-6F175D3DCCD1}">
              <a14:hiddenFill xmlns:a14="http://schemas.microsoft.com/office/drawing/2010/main">
                <a:solidFill>
                  <a:srgbClr val="FFFFFF"/>
                </a:solidFill>
              </a14:hiddenFill>
            </a:ext>
          </a:extLst>
        </p:spPr>
      </p:pic>
      <p:sp>
        <p:nvSpPr>
          <p:cNvPr id="30" name="Lightning Bolt 29"/>
          <p:cNvSpPr/>
          <p:nvPr/>
        </p:nvSpPr>
        <p:spPr>
          <a:xfrm>
            <a:off x="10117782" y="3098605"/>
            <a:ext cx="257866" cy="347989"/>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1" name="Right Arrow 30"/>
          <p:cNvSpPr/>
          <p:nvPr/>
        </p:nvSpPr>
        <p:spPr>
          <a:xfrm>
            <a:off x="10048663" y="3232534"/>
            <a:ext cx="138238" cy="1486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cxnSp>
        <p:nvCxnSpPr>
          <p:cNvPr id="32" name="Straight Arrow Connector 31"/>
          <p:cNvCxnSpPr>
            <a:endCxn id="31" idx="1"/>
          </p:cNvCxnSpPr>
          <p:nvPr/>
        </p:nvCxnSpPr>
        <p:spPr>
          <a:xfrm>
            <a:off x="9644499" y="3272600"/>
            <a:ext cx="404163" cy="34269"/>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10103585" y="3589962"/>
            <a:ext cx="1096775" cy="253916"/>
          </a:xfrm>
          <a:prstGeom prst="rect">
            <a:avLst/>
          </a:prstGeom>
          <a:noFill/>
        </p:spPr>
        <p:txBody>
          <a:bodyPr wrap="none" rtlCol="0">
            <a:spAutoFit/>
          </a:bodyPr>
          <a:lstStyle/>
          <a:p>
            <a:r>
              <a:rPr lang="en-US" sz="1000" dirty="0" err="1" smtClean="0">
                <a:ln w="0"/>
                <a:solidFill>
                  <a:schemeClr val="accent1"/>
                </a:solidFill>
                <a:effectLst>
                  <a:outerShdw blurRad="38100" dist="25400" dir="5400000" algn="ctr" rotWithShape="0">
                    <a:srgbClr val="6E747A">
                      <a:alpha val="43000"/>
                    </a:srgbClr>
                  </a:outerShdw>
                </a:effectLst>
              </a:rPr>
              <a:t>NewOrder</a:t>
            </a:r>
            <a:r>
              <a:rPr lang="en-US" sz="1000" dirty="0" smtClean="0">
                <a:ln w="0"/>
                <a:solidFill>
                  <a:schemeClr val="accent1"/>
                </a:solidFill>
                <a:effectLst>
                  <a:outerShdw blurRad="38100" dist="25400" dir="5400000" algn="ctr" rotWithShape="0">
                    <a:srgbClr val="6E747A">
                      <a:alpha val="43000"/>
                    </a:srgbClr>
                  </a:outerShdw>
                </a:effectLst>
              </a:rPr>
              <a:t> event</a:t>
            </a:r>
            <a:endParaRPr lang="nl-NL" sz="1000" dirty="0">
              <a:ln w="0"/>
              <a:solidFill>
                <a:schemeClr val="accent1"/>
              </a:solidFill>
              <a:effectLst>
                <a:outerShdw blurRad="38100" dist="25400" dir="5400000" algn="ctr" rotWithShape="0">
                  <a:srgbClr val="6E747A">
                    <a:alpha val="43000"/>
                  </a:srgbClr>
                </a:outerShdw>
              </a:effectLst>
            </a:endParaRPr>
          </a:p>
        </p:txBody>
      </p:sp>
      <p:pic>
        <p:nvPicPr>
          <p:cNvPr id="6" name="Picture 5"/>
          <p:cNvPicPr>
            <a:picLocks noChangeAspect="1"/>
          </p:cNvPicPr>
          <p:nvPr/>
        </p:nvPicPr>
        <p:blipFill rotWithShape="1">
          <a:blip r:embed="rId3"/>
          <a:srcRect b="57035"/>
          <a:stretch/>
        </p:blipFill>
        <p:spPr>
          <a:xfrm>
            <a:off x="283148" y="4233814"/>
            <a:ext cx="8100762" cy="2026741"/>
          </a:xfrm>
          <a:prstGeom prst="rect">
            <a:avLst/>
          </a:prstGeom>
        </p:spPr>
      </p:pic>
      <p:sp>
        <p:nvSpPr>
          <p:cNvPr id="33" name="Rounded Rectangle 32"/>
          <p:cNvSpPr/>
          <p:nvPr/>
        </p:nvSpPr>
        <p:spPr>
          <a:xfrm>
            <a:off x="10830112" y="4134189"/>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4" name="Rectangular Callout 33"/>
          <p:cNvSpPr/>
          <p:nvPr/>
        </p:nvSpPr>
        <p:spPr>
          <a:xfrm>
            <a:off x="9299234" y="4620585"/>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35" name="Lightning Bolt 34"/>
          <p:cNvSpPr/>
          <p:nvPr/>
        </p:nvSpPr>
        <p:spPr>
          <a:xfrm>
            <a:off x="11500291" y="445422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11807611" y="4493856"/>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Lightning Bolt 36"/>
          <p:cNvSpPr/>
          <p:nvPr/>
        </p:nvSpPr>
        <p:spPr>
          <a:xfrm>
            <a:off x="10494413" y="401111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ight Arrow 37"/>
          <p:cNvSpPr/>
          <p:nvPr/>
        </p:nvSpPr>
        <p:spPr>
          <a:xfrm>
            <a:off x="10381872" y="422066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Straight Arrow Connector 38"/>
          <p:cNvCxnSpPr>
            <a:stCxn id="33" idx="0"/>
          </p:cNvCxnSpPr>
          <p:nvPr/>
        </p:nvCxnSpPr>
        <p:spPr>
          <a:xfrm flipH="1" flipV="1">
            <a:off x="10663007" y="3399114"/>
            <a:ext cx="607160" cy="7350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361961"/>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Update Customer Name – Have</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bounded</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context</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updated</a:t>
            </a:r>
            <a:r>
              <a:rPr lang="fr-FR" sz="4800" dirty="0" smtClean="0">
                <a:solidFill>
                  <a:schemeClr val="accent4">
                    <a:lumMod val="75000"/>
                  </a:schemeClr>
                </a:solidFill>
                <a:latin typeface="Trebuchet MS Bold" charset="0"/>
                <a:cs typeface="Trebuchet MS Bold" charset="0"/>
              </a:rPr>
              <a:t> in </a:t>
            </a:r>
            <a:r>
              <a:rPr lang="fr-FR" sz="4800" dirty="0" err="1" smtClean="0">
                <a:solidFill>
                  <a:schemeClr val="accent4">
                    <a:lumMod val="75000"/>
                  </a:schemeClr>
                </a:solidFill>
                <a:latin typeface="Trebuchet MS Bold" charset="0"/>
                <a:cs typeface="Trebuchet MS Bold" charset="0"/>
              </a:rPr>
              <a:t>Order</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4078812" y="2362920"/>
            <a:ext cx="6957098" cy="2702288"/>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9" name="Rounded Rectangle 8"/>
          <p:cNvSpPr/>
          <p:nvPr/>
        </p:nvSpPr>
        <p:spPr>
          <a:xfrm>
            <a:off x="5999090" y="3675465"/>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0" name="Rounded Rectangle 9"/>
          <p:cNvSpPr/>
          <p:nvPr/>
        </p:nvSpPr>
        <p:spPr>
          <a:xfrm>
            <a:off x="6669650" y="367546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1" name="Rounded Rectangle 10"/>
          <p:cNvSpPr/>
          <p:nvPr/>
        </p:nvSpPr>
        <p:spPr>
          <a:xfrm>
            <a:off x="5999090" y="3675465"/>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2" name="Rectangular Callout 11"/>
          <p:cNvSpPr/>
          <p:nvPr/>
        </p:nvSpPr>
        <p:spPr>
          <a:xfrm>
            <a:off x="5487525" y="4894552"/>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21" name="Rounded Rectangle 20"/>
          <p:cNvSpPr/>
          <p:nvPr/>
        </p:nvSpPr>
        <p:spPr>
          <a:xfrm>
            <a:off x="8033971" y="1955459"/>
            <a:ext cx="1801649" cy="127698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p>
          <a:p>
            <a:pPr algn="ctr"/>
            <a:r>
              <a:rPr lang="en-US" sz="1600" dirty="0" smtClean="0">
                <a:solidFill>
                  <a:schemeClr val="tx1"/>
                </a:solidFill>
              </a:rPr>
              <a:t>Orders &amp; </a:t>
            </a:r>
            <a:r>
              <a:rPr lang="en-US" sz="1600" b="1" dirty="0" smtClean="0">
                <a:solidFill>
                  <a:schemeClr val="tx1"/>
                </a:solidFill>
              </a:rPr>
              <a:t>Customer Bound Context</a:t>
            </a:r>
            <a:endParaRPr lang="en-US" sz="1600" b="1" dirty="0">
              <a:solidFill>
                <a:schemeClr val="tx1"/>
              </a:solidFill>
            </a:endParaRPr>
          </a:p>
          <a:p>
            <a:pPr algn="ctr"/>
            <a:endParaRPr lang="en-US" sz="1600" dirty="0">
              <a:solidFill>
                <a:schemeClr val="tx1"/>
              </a:solidFill>
            </a:endParaRPr>
          </a:p>
        </p:txBody>
      </p:sp>
      <p:sp>
        <p:nvSpPr>
          <p:cNvPr id="22" name="Rectangular Callout 21"/>
          <p:cNvSpPr/>
          <p:nvPr/>
        </p:nvSpPr>
        <p:spPr>
          <a:xfrm>
            <a:off x="9842129" y="3047639"/>
            <a:ext cx="1501140" cy="320859"/>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Database Cloud</a:t>
            </a:r>
            <a:endParaRPr lang="en-US" sz="1400" dirty="0"/>
          </a:p>
        </p:txBody>
      </p:sp>
      <p:cxnSp>
        <p:nvCxnSpPr>
          <p:cNvPr id="25" name="Straight Arrow Connector 24"/>
          <p:cNvCxnSpPr>
            <a:endCxn id="21" idx="2"/>
          </p:cNvCxnSpPr>
          <p:nvPr/>
        </p:nvCxnSpPr>
        <p:spPr>
          <a:xfrm flipV="1">
            <a:off x="7816460" y="3232445"/>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Cloud 109"/>
          <p:cNvSpPr/>
          <p:nvPr/>
        </p:nvSpPr>
        <p:spPr>
          <a:xfrm>
            <a:off x="1145307" y="3587598"/>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11" name="Rounded Rectangle 110"/>
          <p:cNvSpPr/>
          <p:nvPr/>
        </p:nvSpPr>
        <p:spPr>
          <a:xfrm>
            <a:off x="2130503" y="4996180"/>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2" name="Rounded Rectangle 111"/>
          <p:cNvSpPr/>
          <p:nvPr/>
        </p:nvSpPr>
        <p:spPr>
          <a:xfrm>
            <a:off x="2130503" y="499618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14" name="Rectangular Callout 113"/>
          <p:cNvSpPr/>
          <p:nvPr/>
        </p:nvSpPr>
        <p:spPr>
          <a:xfrm>
            <a:off x="2326194" y="4379913"/>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Customer</a:t>
            </a:r>
            <a:endParaRPr lang="en-US" sz="1400" dirty="0"/>
          </a:p>
        </p:txBody>
      </p:sp>
      <p:pic>
        <p:nvPicPr>
          <p:cNvPr id="133" name="Picture 13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49061" y="3821710"/>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4" name="Can 133"/>
          <p:cNvSpPr/>
          <p:nvPr/>
        </p:nvSpPr>
        <p:spPr>
          <a:xfrm>
            <a:off x="1806891" y="4160607"/>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35" name="Elbow Connector 134"/>
          <p:cNvCxnSpPr>
            <a:stCxn id="111" idx="1"/>
            <a:endCxn id="134" idx="3"/>
          </p:cNvCxnSpPr>
          <p:nvPr/>
        </p:nvCxnSpPr>
        <p:spPr>
          <a:xfrm rot="10800000">
            <a:off x="1976025" y="4360780"/>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Lightning Bolt 144"/>
          <p:cNvSpPr/>
          <p:nvPr/>
        </p:nvSpPr>
        <p:spPr>
          <a:xfrm>
            <a:off x="2540554" y="531507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Right Arrow 145"/>
          <p:cNvSpPr/>
          <p:nvPr/>
        </p:nvSpPr>
        <p:spPr>
          <a:xfrm>
            <a:off x="2847874" y="535470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ounded Rectangle 147"/>
          <p:cNvSpPr/>
          <p:nvPr/>
        </p:nvSpPr>
        <p:spPr>
          <a:xfrm>
            <a:off x="7692428" y="3481568"/>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149" name="Rectangular Callout 148"/>
          <p:cNvSpPr/>
          <p:nvPr/>
        </p:nvSpPr>
        <p:spPr>
          <a:xfrm>
            <a:off x="9483128" y="3853996"/>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Event Hub Cloud</a:t>
            </a:r>
            <a:endParaRPr lang="en-US" sz="1400" dirty="0"/>
          </a:p>
        </p:txBody>
      </p:sp>
      <p:pic>
        <p:nvPicPr>
          <p:cNvPr id="1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4337" y="3459047"/>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1166764" y="6059004"/>
            <a:ext cx="2529154" cy="369332"/>
          </a:xfrm>
          <a:prstGeom prst="rect">
            <a:avLst/>
          </a:prstGeom>
          <a:noFill/>
        </p:spPr>
        <p:txBody>
          <a:bodyPr wrap="none" rtlCol="0">
            <a:spAutoFit/>
          </a:bodyPr>
          <a:lstStyle/>
          <a:p>
            <a:r>
              <a:rPr lang="en-US" dirty="0" err="1" smtClean="0">
                <a:ln w="0"/>
                <a:solidFill>
                  <a:schemeClr val="accent1"/>
                </a:solidFill>
                <a:effectLst>
                  <a:outerShdw blurRad="38100" dist="25400" dir="5400000" algn="ctr" rotWithShape="0">
                    <a:srgbClr val="6E747A">
                      <a:alpha val="43000"/>
                    </a:srgbClr>
                  </a:outerShdw>
                </a:effectLst>
              </a:rPr>
              <a:t>CustomerModified</a:t>
            </a:r>
            <a:r>
              <a:rPr lang="en-US" dirty="0" smtClean="0">
                <a:ln w="0"/>
                <a:solidFill>
                  <a:schemeClr val="accent1"/>
                </a:solidFill>
                <a:effectLst>
                  <a:outerShdw blurRad="38100" dist="25400" dir="5400000" algn="ctr" rotWithShape="0">
                    <a:srgbClr val="6E747A">
                      <a:alpha val="43000"/>
                    </a:srgbClr>
                  </a:outerShdw>
                </a:effectLst>
              </a:rPr>
              <a:t> event</a:t>
            </a:r>
            <a:endParaRPr lang="nl-NL" dirty="0">
              <a:ln w="0"/>
              <a:solidFill>
                <a:schemeClr val="accent1"/>
              </a:solidFill>
              <a:effectLst>
                <a:outerShdw blurRad="38100" dist="25400" dir="5400000" algn="ctr" rotWithShape="0">
                  <a:srgbClr val="6E747A">
                    <a:alpha val="43000"/>
                  </a:srgbClr>
                </a:outerShdw>
              </a:effectLst>
            </a:endParaRPr>
          </a:p>
        </p:txBody>
      </p:sp>
      <p:sp>
        <p:nvSpPr>
          <p:cNvPr id="64" name="Lightning Bolt 63"/>
          <p:cNvSpPr/>
          <p:nvPr/>
        </p:nvSpPr>
        <p:spPr>
          <a:xfrm>
            <a:off x="7611509" y="368722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p:cNvSpPr/>
          <p:nvPr/>
        </p:nvSpPr>
        <p:spPr>
          <a:xfrm>
            <a:off x="7498968" y="389677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Lightning Bolt 65"/>
          <p:cNvSpPr/>
          <p:nvPr/>
        </p:nvSpPr>
        <p:spPr>
          <a:xfrm>
            <a:off x="5751856" y="413487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ight Arrow 66"/>
          <p:cNvSpPr/>
          <p:nvPr/>
        </p:nvSpPr>
        <p:spPr>
          <a:xfrm>
            <a:off x="5639315" y="434442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TextBox 67"/>
          <p:cNvSpPr txBox="1"/>
          <p:nvPr/>
        </p:nvSpPr>
        <p:spPr>
          <a:xfrm rot="18716823">
            <a:off x="3796882" y="4670134"/>
            <a:ext cx="2529154" cy="369332"/>
          </a:xfrm>
          <a:prstGeom prst="rect">
            <a:avLst/>
          </a:prstGeom>
          <a:noFill/>
        </p:spPr>
        <p:txBody>
          <a:bodyPr wrap="none" rtlCol="0">
            <a:spAutoFit/>
          </a:bodyPr>
          <a:lstStyle/>
          <a:p>
            <a:r>
              <a:rPr lang="en-US" dirty="0" err="1" smtClean="0">
                <a:ln w="0"/>
                <a:solidFill>
                  <a:schemeClr val="accent1"/>
                </a:solidFill>
                <a:effectLst>
                  <a:outerShdw blurRad="38100" dist="25400" dir="5400000" algn="ctr" rotWithShape="0">
                    <a:srgbClr val="6E747A">
                      <a:alpha val="43000"/>
                    </a:srgbClr>
                  </a:outerShdw>
                </a:effectLst>
              </a:rPr>
              <a:t>CustomerModified</a:t>
            </a:r>
            <a:r>
              <a:rPr lang="en-US" dirty="0" smtClean="0">
                <a:ln w="0"/>
                <a:solidFill>
                  <a:schemeClr val="accent1"/>
                </a:solidFill>
                <a:effectLst>
                  <a:outerShdw blurRad="38100" dist="25400" dir="5400000" algn="ctr" rotWithShape="0">
                    <a:srgbClr val="6E747A">
                      <a:alpha val="43000"/>
                    </a:srgbClr>
                  </a:outerShdw>
                </a:effectLst>
              </a:rPr>
              <a:t> event</a:t>
            </a:r>
            <a:endParaRPr lang="nl-NL" dirty="0">
              <a:ln w="0"/>
              <a:solidFill>
                <a:schemeClr val="accent1"/>
              </a:solidFill>
              <a:effectLst>
                <a:outerShdw blurRad="38100" dist="25400" dir="5400000" algn="ctr" rotWithShape="0">
                  <a:srgbClr val="6E747A">
                    <a:alpha val="43000"/>
                  </a:srgbClr>
                </a:outerShdw>
              </a:effectLst>
            </a:endParaRPr>
          </a:p>
        </p:txBody>
      </p:sp>
      <p:sp>
        <p:nvSpPr>
          <p:cNvPr id="3" name="Right Arrow 2"/>
          <p:cNvSpPr/>
          <p:nvPr/>
        </p:nvSpPr>
        <p:spPr>
          <a:xfrm rot="19321743">
            <a:off x="5970187" y="3364775"/>
            <a:ext cx="2490723" cy="187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7" name="Elbow Connector 6"/>
          <p:cNvCxnSpPr>
            <a:stCxn id="146" idx="3"/>
            <a:endCxn id="148" idx="2"/>
          </p:cNvCxnSpPr>
          <p:nvPr/>
        </p:nvCxnSpPr>
        <p:spPr>
          <a:xfrm flipV="1">
            <a:off x="3072955" y="4134031"/>
            <a:ext cx="5297653" cy="1336977"/>
          </a:xfrm>
          <a:prstGeom prst="bentConnector2">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6961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5" grpId="0" animBg="1"/>
      <p:bldP spid="146" grpId="0" animBg="1"/>
      <p:bldP spid="63" grpId="0"/>
      <p:bldP spid="64" grpId="0" animBg="1"/>
      <p:bldP spid="65" grpId="0" animBg="1"/>
      <p:bldP spid="66" grpId="0" animBg="1"/>
      <p:bldP spid="67" grpId="0" animBg="1"/>
      <p:bldP spid="68" grpId="0"/>
      <p:bldP spid="3"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Update Customer Name</a:t>
            </a:r>
            <a:br>
              <a:rPr lang="fr-FR" sz="4800" dirty="0" smtClean="0">
                <a:solidFill>
                  <a:schemeClr val="accent4">
                    <a:lumMod val="75000"/>
                  </a:schemeClr>
                </a:solidFill>
                <a:latin typeface="Trebuchet MS Bold" charset="0"/>
                <a:cs typeface="Trebuchet MS Bold" charset="0"/>
              </a:rPr>
            </a:b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6" name="Group 5"/>
          <p:cNvGrpSpPr/>
          <p:nvPr/>
        </p:nvGrpSpPr>
        <p:grpSpPr>
          <a:xfrm>
            <a:off x="3740726" y="175491"/>
            <a:ext cx="8590832" cy="3465192"/>
            <a:chOff x="1191488" y="1955459"/>
            <a:chExt cx="10197962" cy="4547879"/>
          </a:xfrm>
        </p:grpSpPr>
        <p:sp>
          <p:nvSpPr>
            <p:cNvPr id="8" name="Cloud 7"/>
            <p:cNvSpPr/>
            <p:nvPr/>
          </p:nvSpPr>
          <p:spPr>
            <a:xfrm>
              <a:off x="4124993" y="2362920"/>
              <a:ext cx="6957098" cy="2702288"/>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9" name="Rounded Rectangle 8"/>
            <p:cNvSpPr/>
            <p:nvPr/>
          </p:nvSpPr>
          <p:spPr>
            <a:xfrm>
              <a:off x="6045271" y="3675465"/>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0" name="Rounded Rectangle 9"/>
            <p:cNvSpPr/>
            <p:nvPr/>
          </p:nvSpPr>
          <p:spPr>
            <a:xfrm>
              <a:off x="6715831" y="367546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 name="Rounded Rectangle 10"/>
            <p:cNvSpPr/>
            <p:nvPr/>
          </p:nvSpPr>
          <p:spPr>
            <a:xfrm>
              <a:off x="6045271" y="3675465"/>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b="1" dirty="0" smtClean="0">
                  <a:solidFill>
                    <a:schemeClr val="bg2">
                      <a:lumMod val="95000"/>
                    </a:schemeClr>
                  </a:solidFill>
                </a:rPr>
                <a:t>UI</a:t>
              </a:r>
              <a:endParaRPr lang="en-US" sz="1400" b="1" dirty="0">
                <a:solidFill>
                  <a:schemeClr val="bg2">
                    <a:lumMod val="95000"/>
                  </a:schemeClr>
                </a:solidFill>
              </a:endParaRPr>
            </a:p>
          </p:txBody>
        </p:sp>
        <p:sp>
          <p:nvSpPr>
            <p:cNvPr id="12" name="Rectangular Callout 11"/>
            <p:cNvSpPr/>
            <p:nvPr/>
          </p:nvSpPr>
          <p:spPr>
            <a:xfrm>
              <a:off x="5533706" y="4894552"/>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Order</a:t>
              </a:r>
              <a:endParaRPr lang="en-US" sz="1200" dirty="0"/>
            </a:p>
          </p:txBody>
        </p:sp>
        <p:sp>
          <p:nvSpPr>
            <p:cNvPr id="21" name="Rounded Rectangle 20"/>
            <p:cNvSpPr/>
            <p:nvPr/>
          </p:nvSpPr>
          <p:spPr>
            <a:xfrm>
              <a:off x="8080152" y="1955459"/>
              <a:ext cx="1801649" cy="127698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solidFill>
                    <a:schemeClr val="tx1"/>
                  </a:solidFill>
                </a:rPr>
                <a:t>RDBMS</a:t>
              </a:r>
            </a:p>
            <a:p>
              <a:pPr algn="ctr"/>
              <a:r>
                <a:rPr lang="en-US" sz="1400" dirty="0" smtClean="0">
                  <a:solidFill>
                    <a:schemeClr val="tx1"/>
                  </a:solidFill>
                </a:rPr>
                <a:t>Orders &amp; </a:t>
              </a:r>
              <a:r>
                <a:rPr lang="en-US" sz="1400" b="1" dirty="0" smtClean="0">
                  <a:solidFill>
                    <a:schemeClr val="tx1"/>
                  </a:solidFill>
                </a:rPr>
                <a:t>Customer Bound Context</a:t>
              </a:r>
              <a:endParaRPr lang="en-US" sz="1400" b="1" dirty="0">
                <a:solidFill>
                  <a:schemeClr val="tx1"/>
                </a:solidFill>
              </a:endParaRPr>
            </a:p>
            <a:p>
              <a:pPr algn="ctr"/>
              <a:endParaRPr lang="en-US" sz="1400" dirty="0">
                <a:solidFill>
                  <a:schemeClr val="tx1"/>
                </a:solidFill>
              </a:endParaRPr>
            </a:p>
          </p:txBody>
        </p:sp>
        <p:sp>
          <p:nvSpPr>
            <p:cNvPr id="22" name="Rectangular Callout 21"/>
            <p:cNvSpPr/>
            <p:nvPr/>
          </p:nvSpPr>
          <p:spPr>
            <a:xfrm>
              <a:off x="9888310" y="3047639"/>
              <a:ext cx="1501140" cy="320859"/>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smtClean="0"/>
                <a:t>Database Cloud</a:t>
              </a:r>
              <a:endParaRPr lang="en-US" sz="1200" dirty="0"/>
            </a:p>
          </p:txBody>
        </p:sp>
        <p:cxnSp>
          <p:nvCxnSpPr>
            <p:cNvPr id="25" name="Straight Arrow Connector 24"/>
            <p:cNvCxnSpPr>
              <a:endCxn id="21" idx="2"/>
            </p:cNvCxnSpPr>
            <p:nvPr/>
          </p:nvCxnSpPr>
          <p:spPr>
            <a:xfrm flipV="1">
              <a:off x="7862641" y="3232445"/>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Cloud 109"/>
            <p:cNvSpPr/>
            <p:nvPr/>
          </p:nvSpPr>
          <p:spPr>
            <a:xfrm>
              <a:off x="1191488" y="3587598"/>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600"/>
            </a:p>
          </p:txBody>
        </p:sp>
        <p:sp>
          <p:nvSpPr>
            <p:cNvPr id="111" name="Rounded Rectangle 110"/>
            <p:cNvSpPr/>
            <p:nvPr/>
          </p:nvSpPr>
          <p:spPr>
            <a:xfrm>
              <a:off x="2176684" y="4996180"/>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12" name="Rounded Rectangle 111"/>
            <p:cNvSpPr/>
            <p:nvPr/>
          </p:nvSpPr>
          <p:spPr>
            <a:xfrm>
              <a:off x="2176684" y="499618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4" name="Rectangular Callout 113"/>
            <p:cNvSpPr/>
            <p:nvPr/>
          </p:nvSpPr>
          <p:spPr>
            <a:xfrm>
              <a:off x="2372375" y="4379913"/>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Customer</a:t>
              </a:r>
              <a:endParaRPr lang="en-US" sz="1200" dirty="0"/>
            </a:p>
          </p:txBody>
        </p:sp>
        <p:pic>
          <p:nvPicPr>
            <p:cNvPr id="133" name="Picture 13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5242" y="3821710"/>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4" name="Can 133"/>
            <p:cNvSpPr/>
            <p:nvPr/>
          </p:nvSpPr>
          <p:spPr>
            <a:xfrm>
              <a:off x="1853072" y="4160607"/>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135" name="Elbow Connector 134"/>
            <p:cNvCxnSpPr>
              <a:stCxn id="111" idx="1"/>
              <a:endCxn id="134" idx="3"/>
            </p:cNvCxnSpPr>
            <p:nvPr/>
          </p:nvCxnSpPr>
          <p:spPr>
            <a:xfrm rot="10800000">
              <a:off x="2022206" y="4360780"/>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Lightning Bolt 144"/>
            <p:cNvSpPr/>
            <p:nvPr/>
          </p:nvSpPr>
          <p:spPr>
            <a:xfrm>
              <a:off x="2586735" y="531507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6" name="Right Arrow 145"/>
            <p:cNvSpPr/>
            <p:nvPr/>
          </p:nvSpPr>
          <p:spPr>
            <a:xfrm>
              <a:off x="2894055" y="535470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8" name="Rounded Rectangle 147"/>
            <p:cNvSpPr/>
            <p:nvPr/>
          </p:nvSpPr>
          <p:spPr>
            <a:xfrm>
              <a:off x="7738609" y="3481568"/>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dirty="0" smtClean="0">
                <a:solidFill>
                  <a:schemeClr val="tx1"/>
                </a:solidFill>
              </a:endParaRPr>
            </a:p>
            <a:p>
              <a:pPr algn="ctr"/>
              <a:r>
                <a:rPr lang="nl-NL" sz="1100" dirty="0" err="1" smtClean="0">
                  <a:solidFill>
                    <a:schemeClr val="tx1"/>
                  </a:solidFill>
                </a:rPr>
                <a:t>EventHub</a:t>
              </a:r>
              <a:endParaRPr lang="en-US" sz="1100" dirty="0">
                <a:solidFill>
                  <a:schemeClr val="tx1"/>
                </a:solidFill>
              </a:endParaRPr>
            </a:p>
          </p:txBody>
        </p:sp>
        <p:sp>
          <p:nvSpPr>
            <p:cNvPr id="149" name="Rectangular Callout 148"/>
            <p:cNvSpPr/>
            <p:nvPr/>
          </p:nvSpPr>
          <p:spPr>
            <a:xfrm>
              <a:off x="9529309" y="3853996"/>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Event Hub Cloud</a:t>
              </a:r>
              <a:endParaRPr lang="en-US" sz="1200" dirty="0"/>
            </a:p>
          </p:txBody>
        </p:sp>
        <p:pic>
          <p:nvPicPr>
            <p:cNvPr id="1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0518" y="3459047"/>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1212946" y="6059004"/>
              <a:ext cx="2689613" cy="44433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CustomerModified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64" name="Lightning Bolt 63"/>
            <p:cNvSpPr/>
            <p:nvPr/>
          </p:nvSpPr>
          <p:spPr>
            <a:xfrm>
              <a:off x="7657690" y="368722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5" name="Right Arrow 64"/>
            <p:cNvSpPr/>
            <p:nvPr/>
          </p:nvSpPr>
          <p:spPr>
            <a:xfrm>
              <a:off x="7545149" y="389677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Lightning Bolt 65"/>
            <p:cNvSpPr/>
            <p:nvPr/>
          </p:nvSpPr>
          <p:spPr>
            <a:xfrm>
              <a:off x="5798037" y="413487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Right Arrow 66"/>
            <p:cNvSpPr/>
            <p:nvPr/>
          </p:nvSpPr>
          <p:spPr>
            <a:xfrm>
              <a:off x="5685496" y="434442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67"/>
            <p:cNvSpPr txBox="1"/>
            <p:nvPr/>
          </p:nvSpPr>
          <p:spPr>
            <a:xfrm rot="18716823">
              <a:off x="3620804" y="4653856"/>
              <a:ext cx="2973673" cy="401889"/>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CustomerModified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3" name="Right Arrow 2"/>
            <p:cNvSpPr/>
            <p:nvPr/>
          </p:nvSpPr>
          <p:spPr>
            <a:xfrm rot="19321743">
              <a:off x="6016368" y="3364775"/>
              <a:ext cx="2490723" cy="187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7" name="Elbow Connector 6"/>
            <p:cNvCxnSpPr>
              <a:stCxn id="146" idx="3"/>
              <a:endCxn id="148" idx="2"/>
            </p:cNvCxnSpPr>
            <p:nvPr/>
          </p:nvCxnSpPr>
          <p:spPr>
            <a:xfrm flipV="1">
              <a:off x="3119136" y="4134031"/>
              <a:ext cx="5297653" cy="1336977"/>
            </a:xfrm>
            <a:prstGeom prst="bentConnector2">
              <a:avLst/>
            </a:prstGeom>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rotWithShape="1">
          <a:blip r:embed="rId4"/>
          <a:srcRect r="15914"/>
          <a:stretch/>
        </p:blipFill>
        <p:spPr>
          <a:xfrm>
            <a:off x="225228" y="1885273"/>
            <a:ext cx="3376954" cy="4823878"/>
          </a:xfrm>
          <a:prstGeom prst="rect">
            <a:avLst/>
          </a:prstGeom>
        </p:spPr>
      </p:pic>
    </p:spTree>
    <p:extLst>
      <p:ext uri="{BB962C8B-B14F-4D97-AF65-F5344CB8AC3E}">
        <p14:creationId xmlns:p14="http://schemas.microsoft.com/office/powerpoint/2010/main" val="40206578"/>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Update Customer Name</a:t>
            </a:r>
            <a:br>
              <a:rPr lang="fr-FR" sz="4800" dirty="0" smtClean="0">
                <a:solidFill>
                  <a:schemeClr val="accent4">
                    <a:lumMod val="75000"/>
                  </a:schemeClr>
                </a:solidFill>
                <a:latin typeface="Trebuchet MS Bold" charset="0"/>
                <a:cs typeface="Trebuchet MS Bold" charset="0"/>
              </a:rPr>
            </a:b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6" name="Group 5"/>
          <p:cNvGrpSpPr/>
          <p:nvPr/>
        </p:nvGrpSpPr>
        <p:grpSpPr>
          <a:xfrm>
            <a:off x="3740726" y="175491"/>
            <a:ext cx="8590832" cy="3465192"/>
            <a:chOff x="1191488" y="1955459"/>
            <a:chExt cx="10197962" cy="4547879"/>
          </a:xfrm>
        </p:grpSpPr>
        <p:sp>
          <p:nvSpPr>
            <p:cNvPr id="8" name="Cloud 7"/>
            <p:cNvSpPr/>
            <p:nvPr/>
          </p:nvSpPr>
          <p:spPr>
            <a:xfrm>
              <a:off x="4124993" y="2362920"/>
              <a:ext cx="6957098" cy="2702288"/>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9" name="Rounded Rectangle 8"/>
            <p:cNvSpPr/>
            <p:nvPr/>
          </p:nvSpPr>
          <p:spPr>
            <a:xfrm>
              <a:off x="6045271" y="3675465"/>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0" name="Rounded Rectangle 9"/>
            <p:cNvSpPr/>
            <p:nvPr/>
          </p:nvSpPr>
          <p:spPr>
            <a:xfrm>
              <a:off x="6715831" y="367546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 name="Rounded Rectangle 10"/>
            <p:cNvSpPr/>
            <p:nvPr/>
          </p:nvSpPr>
          <p:spPr>
            <a:xfrm>
              <a:off x="6045271" y="3675465"/>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b="1" dirty="0" smtClean="0">
                  <a:solidFill>
                    <a:schemeClr val="bg2">
                      <a:lumMod val="95000"/>
                    </a:schemeClr>
                  </a:solidFill>
                </a:rPr>
                <a:t>UI</a:t>
              </a:r>
              <a:endParaRPr lang="en-US" sz="1400" b="1" dirty="0">
                <a:solidFill>
                  <a:schemeClr val="bg2">
                    <a:lumMod val="95000"/>
                  </a:schemeClr>
                </a:solidFill>
              </a:endParaRPr>
            </a:p>
          </p:txBody>
        </p:sp>
        <p:sp>
          <p:nvSpPr>
            <p:cNvPr id="12" name="Rectangular Callout 11"/>
            <p:cNvSpPr/>
            <p:nvPr/>
          </p:nvSpPr>
          <p:spPr>
            <a:xfrm>
              <a:off x="5533706" y="4894552"/>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Order</a:t>
              </a:r>
              <a:endParaRPr lang="en-US" sz="1200" dirty="0"/>
            </a:p>
          </p:txBody>
        </p:sp>
        <p:sp>
          <p:nvSpPr>
            <p:cNvPr id="21" name="Rounded Rectangle 20"/>
            <p:cNvSpPr/>
            <p:nvPr/>
          </p:nvSpPr>
          <p:spPr>
            <a:xfrm>
              <a:off x="8080152" y="1955459"/>
              <a:ext cx="1801649" cy="127698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solidFill>
                    <a:schemeClr val="tx1"/>
                  </a:solidFill>
                </a:rPr>
                <a:t>RDBMS</a:t>
              </a:r>
            </a:p>
            <a:p>
              <a:pPr algn="ctr"/>
              <a:r>
                <a:rPr lang="en-US" sz="1400" dirty="0" smtClean="0">
                  <a:solidFill>
                    <a:schemeClr val="tx1"/>
                  </a:solidFill>
                </a:rPr>
                <a:t>Orders &amp; </a:t>
              </a:r>
              <a:r>
                <a:rPr lang="en-US" sz="1400" b="1" dirty="0" smtClean="0">
                  <a:solidFill>
                    <a:schemeClr val="tx1"/>
                  </a:solidFill>
                </a:rPr>
                <a:t>Customer Bound Context</a:t>
              </a:r>
              <a:endParaRPr lang="en-US" sz="1400" b="1" dirty="0">
                <a:solidFill>
                  <a:schemeClr val="tx1"/>
                </a:solidFill>
              </a:endParaRPr>
            </a:p>
            <a:p>
              <a:pPr algn="ctr"/>
              <a:endParaRPr lang="en-US" sz="1400" dirty="0">
                <a:solidFill>
                  <a:schemeClr val="tx1"/>
                </a:solidFill>
              </a:endParaRPr>
            </a:p>
          </p:txBody>
        </p:sp>
        <p:sp>
          <p:nvSpPr>
            <p:cNvPr id="22" name="Rectangular Callout 21"/>
            <p:cNvSpPr/>
            <p:nvPr/>
          </p:nvSpPr>
          <p:spPr>
            <a:xfrm>
              <a:off x="9888310" y="3047639"/>
              <a:ext cx="1501140" cy="320859"/>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smtClean="0"/>
                <a:t>Database Cloud</a:t>
              </a:r>
              <a:endParaRPr lang="en-US" sz="1200" dirty="0"/>
            </a:p>
          </p:txBody>
        </p:sp>
        <p:cxnSp>
          <p:nvCxnSpPr>
            <p:cNvPr id="25" name="Straight Arrow Connector 24"/>
            <p:cNvCxnSpPr>
              <a:endCxn id="21" idx="2"/>
            </p:cNvCxnSpPr>
            <p:nvPr/>
          </p:nvCxnSpPr>
          <p:spPr>
            <a:xfrm flipV="1">
              <a:off x="7862641" y="3232445"/>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Cloud 109"/>
            <p:cNvSpPr/>
            <p:nvPr/>
          </p:nvSpPr>
          <p:spPr>
            <a:xfrm>
              <a:off x="1191488" y="3587598"/>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600"/>
            </a:p>
          </p:txBody>
        </p:sp>
        <p:sp>
          <p:nvSpPr>
            <p:cNvPr id="111" name="Rounded Rectangle 110"/>
            <p:cNvSpPr/>
            <p:nvPr/>
          </p:nvSpPr>
          <p:spPr>
            <a:xfrm>
              <a:off x="2176684" y="4996180"/>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12" name="Rounded Rectangle 111"/>
            <p:cNvSpPr/>
            <p:nvPr/>
          </p:nvSpPr>
          <p:spPr>
            <a:xfrm>
              <a:off x="2176684" y="499618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4" name="Rectangular Callout 113"/>
            <p:cNvSpPr/>
            <p:nvPr/>
          </p:nvSpPr>
          <p:spPr>
            <a:xfrm>
              <a:off x="2372375" y="4379913"/>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Customer</a:t>
              </a:r>
              <a:endParaRPr lang="en-US" sz="1200" dirty="0"/>
            </a:p>
          </p:txBody>
        </p:sp>
        <p:pic>
          <p:nvPicPr>
            <p:cNvPr id="133" name="Picture 13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5242" y="3821710"/>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4" name="Can 133"/>
            <p:cNvSpPr/>
            <p:nvPr/>
          </p:nvSpPr>
          <p:spPr>
            <a:xfrm>
              <a:off x="1853072" y="4160607"/>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135" name="Elbow Connector 134"/>
            <p:cNvCxnSpPr>
              <a:stCxn id="111" idx="1"/>
              <a:endCxn id="134" idx="3"/>
            </p:cNvCxnSpPr>
            <p:nvPr/>
          </p:nvCxnSpPr>
          <p:spPr>
            <a:xfrm rot="10800000">
              <a:off x="2022206" y="4360780"/>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Lightning Bolt 144"/>
            <p:cNvSpPr/>
            <p:nvPr/>
          </p:nvSpPr>
          <p:spPr>
            <a:xfrm>
              <a:off x="2586735" y="531507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6" name="Right Arrow 145"/>
            <p:cNvSpPr/>
            <p:nvPr/>
          </p:nvSpPr>
          <p:spPr>
            <a:xfrm>
              <a:off x="2894055" y="535470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8" name="Rounded Rectangle 147"/>
            <p:cNvSpPr/>
            <p:nvPr/>
          </p:nvSpPr>
          <p:spPr>
            <a:xfrm>
              <a:off x="7738609" y="3481568"/>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dirty="0" smtClean="0">
                <a:solidFill>
                  <a:schemeClr val="tx1"/>
                </a:solidFill>
              </a:endParaRPr>
            </a:p>
            <a:p>
              <a:pPr algn="ctr"/>
              <a:r>
                <a:rPr lang="nl-NL" sz="1100" dirty="0" err="1" smtClean="0">
                  <a:solidFill>
                    <a:schemeClr val="tx1"/>
                  </a:solidFill>
                </a:rPr>
                <a:t>EventHub</a:t>
              </a:r>
              <a:endParaRPr lang="en-US" sz="1100" dirty="0">
                <a:solidFill>
                  <a:schemeClr val="tx1"/>
                </a:solidFill>
              </a:endParaRPr>
            </a:p>
          </p:txBody>
        </p:sp>
        <p:sp>
          <p:nvSpPr>
            <p:cNvPr id="149" name="Rectangular Callout 148"/>
            <p:cNvSpPr/>
            <p:nvPr/>
          </p:nvSpPr>
          <p:spPr>
            <a:xfrm>
              <a:off x="9529309" y="3853996"/>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Event Hub Cloud</a:t>
              </a:r>
              <a:endParaRPr lang="en-US" sz="1200" dirty="0"/>
            </a:p>
          </p:txBody>
        </p:sp>
        <p:pic>
          <p:nvPicPr>
            <p:cNvPr id="1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0518" y="3459047"/>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1212946" y="6059004"/>
              <a:ext cx="2689613" cy="44433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CustomerModified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64" name="Lightning Bolt 63"/>
            <p:cNvSpPr/>
            <p:nvPr/>
          </p:nvSpPr>
          <p:spPr>
            <a:xfrm>
              <a:off x="7657690" y="368722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5" name="Right Arrow 64"/>
            <p:cNvSpPr/>
            <p:nvPr/>
          </p:nvSpPr>
          <p:spPr>
            <a:xfrm>
              <a:off x="7545149" y="389677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Lightning Bolt 65"/>
            <p:cNvSpPr/>
            <p:nvPr/>
          </p:nvSpPr>
          <p:spPr>
            <a:xfrm>
              <a:off x="5798037" y="413487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Right Arrow 66"/>
            <p:cNvSpPr/>
            <p:nvPr/>
          </p:nvSpPr>
          <p:spPr>
            <a:xfrm>
              <a:off x="5685496" y="434442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67"/>
            <p:cNvSpPr txBox="1"/>
            <p:nvPr/>
          </p:nvSpPr>
          <p:spPr>
            <a:xfrm rot="18716823">
              <a:off x="3620804" y="4653856"/>
              <a:ext cx="2973673" cy="401889"/>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CustomerModified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3" name="Right Arrow 2"/>
            <p:cNvSpPr/>
            <p:nvPr/>
          </p:nvSpPr>
          <p:spPr>
            <a:xfrm rot="19321743">
              <a:off x="6016368" y="3364775"/>
              <a:ext cx="2490723" cy="187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7" name="Elbow Connector 6"/>
            <p:cNvCxnSpPr>
              <a:stCxn id="146" idx="3"/>
              <a:endCxn id="148" idx="2"/>
            </p:cNvCxnSpPr>
            <p:nvPr/>
          </p:nvCxnSpPr>
          <p:spPr>
            <a:xfrm flipV="1">
              <a:off x="3119136" y="4134031"/>
              <a:ext cx="5297653" cy="1336977"/>
            </a:xfrm>
            <a:prstGeom prst="bentConnector2">
              <a:avLst/>
            </a:prstGeom>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514350" y="3868229"/>
            <a:ext cx="8222693" cy="2705334"/>
          </a:xfrm>
          <a:prstGeom prst="rect">
            <a:avLst/>
          </a:prstGeom>
        </p:spPr>
      </p:pic>
      <p:cxnSp>
        <p:nvCxnSpPr>
          <p:cNvPr id="15" name="Straight Arrow Connector 14"/>
          <p:cNvCxnSpPr/>
          <p:nvPr/>
        </p:nvCxnSpPr>
        <p:spPr>
          <a:xfrm flipV="1">
            <a:off x="8105609" y="1881186"/>
            <a:ext cx="1254941" cy="214749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6945625"/>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Update Customer Name</a:t>
            </a:r>
            <a:br>
              <a:rPr lang="fr-FR" sz="4800" dirty="0" smtClean="0">
                <a:solidFill>
                  <a:schemeClr val="accent4">
                    <a:lumMod val="75000"/>
                  </a:schemeClr>
                </a:solidFill>
                <a:latin typeface="Trebuchet MS Bold" charset="0"/>
                <a:cs typeface="Trebuchet MS Bold" charset="0"/>
              </a:rPr>
            </a:b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6" name="Group 5"/>
          <p:cNvGrpSpPr/>
          <p:nvPr/>
        </p:nvGrpSpPr>
        <p:grpSpPr>
          <a:xfrm>
            <a:off x="3740726" y="175491"/>
            <a:ext cx="8590832" cy="3465192"/>
            <a:chOff x="1191488" y="1955459"/>
            <a:chExt cx="10197962" cy="4547879"/>
          </a:xfrm>
        </p:grpSpPr>
        <p:sp>
          <p:nvSpPr>
            <p:cNvPr id="8" name="Cloud 7"/>
            <p:cNvSpPr/>
            <p:nvPr/>
          </p:nvSpPr>
          <p:spPr>
            <a:xfrm>
              <a:off x="4124993" y="2362920"/>
              <a:ext cx="6957098" cy="2702288"/>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9" name="Rounded Rectangle 8"/>
            <p:cNvSpPr/>
            <p:nvPr/>
          </p:nvSpPr>
          <p:spPr>
            <a:xfrm>
              <a:off x="6045271" y="3675465"/>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0" name="Rounded Rectangle 9"/>
            <p:cNvSpPr/>
            <p:nvPr/>
          </p:nvSpPr>
          <p:spPr>
            <a:xfrm>
              <a:off x="6715831" y="367546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 name="Rounded Rectangle 10"/>
            <p:cNvSpPr/>
            <p:nvPr/>
          </p:nvSpPr>
          <p:spPr>
            <a:xfrm>
              <a:off x="6045271" y="3675465"/>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b="1" dirty="0" smtClean="0">
                  <a:solidFill>
                    <a:schemeClr val="bg2">
                      <a:lumMod val="95000"/>
                    </a:schemeClr>
                  </a:solidFill>
                </a:rPr>
                <a:t>UI</a:t>
              </a:r>
              <a:endParaRPr lang="en-US" sz="1400" b="1" dirty="0">
                <a:solidFill>
                  <a:schemeClr val="bg2">
                    <a:lumMod val="95000"/>
                  </a:schemeClr>
                </a:solidFill>
              </a:endParaRPr>
            </a:p>
          </p:txBody>
        </p:sp>
        <p:sp>
          <p:nvSpPr>
            <p:cNvPr id="12" name="Rectangular Callout 11"/>
            <p:cNvSpPr/>
            <p:nvPr/>
          </p:nvSpPr>
          <p:spPr>
            <a:xfrm>
              <a:off x="5533706" y="4894552"/>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Order</a:t>
              </a:r>
              <a:endParaRPr lang="en-US" sz="1200" dirty="0"/>
            </a:p>
          </p:txBody>
        </p:sp>
        <p:sp>
          <p:nvSpPr>
            <p:cNvPr id="21" name="Rounded Rectangle 20"/>
            <p:cNvSpPr/>
            <p:nvPr/>
          </p:nvSpPr>
          <p:spPr>
            <a:xfrm>
              <a:off x="8080152" y="1955459"/>
              <a:ext cx="1801649" cy="127698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solidFill>
                    <a:schemeClr val="tx1"/>
                  </a:solidFill>
                </a:rPr>
                <a:t>RDBMS</a:t>
              </a:r>
            </a:p>
            <a:p>
              <a:pPr algn="ctr"/>
              <a:r>
                <a:rPr lang="en-US" sz="1400" dirty="0" smtClean="0">
                  <a:solidFill>
                    <a:schemeClr val="tx1"/>
                  </a:solidFill>
                </a:rPr>
                <a:t>Orders &amp; </a:t>
              </a:r>
              <a:r>
                <a:rPr lang="en-US" sz="1400" b="1" dirty="0" smtClean="0">
                  <a:solidFill>
                    <a:schemeClr val="tx1"/>
                  </a:solidFill>
                </a:rPr>
                <a:t>Customer Bound Context</a:t>
              </a:r>
              <a:endParaRPr lang="en-US" sz="1400" b="1" dirty="0">
                <a:solidFill>
                  <a:schemeClr val="tx1"/>
                </a:solidFill>
              </a:endParaRPr>
            </a:p>
            <a:p>
              <a:pPr algn="ctr"/>
              <a:endParaRPr lang="en-US" sz="1400" dirty="0">
                <a:solidFill>
                  <a:schemeClr val="tx1"/>
                </a:solidFill>
              </a:endParaRPr>
            </a:p>
          </p:txBody>
        </p:sp>
        <p:sp>
          <p:nvSpPr>
            <p:cNvPr id="22" name="Rectangular Callout 21"/>
            <p:cNvSpPr/>
            <p:nvPr/>
          </p:nvSpPr>
          <p:spPr>
            <a:xfrm>
              <a:off x="9888310" y="3047639"/>
              <a:ext cx="1501140" cy="320859"/>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smtClean="0"/>
                <a:t>Database Cloud</a:t>
              </a:r>
              <a:endParaRPr lang="en-US" sz="1200" dirty="0"/>
            </a:p>
          </p:txBody>
        </p:sp>
        <p:cxnSp>
          <p:nvCxnSpPr>
            <p:cNvPr id="25" name="Straight Arrow Connector 24"/>
            <p:cNvCxnSpPr>
              <a:endCxn id="21" idx="2"/>
            </p:cNvCxnSpPr>
            <p:nvPr/>
          </p:nvCxnSpPr>
          <p:spPr>
            <a:xfrm flipV="1">
              <a:off x="7862641" y="3232445"/>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Cloud 109"/>
            <p:cNvSpPr/>
            <p:nvPr/>
          </p:nvSpPr>
          <p:spPr>
            <a:xfrm>
              <a:off x="1191488" y="3587598"/>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600"/>
            </a:p>
          </p:txBody>
        </p:sp>
        <p:sp>
          <p:nvSpPr>
            <p:cNvPr id="111" name="Rounded Rectangle 110"/>
            <p:cNvSpPr/>
            <p:nvPr/>
          </p:nvSpPr>
          <p:spPr>
            <a:xfrm>
              <a:off x="2176684" y="4996180"/>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12" name="Rounded Rectangle 111"/>
            <p:cNvSpPr/>
            <p:nvPr/>
          </p:nvSpPr>
          <p:spPr>
            <a:xfrm>
              <a:off x="2176684" y="499618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4" name="Rectangular Callout 113"/>
            <p:cNvSpPr/>
            <p:nvPr/>
          </p:nvSpPr>
          <p:spPr>
            <a:xfrm>
              <a:off x="2372375" y="4379913"/>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Customer</a:t>
              </a:r>
              <a:endParaRPr lang="en-US" sz="1200" dirty="0"/>
            </a:p>
          </p:txBody>
        </p:sp>
        <p:pic>
          <p:nvPicPr>
            <p:cNvPr id="133" name="Picture 13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5242" y="3821710"/>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4" name="Can 133"/>
            <p:cNvSpPr/>
            <p:nvPr/>
          </p:nvSpPr>
          <p:spPr>
            <a:xfrm>
              <a:off x="1853072" y="4160607"/>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135" name="Elbow Connector 134"/>
            <p:cNvCxnSpPr>
              <a:stCxn id="111" idx="1"/>
              <a:endCxn id="134" idx="3"/>
            </p:cNvCxnSpPr>
            <p:nvPr/>
          </p:nvCxnSpPr>
          <p:spPr>
            <a:xfrm rot="10800000">
              <a:off x="2022206" y="4360780"/>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Lightning Bolt 144"/>
            <p:cNvSpPr/>
            <p:nvPr/>
          </p:nvSpPr>
          <p:spPr>
            <a:xfrm>
              <a:off x="2586735" y="531507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6" name="Right Arrow 145"/>
            <p:cNvSpPr/>
            <p:nvPr/>
          </p:nvSpPr>
          <p:spPr>
            <a:xfrm>
              <a:off x="2894055" y="535470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8" name="Rounded Rectangle 147"/>
            <p:cNvSpPr/>
            <p:nvPr/>
          </p:nvSpPr>
          <p:spPr>
            <a:xfrm>
              <a:off x="7738609" y="3481568"/>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dirty="0" smtClean="0">
                <a:solidFill>
                  <a:schemeClr val="tx1"/>
                </a:solidFill>
              </a:endParaRPr>
            </a:p>
            <a:p>
              <a:pPr algn="ctr"/>
              <a:r>
                <a:rPr lang="nl-NL" sz="1100" dirty="0" err="1" smtClean="0">
                  <a:solidFill>
                    <a:schemeClr val="tx1"/>
                  </a:solidFill>
                </a:rPr>
                <a:t>EventHub</a:t>
              </a:r>
              <a:endParaRPr lang="en-US" sz="1100" dirty="0">
                <a:solidFill>
                  <a:schemeClr val="tx1"/>
                </a:solidFill>
              </a:endParaRPr>
            </a:p>
          </p:txBody>
        </p:sp>
        <p:sp>
          <p:nvSpPr>
            <p:cNvPr id="149" name="Rectangular Callout 148"/>
            <p:cNvSpPr/>
            <p:nvPr/>
          </p:nvSpPr>
          <p:spPr>
            <a:xfrm>
              <a:off x="9529309" y="3853996"/>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Event Hub Cloud</a:t>
              </a:r>
              <a:endParaRPr lang="en-US" sz="1200" dirty="0"/>
            </a:p>
          </p:txBody>
        </p:sp>
        <p:pic>
          <p:nvPicPr>
            <p:cNvPr id="1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0518" y="3459047"/>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1212946" y="6059004"/>
              <a:ext cx="2689613" cy="44433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CustomerModified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64" name="Lightning Bolt 63"/>
            <p:cNvSpPr/>
            <p:nvPr/>
          </p:nvSpPr>
          <p:spPr>
            <a:xfrm>
              <a:off x="7657690" y="368722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5" name="Right Arrow 64"/>
            <p:cNvSpPr/>
            <p:nvPr/>
          </p:nvSpPr>
          <p:spPr>
            <a:xfrm>
              <a:off x="7545149" y="389677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Lightning Bolt 65"/>
            <p:cNvSpPr/>
            <p:nvPr/>
          </p:nvSpPr>
          <p:spPr>
            <a:xfrm>
              <a:off x="5798037" y="413487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Right Arrow 66"/>
            <p:cNvSpPr/>
            <p:nvPr/>
          </p:nvSpPr>
          <p:spPr>
            <a:xfrm>
              <a:off x="5685496" y="434442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67"/>
            <p:cNvSpPr txBox="1"/>
            <p:nvPr/>
          </p:nvSpPr>
          <p:spPr>
            <a:xfrm rot="18716823">
              <a:off x="3620804" y="4653856"/>
              <a:ext cx="2973673" cy="401889"/>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CustomerModified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3" name="Right Arrow 2"/>
            <p:cNvSpPr/>
            <p:nvPr/>
          </p:nvSpPr>
          <p:spPr>
            <a:xfrm rot="19321743">
              <a:off x="6016368" y="3364775"/>
              <a:ext cx="2490723" cy="187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7" name="Elbow Connector 6"/>
            <p:cNvCxnSpPr>
              <a:stCxn id="146" idx="3"/>
              <a:endCxn id="148" idx="2"/>
            </p:cNvCxnSpPr>
            <p:nvPr/>
          </p:nvCxnSpPr>
          <p:spPr>
            <a:xfrm flipV="1">
              <a:off x="3119136" y="4134031"/>
              <a:ext cx="5297653" cy="1336977"/>
            </a:xfrm>
            <a:prstGeom prst="bentConnector2">
              <a:avLst/>
            </a:prstGeom>
          </p:spPr>
          <p:style>
            <a:lnRef idx="1">
              <a:schemeClr val="accent1"/>
            </a:lnRef>
            <a:fillRef idx="0">
              <a:schemeClr val="accent1"/>
            </a:fillRef>
            <a:effectRef idx="0">
              <a:schemeClr val="accent1"/>
            </a:effectRef>
            <a:fontRef idx="minor">
              <a:schemeClr val="tx1"/>
            </a:fontRef>
          </p:style>
        </p:cxnSp>
      </p:grpSp>
      <p:pic>
        <p:nvPicPr>
          <p:cNvPr id="8194" name="Picture 2" descr="C:\Users\lucas_j\AppData\Local\Temp\SNAGHTML183c97f.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3351922"/>
            <a:ext cx="5811880" cy="3395645"/>
          </a:xfrm>
          <a:prstGeom prst="rect">
            <a:avLst/>
          </a:prstGeom>
          <a:noFill/>
          <a:extLst>
            <a:ext uri="{909E8E84-426E-40DD-AFC4-6F175D3DCCD1}">
              <a14:hiddenFill xmlns:a14="http://schemas.microsoft.com/office/drawing/2010/main">
                <a:solidFill>
                  <a:srgbClr val="FFFFFF"/>
                </a:solidFill>
              </a14:hiddenFill>
            </a:ext>
          </a:extLst>
        </p:spPr>
      </p:pic>
      <p:cxnSp>
        <p:nvCxnSpPr>
          <p:cNvPr id="35" name="Straight Arrow Connector 34"/>
          <p:cNvCxnSpPr>
            <a:endCxn id="134" idx="2"/>
          </p:cNvCxnSpPr>
          <p:nvPr/>
        </p:nvCxnSpPr>
        <p:spPr>
          <a:xfrm flipV="1">
            <a:off x="1451956" y="1931932"/>
            <a:ext cx="2846093" cy="385625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459168"/>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454023"/>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3600" dirty="0" smtClean="0">
                <a:solidFill>
                  <a:schemeClr val="accent4">
                    <a:lumMod val="75000"/>
                  </a:schemeClr>
                </a:solidFill>
                <a:latin typeface="Trebuchet MS Bold" charset="0"/>
                <a:cs typeface="Trebuchet MS Bold" charset="0"/>
              </a:rPr>
              <a:t>  Check </a:t>
            </a:r>
            <a:r>
              <a:rPr lang="fr-FR" sz="3600" dirty="0" err="1" smtClean="0">
                <a:solidFill>
                  <a:schemeClr val="accent4">
                    <a:lumMod val="75000"/>
                  </a:schemeClr>
                </a:solidFill>
                <a:latin typeface="Trebuchet MS Bold" charset="0"/>
                <a:cs typeface="Trebuchet MS Bold" charset="0"/>
              </a:rPr>
              <a:t>customer</a:t>
            </a:r>
            <a:r>
              <a:rPr lang="fr-FR" sz="3600" dirty="0" smtClean="0">
                <a:solidFill>
                  <a:schemeClr val="accent4">
                    <a:lumMod val="75000"/>
                  </a:schemeClr>
                </a:solidFill>
                <a:latin typeface="Trebuchet MS Bold" charset="0"/>
                <a:cs typeface="Trebuchet MS Bold" charset="0"/>
              </a:rPr>
              <a:t> update</a:t>
            </a:r>
            <a:br>
              <a:rPr lang="fr-FR" sz="3600" dirty="0" smtClean="0">
                <a:solidFill>
                  <a:schemeClr val="accent4">
                    <a:lumMod val="75000"/>
                  </a:schemeClr>
                </a:solidFill>
                <a:latin typeface="Trebuchet MS Bold" charset="0"/>
                <a:cs typeface="Trebuchet MS Bold" charset="0"/>
              </a:rPr>
            </a:br>
            <a:r>
              <a:rPr lang="fr-FR" sz="3600" dirty="0" smtClean="0">
                <a:solidFill>
                  <a:schemeClr val="accent4">
                    <a:lumMod val="75000"/>
                  </a:schemeClr>
                </a:solidFill>
                <a:latin typeface="Trebuchet MS Bold" charset="0"/>
                <a:cs typeface="Trebuchet MS Bold" charset="0"/>
              </a:rPr>
              <a:t>  </a:t>
            </a:r>
            <a:r>
              <a:rPr lang="fr-FR" sz="3600" dirty="0" err="1" smtClean="0">
                <a:solidFill>
                  <a:schemeClr val="accent4">
                    <a:lumMod val="75000"/>
                  </a:schemeClr>
                </a:solidFill>
                <a:latin typeface="Trebuchet MS Bold" charset="0"/>
                <a:cs typeface="Trebuchet MS Bold" charset="0"/>
              </a:rPr>
              <a:t>through</a:t>
            </a:r>
            <a:r>
              <a:rPr lang="fr-FR" sz="3600" dirty="0" smtClean="0">
                <a:solidFill>
                  <a:schemeClr val="accent4">
                    <a:lumMod val="75000"/>
                  </a:schemeClr>
                </a:solidFill>
                <a:latin typeface="Trebuchet MS Bold" charset="0"/>
                <a:cs typeface="Trebuchet MS Bold" charset="0"/>
              </a:rPr>
              <a:t> </a:t>
            </a:r>
            <a:r>
              <a:rPr lang="fr-FR" sz="3600" dirty="0" err="1" smtClean="0">
                <a:solidFill>
                  <a:schemeClr val="accent4">
                    <a:lumMod val="75000"/>
                  </a:schemeClr>
                </a:solidFill>
                <a:latin typeface="Trebuchet MS Bold" charset="0"/>
                <a:cs typeface="Trebuchet MS Bold" charset="0"/>
              </a:rPr>
              <a:t>customers</a:t>
            </a:r>
            <a:r>
              <a:rPr lang="fr-FR" sz="3600" dirty="0" smtClean="0">
                <a:solidFill>
                  <a:schemeClr val="accent4">
                    <a:lumMod val="75000"/>
                  </a:schemeClr>
                </a:solidFill>
                <a:latin typeface="Trebuchet MS Bold" charset="0"/>
                <a:cs typeface="Trebuchet MS Bold" charset="0"/>
              </a:rPr>
              <a:t> </a:t>
            </a:r>
            <a:br>
              <a:rPr lang="fr-FR" sz="3600" dirty="0" smtClean="0">
                <a:solidFill>
                  <a:schemeClr val="accent4">
                    <a:lumMod val="75000"/>
                  </a:schemeClr>
                </a:solidFill>
                <a:latin typeface="Trebuchet MS Bold" charset="0"/>
                <a:cs typeface="Trebuchet MS Bold" charset="0"/>
              </a:rPr>
            </a:br>
            <a:r>
              <a:rPr lang="fr-FR" sz="3600" dirty="0" smtClean="0">
                <a:solidFill>
                  <a:schemeClr val="accent4">
                    <a:lumMod val="75000"/>
                  </a:schemeClr>
                </a:solidFill>
                <a:latin typeface="Trebuchet MS Bold" charset="0"/>
                <a:cs typeface="Trebuchet MS Bold" charset="0"/>
              </a:rPr>
              <a:t>  </a:t>
            </a:r>
            <a:r>
              <a:rPr lang="fr-FR" sz="3600" dirty="0" err="1" smtClean="0">
                <a:solidFill>
                  <a:schemeClr val="accent4">
                    <a:lumMod val="75000"/>
                  </a:schemeClr>
                </a:solidFill>
                <a:latin typeface="Trebuchet MS Bold" charset="0"/>
                <a:cs typeface="Trebuchet MS Bold" charset="0"/>
              </a:rPr>
              <a:t>microservice</a:t>
            </a:r>
            <a:r>
              <a:rPr lang="fr-FR" sz="3600" dirty="0" smtClean="0">
                <a:solidFill>
                  <a:schemeClr val="accent4">
                    <a:lumMod val="75000"/>
                  </a:schemeClr>
                </a:solidFill>
                <a:latin typeface="Trebuchet MS Bold" charset="0"/>
                <a:cs typeface="Trebuchet MS Bold" charset="0"/>
              </a:rPr>
              <a:t/>
            </a:r>
            <a:br>
              <a:rPr lang="fr-FR" sz="3600" dirty="0" smtClean="0">
                <a:solidFill>
                  <a:schemeClr val="accent4">
                    <a:lumMod val="75000"/>
                  </a:schemeClr>
                </a:solidFill>
                <a:latin typeface="Trebuchet MS Bold" charset="0"/>
                <a:cs typeface="Trebuchet MS Bold" charset="0"/>
              </a:rPr>
            </a:br>
            <a:endParaRPr lang="fr-FR" sz="36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6" name="Group 5"/>
          <p:cNvGrpSpPr/>
          <p:nvPr/>
        </p:nvGrpSpPr>
        <p:grpSpPr>
          <a:xfrm>
            <a:off x="3740726" y="175491"/>
            <a:ext cx="8590832" cy="3341986"/>
            <a:chOff x="1191488" y="1955459"/>
            <a:chExt cx="10197962" cy="4386178"/>
          </a:xfrm>
        </p:grpSpPr>
        <p:sp>
          <p:nvSpPr>
            <p:cNvPr id="8" name="Cloud 7"/>
            <p:cNvSpPr/>
            <p:nvPr/>
          </p:nvSpPr>
          <p:spPr>
            <a:xfrm>
              <a:off x="4124993" y="2362920"/>
              <a:ext cx="6957098" cy="2702288"/>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9" name="Rounded Rectangle 8"/>
            <p:cNvSpPr/>
            <p:nvPr/>
          </p:nvSpPr>
          <p:spPr>
            <a:xfrm>
              <a:off x="6045271" y="3675465"/>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0" name="Rounded Rectangle 9"/>
            <p:cNvSpPr/>
            <p:nvPr/>
          </p:nvSpPr>
          <p:spPr>
            <a:xfrm>
              <a:off x="6715831" y="367546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 name="Rounded Rectangle 10"/>
            <p:cNvSpPr/>
            <p:nvPr/>
          </p:nvSpPr>
          <p:spPr>
            <a:xfrm>
              <a:off x="6045271" y="3675465"/>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b="1" dirty="0" smtClean="0">
                  <a:solidFill>
                    <a:schemeClr val="bg2">
                      <a:lumMod val="95000"/>
                    </a:schemeClr>
                  </a:solidFill>
                </a:rPr>
                <a:t>UI</a:t>
              </a:r>
              <a:endParaRPr lang="en-US" sz="1400" b="1" dirty="0">
                <a:solidFill>
                  <a:schemeClr val="bg2">
                    <a:lumMod val="95000"/>
                  </a:schemeClr>
                </a:solidFill>
              </a:endParaRPr>
            </a:p>
          </p:txBody>
        </p:sp>
        <p:sp>
          <p:nvSpPr>
            <p:cNvPr id="12" name="Rectangular Callout 11"/>
            <p:cNvSpPr/>
            <p:nvPr/>
          </p:nvSpPr>
          <p:spPr>
            <a:xfrm>
              <a:off x="5533706" y="4894552"/>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Order</a:t>
              </a:r>
              <a:endParaRPr lang="en-US" sz="1200" dirty="0"/>
            </a:p>
          </p:txBody>
        </p:sp>
        <p:sp>
          <p:nvSpPr>
            <p:cNvPr id="21" name="Rounded Rectangle 20"/>
            <p:cNvSpPr/>
            <p:nvPr/>
          </p:nvSpPr>
          <p:spPr>
            <a:xfrm>
              <a:off x="8080152" y="1955459"/>
              <a:ext cx="1801649" cy="127698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solidFill>
                    <a:schemeClr val="tx1"/>
                  </a:solidFill>
                </a:rPr>
                <a:t>RDBMS</a:t>
              </a:r>
            </a:p>
            <a:p>
              <a:pPr algn="ctr"/>
              <a:r>
                <a:rPr lang="en-US" sz="1400" dirty="0" smtClean="0">
                  <a:solidFill>
                    <a:schemeClr val="tx1"/>
                  </a:solidFill>
                </a:rPr>
                <a:t>Orders &amp; </a:t>
              </a:r>
              <a:r>
                <a:rPr lang="en-US" sz="1400" b="1" dirty="0" smtClean="0">
                  <a:solidFill>
                    <a:schemeClr val="tx1"/>
                  </a:solidFill>
                </a:rPr>
                <a:t>Customer Bound Context</a:t>
              </a:r>
              <a:endParaRPr lang="en-US" sz="1400" b="1" dirty="0">
                <a:solidFill>
                  <a:schemeClr val="tx1"/>
                </a:solidFill>
              </a:endParaRPr>
            </a:p>
            <a:p>
              <a:pPr algn="ctr"/>
              <a:endParaRPr lang="en-US" sz="1400" dirty="0">
                <a:solidFill>
                  <a:schemeClr val="tx1"/>
                </a:solidFill>
              </a:endParaRPr>
            </a:p>
          </p:txBody>
        </p:sp>
        <p:sp>
          <p:nvSpPr>
            <p:cNvPr id="22" name="Rectangular Callout 21"/>
            <p:cNvSpPr/>
            <p:nvPr/>
          </p:nvSpPr>
          <p:spPr>
            <a:xfrm>
              <a:off x="9888310" y="3047639"/>
              <a:ext cx="1501140" cy="320859"/>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smtClean="0"/>
                <a:t>Database Cloud</a:t>
              </a:r>
              <a:endParaRPr lang="en-US" sz="1200" dirty="0"/>
            </a:p>
          </p:txBody>
        </p:sp>
        <p:cxnSp>
          <p:nvCxnSpPr>
            <p:cNvPr id="25" name="Straight Arrow Connector 24"/>
            <p:cNvCxnSpPr>
              <a:endCxn id="21" idx="2"/>
            </p:cNvCxnSpPr>
            <p:nvPr/>
          </p:nvCxnSpPr>
          <p:spPr>
            <a:xfrm flipV="1">
              <a:off x="7862641" y="3232445"/>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Cloud 109"/>
            <p:cNvSpPr/>
            <p:nvPr/>
          </p:nvSpPr>
          <p:spPr>
            <a:xfrm>
              <a:off x="1191488" y="3587598"/>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600"/>
            </a:p>
          </p:txBody>
        </p:sp>
        <p:sp>
          <p:nvSpPr>
            <p:cNvPr id="111" name="Rounded Rectangle 110"/>
            <p:cNvSpPr/>
            <p:nvPr/>
          </p:nvSpPr>
          <p:spPr>
            <a:xfrm>
              <a:off x="2176684" y="4996180"/>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12" name="Rounded Rectangle 111"/>
            <p:cNvSpPr/>
            <p:nvPr/>
          </p:nvSpPr>
          <p:spPr>
            <a:xfrm>
              <a:off x="2176684" y="499618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4" name="Rectangular Callout 113"/>
            <p:cNvSpPr/>
            <p:nvPr/>
          </p:nvSpPr>
          <p:spPr>
            <a:xfrm>
              <a:off x="2372375" y="4379913"/>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Customer</a:t>
              </a:r>
              <a:endParaRPr lang="en-US" sz="1200" dirty="0"/>
            </a:p>
          </p:txBody>
        </p:sp>
        <p:pic>
          <p:nvPicPr>
            <p:cNvPr id="133" name="Picture 13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5242" y="3821710"/>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4" name="Can 133"/>
            <p:cNvSpPr/>
            <p:nvPr/>
          </p:nvSpPr>
          <p:spPr>
            <a:xfrm>
              <a:off x="1853072" y="4160607"/>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135" name="Elbow Connector 134"/>
            <p:cNvCxnSpPr>
              <a:stCxn id="111" idx="1"/>
              <a:endCxn id="134" idx="3"/>
            </p:cNvCxnSpPr>
            <p:nvPr/>
          </p:nvCxnSpPr>
          <p:spPr>
            <a:xfrm rot="10800000">
              <a:off x="2022206" y="4360780"/>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Lightning Bolt 144"/>
            <p:cNvSpPr/>
            <p:nvPr/>
          </p:nvSpPr>
          <p:spPr>
            <a:xfrm>
              <a:off x="2586735" y="531507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6" name="Right Arrow 145"/>
            <p:cNvSpPr/>
            <p:nvPr/>
          </p:nvSpPr>
          <p:spPr>
            <a:xfrm>
              <a:off x="2894055" y="535470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8" name="Rounded Rectangle 147"/>
            <p:cNvSpPr/>
            <p:nvPr/>
          </p:nvSpPr>
          <p:spPr>
            <a:xfrm>
              <a:off x="7738609" y="3481568"/>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dirty="0" smtClean="0">
                <a:solidFill>
                  <a:schemeClr val="tx1"/>
                </a:solidFill>
              </a:endParaRPr>
            </a:p>
            <a:p>
              <a:pPr algn="ctr"/>
              <a:r>
                <a:rPr lang="nl-NL" sz="1100" dirty="0" err="1" smtClean="0">
                  <a:solidFill>
                    <a:schemeClr val="tx1"/>
                  </a:solidFill>
                </a:rPr>
                <a:t>EventHub</a:t>
              </a:r>
              <a:endParaRPr lang="en-US" sz="1100" dirty="0">
                <a:solidFill>
                  <a:schemeClr val="tx1"/>
                </a:solidFill>
              </a:endParaRPr>
            </a:p>
          </p:txBody>
        </p:sp>
        <p:sp>
          <p:nvSpPr>
            <p:cNvPr id="149" name="Rectangular Callout 148"/>
            <p:cNvSpPr/>
            <p:nvPr/>
          </p:nvSpPr>
          <p:spPr>
            <a:xfrm>
              <a:off x="9529309" y="3853996"/>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Event Hub Cloud</a:t>
              </a:r>
              <a:endParaRPr lang="en-US" sz="1200" dirty="0"/>
            </a:p>
          </p:txBody>
        </p:sp>
        <p:pic>
          <p:nvPicPr>
            <p:cNvPr id="1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0518" y="3459047"/>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64" name="Lightning Bolt 63"/>
            <p:cNvSpPr/>
            <p:nvPr/>
          </p:nvSpPr>
          <p:spPr>
            <a:xfrm>
              <a:off x="7657690" y="368722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5" name="Right Arrow 64"/>
            <p:cNvSpPr/>
            <p:nvPr/>
          </p:nvSpPr>
          <p:spPr>
            <a:xfrm>
              <a:off x="7545149" y="389677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Lightning Bolt 65"/>
            <p:cNvSpPr/>
            <p:nvPr/>
          </p:nvSpPr>
          <p:spPr>
            <a:xfrm>
              <a:off x="5798037" y="413487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Right Arrow 66"/>
            <p:cNvSpPr/>
            <p:nvPr/>
          </p:nvSpPr>
          <p:spPr>
            <a:xfrm>
              <a:off x="5685496" y="434442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67"/>
            <p:cNvSpPr txBox="1"/>
            <p:nvPr/>
          </p:nvSpPr>
          <p:spPr>
            <a:xfrm rot="18716823">
              <a:off x="3620804" y="4653856"/>
              <a:ext cx="2973673" cy="401889"/>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CustomerModified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3" name="Right Arrow 2"/>
            <p:cNvSpPr/>
            <p:nvPr/>
          </p:nvSpPr>
          <p:spPr>
            <a:xfrm rot="19321743">
              <a:off x="6016368" y="3364775"/>
              <a:ext cx="2490723" cy="187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7" name="Elbow Connector 6"/>
            <p:cNvCxnSpPr>
              <a:stCxn id="146" idx="3"/>
              <a:endCxn id="148" idx="2"/>
            </p:cNvCxnSpPr>
            <p:nvPr/>
          </p:nvCxnSpPr>
          <p:spPr>
            <a:xfrm flipV="1">
              <a:off x="3119136" y="4134031"/>
              <a:ext cx="5297653" cy="1336977"/>
            </a:xfrm>
            <a:prstGeom prst="bentConnector2">
              <a:avLst/>
            </a:prstGeom>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338070" y="2824406"/>
            <a:ext cx="3929744" cy="3902407"/>
          </a:xfrm>
          <a:prstGeom prst="rect">
            <a:avLst/>
          </a:prstGeom>
        </p:spPr>
      </p:pic>
      <p:cxnSp>
        <p:nvCxnSpPr>
          <p:cNvPr id="35" name="Straight Arrow Connector 34"/>
          <p:cNvCxnSpPr/>
          <p:nvPr/>
        </p:nvCxnSpPr>
        <p:spPr>
          <a:xfrm flipV="1">
            <a:off x="1451956" y="2735303"/>
            <a:ext cx="3283557" cy="305288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61081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Verify</a:t>
            </a:r>
            <a:r>
              <a:rPr lang="fr-FR" sz="4800" dirty="0" smtClean="0">
                <a:solidFill>
                  <a:schemeClr val="accent4">
                    <a:lumMod val="75000"/>
                  </a:schemeClr>
                </a:solidFill>
                <a:latin typeface="Trebuchet MS Bold" charset="0"/>
                <a:cs typeface="Trebuchet MS Bold" charset="0"/>
              </a:rPr>
              <a:t> update </a:t>
            </a:r>
            <a:r>
              <a:rPr lang="fr-FR" sz="4800" dirty="0" err="1" smtClean="0">
                <a:solidFill>
                  <a:schemeClr val="accent4">
                    <a:lumMod val="75000"/>
                  </a:schemeClr>
                </a:solidFill>
                <a:latin typeface="Trebuchet MS Bold" charset="0"/>
                <a:cs typeface="Trebuchet MS Bold" charset="0"/>
              </a:rPr>
              <a:t>customer</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details</a:t>
            </a:r>
            <a:r>
              <a:rPr lang="fr-FR" sz="4800" dirty="0" smtClean="0">
                <a:solidFill>
                  <a:schemeClr val="accent4">
                    <a:lumMod val="75000"/>
                  </a:schemeClr>
                </a:solidFill>
                <a:latin typeface="Trebuchet MS Bold" charset="0"/>
                <a:cs typeface="Trebuchet MS Bold" charset="0"/>
              </a:rPr>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in </a:t>
            </a:r>
            <a:r>
              <a:rPr lang="fr-FR" sz="4800" dirty="0" err="1" smtClean="0">
                <a:solidFill>
                  <a:schemeClr val="accent4">
                    <a:lumMod val="75000"/>
                  </a:schemeClr>
                </a:solidFill>
                <a:latin typeface="Trebuchet MS Bold" charset="0"/>
                <a:cs typeface="Trebuchet MS Bold" charset="0"/>
              </a:rPr>
              <a:t>orders</a:t>
            </a:r>
            <a:r>
              <a:rPr lang="fr-FR" sz="4800" dirty="0" smtClean="0">
                <a:solidFill>
                  <a:schemeClr val="accent4">
                    <a:lumMod val="75000"/>
                  </a:schemeClr>
                </a:solidFill>
                <a:latin typeface="Trebuchet MS Bold" charset="0"/>
                <a:cs typeface="Trebuchet MS Bold" charset="0"/>
              </a:rPr>
              <a:t/>
            </a:r>
            <a:br>
              <a:rPr lang="fr-FR" sz="4800" dirty="0" smtClean="0">
                <a:solidFill>
                  <a:schemeClr val="accent4">
                    <a:lumMod val="75000"/>
                  </a:schemeClr>
                </a:solidFill>
                <a:latin typeface="Trebuchet MS Bold" charset="0"/>
                <a:cs typeface="Trebuchet MS Bold" charset="0"/>
              </a:rPr>
            </a:b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6" name="Group 5"/>
          <p:cNvGrpSpPr/>
          <p:nvPr/>
        </p:nvGrpSpPr>
        <p:grpSpPr>
          <a:xfrm>
            <a:off x="3740726" y="175491"/>
            <a:ext cx="8590832" cy="3465192"/>
            <a:chOff x="1191488" y="1955459"/>
            <a:chExt cx="10197962" cy="4547879"/>
          </a:xfrm>
        </p:grpSpPr>
        <p:sp>
          <p:nvSpPr>
            <p:cNvPr id="8" name="Cloud 7"/>
            <p:cNvSpPr/>
            <p:nvPr/>
          </p:nvSpPr>
          <p:spPr>
            <a:xfrm>
              <a:off x="4124993" y="2362920"/>
              <a:ext cx="6957098" cy="2702288"/>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9" name="Rounded Rectangle 8"/>
            <p:cNvSpPr/>
            <p:nvPr/>
          </p:nvSpPr>
          <p:spPr>
            <a:xfrm>
              <a:off x="6045271" y="3675465"/>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0" name="Rounded Rectangle 9"/>
            <p:cNvSpPr/>
            <p:nvPr/>
          </p:nvSpPr>
          <p:spPr>
            <a:xfrm>
              <a:off x="6715831" y="367546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 name="Rounded Rectangle 10"/>
            <p:cNvSpPr/>
            <p:nvPr/>
          </p:nvSpPr>
          <p:spPr>
            <a:xfrm>
              <a:off x="6045271" y="3675465"/>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b="1" dirty="0" smtClean="0">
                  <a:solidFill>
                    <a:schemeClr val="bg2">
                      <a:lumMod val="95000"/>
                    </a:schemeClr>
                  </a:solidFill>
                </a:rPr>
                <a:t>UI</a:t>
              </a:r>
              <a:endParaRPr lang="en-US" sz="1400" b="1" dirty="0">
                <a:solidFill>
                  <a:schemeClr val="bg2">
                    <a:lumMod val="95000"/>
                  </a:schemeClr>
                </a:solidFill>
              </a:endParaRPr>
            </a:p>
          </p:txBody>
        </p:sp>
        <p:sp>
          <p:nvSpPr>
            <p:cNvPr id="12" name="Rectangular Callout 11"/>
            <p:cNvSpPr/>
            <p:nvPr/>
          </p:nvSpPr>
          <p:spPr>
            <a:xfrm>
              <a:off x="5533706" y="4894552"/>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Order</a:t>
              </a:r>
              <a:endParaRPr lang="en-US" sz="1200" dirty="0"/>
            </a:p>
          </p:txBody>
        </p:sp>
        <p:sp>
          <p:nvSpPr>
            <p:cNvPr id="21" name="Rounded Rectangle 20"/>
            <p:cNvSpPr/>
            <p:nvPr/>
          </p:nvSpPr>
          <p:spPr>
            <a:xfrm>
              <a:off x="8080152" y="1955459"/>
              <a:ext cx="1801649" cy="127698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solidFill>
                    <a:schemeClr val="tx1"/>
                  </a:solidFill>
                </a:rPr>
                <a:t>RDBMS</a:t>
              </a:r>
            </a:p>
            <a:p>
              <a:pPr algn="ctr"/>
              <a:r>
                <a:rPr lang="en-US" sz="1400" dirty="0" smtClean="0">
                  <a:solidFill>
                    <a:schemeClr val="tx1"/>
                  </a:solidFill>
                </a:rPr>
                <a:t>Orders &amp; </a:t>
              </a:r>
              <a:r>
                <a:rPr lang="en-US" sz="1400" b="1" dirty="0" smtClean="0">
                  <a:solidFill>
                    <a:schemeClr val="tx1"/>
                  </a:solidFill>
                </a:rPr>
                <a:t>Customer Bound Context</a:t>
              </a:r>
              <a:endParaRPr lang="en-US" sz="1400" b="1" dirty="0">
                <a:solidFill>
                  <a:schemeClr val="tx1"/>
                </a:solidFill>
              </a:endParaRPr>
            </a:p>
            <a:p>
              <a:pPr algn="ctr"/>
              <a:endParaRPr lang="en-US" sz="1400" dirty="0">
                <a:solidFill>
                  <a:schemeClr val="tx1"/>
                </a:solidFill>
              </a:endParaRPr>
            </a:p>
          </p:txBody>
        </p:sp>
        <p:sp>
          <p:nvSpPr>
            <p:cNvPr id="22" name="Rectangular Callout 21"/>
            <p:cNvSpPr/>
            <p:nvPr/>
          </p:nvSpPr>
          <p:spPr>
            <a:xfrm>
              <a:off x="9888310" y="3047639"/>
              <a:ext cx="1501140" cy="320859"/>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smtClean="0"/>
                <a:t>Database Cloud</a:t>
              </a:r>
              <a:endParaRPr lang="en-US" sz="1200" dirty="0"/>
            </a:p>
          </p:txBody>
        </p:sp>
        <p:cxnSp>
          <p:nvCxnSpPr>
            <p:cNvPr id="25" name="Straight Arrow Connector 24"/>
            <p:cNvCxnSpPr>
              <a:endCxn id="21" idx="2"/>
            </p:cNvCxnSpPr>
            <p:nvPr/>
          </p:nvCxnSpPr>
          <p:spPr>
            <a:xfrm flipV="1">
              <a:off x="7862641" y="3232445"/>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Cloud 109"/>
            <p:cNvSpPr/>
            <p:nvPr/>
          </p:nvSpPr>
          <p:spPr>
            <a:xfrm>
              <a:off x="1191488" y="3587598"/>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600"/>
            </a:p>
          </p:txBody>
        </p:sp>
        <p:sp>
          <p:nvSpPr>
            <p:cNvPr id="111" name="Rounded Rectangle 110"/>
            <p:cNvSpPr/>
            <p:nvPr/>
          </p:nvSpPr>
          <p:spPr>
            <a:xfrm>
              <a:off x="2176684" y="4996180"/>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12" name="Rounded Rectangle 111"/>
            <p:cNvSpPr/>
            <p:nvPr/>
          </p:nvSpPr>
          <p:spPr>
            <a:xfrm>
              <a:off x="2176684" y="499618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4" name="Rectangular Callout 113"/>
            <p:cNvSpPr/>
            <p:nvPr/>
          </p:nvSpPr>
          <p:spPr>
            <a:xfrm>
              <a:off x="2372375" y="4379913"/>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Customer</a:t>
              </a:r>
              <a:endParaRPr lang="en-US" sz="1200" dirty="0"/>
            </a:p>
          </p:txBody>
        </p:sp>
        <p:pic>
          <p:nvPicPr>
            <p:cNvPr id="133" name="Picture 13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5242" y="3821710"/>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4" name="Can 133"/>
            <p:cNvSpPr/>
            <p:nvPr/>
          </p:nvSpPr>
          <p:spPr>
            <a:xfrm>
              <a:off x="1853072" y="4160607"/>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135" name="Elbow Connector 134"/>
            <p:cNvCxnSpPr>
              <a:stCxn id="111" idx="1"/>
              <a:endCxn id="134" idx="3"/>
            </p:cNvCxnSpPr>
            <p:nvPr/>
          </p:nvCxnSpPr>
          <p:spPr>
            <a:xfrm rot="10800000">
              <a:off x="2022206" y="4360780"/>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Lightning Bolt 144"/>
            <p:cNvSpPr/>
            <p:nvPr/>
          </p:nvSpPr>
          <p:spPr>
            <a:xfrm>
              <a:off x="2586735" y="531507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6" name="Right Arrow 145"/>
            <p:cNvSpPr/>
            <p:nvPr/>
          </p:nvSpPr>
          <p:spPr>
            <a:xfrm>
              <a:off x="2894055" y="535470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8" name="Rounded Rectangle 147"/>
            <p:cNvSpPr/>
            <p:nvPr/>
          </p:nvSpPr>
          <p:spPr>
            <a:xfrm>
              <a:off x="7738609" y="3481568"/>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dirty="0" smtClean="0">
                <a:solidFill>
                  <a:schemeClr val="tx1"/>
                </a:solidFill>
              </a:endParaRPr>
            </a:p>
            <a:p>
              <a:pPr algn="ctr"/>
              <a:r>
                <a:rPr lang="nl-NL" sz="1100" dirty="0" err="1" smtClean="0">
                  <a:solidFill>
                    <a:schemeClr val="tx1"/>
                  </a:solidFill>
                </a:rPr>
                <a:t>EventHub</a:t>
              </a:r>
              <a:endParaRPr lang="en-US" sz="1100" dirty="0">
                <a:solidFill>
                  <a:schemeClr val="tx1"/>
                </a:solidFill>
              </a:endParaRPr>
            </a:p>
          </p:txBody>
        </p:sp>
        <p:sp>
          <p:nvSpPr>
            <p:cNvPr id="149" name="Rectangular Callout 148"/>
            <p:cNvSpPr/>
            <p:nvPr/>
          </p:nvSpPr>
          <p:spPr>
            <a:xfrm>
              <a:off x="9529309" y="3853996"/>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Event Hub Cloud</a:t>
              </a:r>
              <a:endParaRPr lang="en-US" sz="1200" dirty="0"/>
            </a:p>
          </p:txBody>
        </p:sp>
        <p:pic>
          <p:nvPicPr>
            <p:cNvPr id="1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0518" y="3459047"/>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1212946" y="6059004"/>
              <a:ext cx="2689613" cy="44433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CustomerModified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64" name="Lightning Bolt 63"/>
            <p:cNvSpPr/>
            <p:nvPr/>
          </p:nvSpPr>
          <p:spPr>
            <a:xfrm>
              <a:off x="7657690" y="368722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5" name="Right Arrow 64"/>
            <p:cNvSpPr/>
            <p:nvPr/>
          </p:nvSpPr>
          <p:spPr>
            <a:xfrm>
              <a:off x="7545149" y="389677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Lightning Bolt 65"/>
            <p:cNvSpPr/>
            <p:nvPr/>
          </p:nvSpPr>
          <p:spPr>
            <a:xfrm>
              <a:off x="5798037" y="413487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Right Arrow 66"/>
            <p:cNvSpPr/>
            <p:nvPr/>
          </p:nvSpPr>
          <p:spPr>
            <a:xfrm>
              <a:off x="5685496" y="434442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67"/>
            <p:cNvSpPr txBox="1"/>
            <p:nvPr/>
          </p:nvSpPr>
          <p:spPr>
            <a:xfrm rot="18716823">
              <a:off x="3620804" y="4653856"/>
              <a:ext cx="2973673" cy="401889"/>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CustomerModified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3" name="Right Arrow 2"/>
            <p:cNvSpPr/>
            <p:nvPr/>
          </p:nvSpPr>
          <p:spPr>
            <a:xfrm rot="19321743">
              <a:off x="6016368" y="3364775"/>
              <a:ext cx="2490723" cy="187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7" name="Elbow Connector 6"/>
            <p:cNvCxnSpPr>
              <a:stCxn id="146" idx="3"/>
              <a:endCxn id="148" idx="2"/>
            </p:cNvCxnSpPr>
            <p:nvPr/>
          </p:nvCxnSpPr>
          <p:spPr>
            <a:xfrm flipV="1">
              <a:off x="3119136" y="4134031"/>
              <a:ext cx="5297653" cy="1336977"/>
            </a:xfrm>
            <a:prstGeom prst="bentConnector2">
              <a:avLst/>
            </a:prstGeom>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7077297" y="2998457"/>
            <a:ext cx="4546828" cy="3702321"/>
          </a:xfrm>
          <a:prstGeom prst="rect">
            <a:avLst/>
          </a:prstGeom>
        </p:spPr>
      </p:pic>
      <p:cxnSp>
        <p:nvCxnSpPr>
          <p:cNvPr id="35" name="Straight Arrow Connector 34"/>
          <p:cNvCxnSpPr/>
          <p:nvPr/>
        </p:nvCxnSpPr>
        <p:spPr>
          <a:xfrm flipH="1" flipV="1">
            <a:off x="8846343" y="1706651"/>
            <a:ext cx="1171224" cy="176622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4663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smtClean="0">
                <a:solidFill>
                  <a:schemeClr val="bg1"/>
                </a:solidFill>
                <a:latin typeface="Trebuchet MS Bold" charset="0"/>
                <a:cs typeface="Trebuchet MS Bold" charset="0"/>
              </a:rPr>
              <a:t/>
            </a:r>
            <a:br>
              <a:rPr lang="fr-FR" sz="11500" dirty="0" smtClean="0">
                <a:solidFill>
                  <a:schemeClr val="bg1"/>
                </a:solidFill>
                <a:latin typeface="Trebuchet MS Bold" charset="0"/>
                <a:cs typeface="Trebuchet MS Bold" charset="0"/>
              </a:rPr>
            </a:br>
            <a:r>
              <a:rPr lang="fr-FR" sz="11500" dirty="0" smtClean="0">
                <a:solidFill>
                  <a:schemeClr val="bg1"/>
                </a:solidFill>
                <a:latin typeface="Trebuchet MS Bold" charset="0"/>
                <a:cs typeface="Trebuchet MS Bold" charset="0"/>
              </a:rPr>
              <a:t>Volume</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5" name="Picture 4" descr="Big Data depi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560" y="754911"/>
            <a:ext cx="3216336" cy="192980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977995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Verify</a:t>
            </a:r>
            <a:r>
              <a:rPr lang="fr-FR" sz="4800" dirty="0" smtClean="0">
                <a:solidFill>
                  <a:schemeClr val="accent4">
                    <a:lumMod val="75000"/>
                  </a:schemeClr>
                </a:solidFill>
                <a:latin typeface="Trebuchet MS Bold" charset="0"/>
                <a:cs typeface="Trebuchet MS Bold" charset="0"/>
              </a:rPr>
              <a:t> update </a:t>
            </a:r>
            <a:r>
              <a:rPr lang="fr-FR" sz="4800" dirty="0" err="1" smtClean="0">
                <a:solidFill>
                  <a:schemeClr val="accent4">
                    <a:lumMod val="75000"/>
                  </a:schemeClr>
                </a:solidFill>
                <a:latin typeface="Trebuchet MS Bold" charset="0"/>
                <a:cs typeface="Trebuchet MS Bold" charset="0"/>
              </a:rPr>
              <a:t>bound</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context</a:t>
            </a:r>
            <a:r>
              <a:rPr lang="fr-FR" sz="4800" dirty="0" smtClean="0">
                <a:solidFill>
                  <a:schemeClr val="accent4">
                    <a:lumMod val="75000"/>
                  </a:schemeClr>
                </a:solidFill>
                <a:latin typeface="Trebuchet MS Bold" charset="0"/>
                <a:cs typeface="Trebuchet MS Bold" charset="0"/>
              </a:rPr>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in </a:t>
            </a:r>
            <a:r>
              <a:rPr lang="fr-FR" sz="4800" dirty="0" err="1" smtClean="0">
                <a:solidFill>
                  <a:schemeClr val="accent4">
                    <a:lumMod val="75000"/>
                  </a:schemeClr>
                </a:solidFill>
                <a:latin typeface="Trebuchet MS Bold" charset="0"/>
                <a:cs typeface="Trebuchet MS Bold" charset="0"/>
              </a:rPr>
              <a:t>database</a:t>
            </a:r>
            <a:r>
              <a:rPr lang="fr-FR" sz="4800" dirty="0" smtClean="0">
                <a:solidFill>
                  <a:schemeClr val="accent4">
                    <a:lumMod val="75000"/>
                  </a:schemeClr>
                </a:solidFill>
                <a:latin typeface="Trebuchet MS Bold" charset="0"/>
                <a:cs typeface="Trebuchet MS Bold" charset="0"/>
              </a:rPr>
              <a:t> </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6" name="Group 5"/>
          <p:cNvGrpSpPr/>
          <p:nvPr/>
        </p:nvGrpSpPr>
        <p:grpSpPr>
          <a:xfrm>
            <a:off x="3740726" y="175491"/>
            <a:ext cx="8590832" cy="3465192"/>
            <a:chOff x="1191488" y="1955459"/>
            <a:chExt cx="10197962" cy="4547879"/>
          </a:xfrm>
        </p:grpSpPr>
        <p:sp>
          <p:nvSpPr>
            <p:cNvPr id="8" name="Cloud 7"/>
            <p:cNvSpPr/>
            <p:nvPr/>
          </p:nvSpPr>
          <p:spPr>
            <a:xfrm>
              <a:off x="4124993" y="2362920"/>
              <a:ext cx="6957098" cy="2702288"/>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600"/>
            </a:p>
          </p:txBody>
        </p:sp>
        <p:sp>
          <p:nvSpPr>
            <p:cNvPr id="9" name="Rounded Rectangle 8"/>
            <p:cNvSpPr/>
            <p:nvPr/>
          </p:nvSpPr>
          <p:spPr>
            <a:xfrm>
              <a:off x="6045271" y="3675465"/>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0" name="Rounded Rectangle 9"/>
            <p:cNvSpPr/>
            <p:nvPr/>
          </p:nvSpPr>
          <p:spPr>
            <a:xfrm>
              <a:off x="6715831" y="367546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 name="Rounded Rectangle 10"/>
            <p:cNvSpPr/>
            <p:nvPr/>
          </p:nvSpPr>
          <p:spPr>
            <a:xfrm>
              <a:off x="6045271" y="3675465"/>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400" b="1" dirty="0" smtClean="0">
                  <a:solidFill>
                    <a:schemeClr val="bg2">
                      <a:lumMod val="95000"/>
                    </a:schemeClr>
                  </a:solidFill>
                </a:rPr>
                <a:t>UI</a:t>
              </a:r>
              <a:endParaRPr lang="en-US" sz="1400" b="1" dirty="0">
                <a:solidFill>
                  <a:schemeClr val="bg2">
                    <a:lumMod val="95000"/>
                  </a:schemeClr>
                </a:solidFill>
              </a:endParaRPr>
            </a:p>
          </p:txBody>
        </p:sp>
        <p:sp>
          <p:nvSpPr>
            <p:cNvPr id="12" name="Rectangular Callout 11"/>
            <p:cNvSpPr/>
            <p:nvPr/>
          </p:nvSpPr>
          <p:spPr>
            <a:xfrm>
              <a:off x="5533706" y="4894552"/>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Order</a:t>
              </a:r>
              <a:endParaRPr lang="en-US" sz="1200" dirty="0"/>
            </a:p>
          </p:txBody>
        </p:sp>
        <p:sp>
          <p:nvSpPr>
            <p:cNvPr id="21" name="Rounded Rectangle 20"/>
            <p:cNvSpPr/>
            <p:nvPr/>
          </p:nvSpPr>
          <p:spPr>
            <a:xfrm>
              <a:off x="8080152" y="1955459"/>
              <a:ext cx="1801649" cy="127698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400" dirty="0" smtClean="0">
                  <a:solidFill>
                    <a:schemeClr val="tx1"/>
                  </a:solidFill>
                </a:rPr>
                <a:t>RDBMS</a:t>
              </a:r>
            </a:p>
            <a:p>
              <a:pPr algn="ctr"/>
              <a:r>
                <a:rPr lang="en-US" sz="1400" dirty="0" smtClean="0">
                  <a:solidFill>
                    <a:schemeClr val="tx1"/>
                  </a:solidFill>
                </a:rPr>
                <a:t>Orders &amp; </a:t>
              </a:r>
              <a:r>
                <a:rPr lang="en-US" sz="1400" b="1" dirty="0" smtClean="0">
                  <a:solidFill>
                    <a:schemeClr val="tx1"/>
                  </a:solidFill>
                </a:rPr>
                <a:t>Customer Bound Context</a:t>
              </a:r>
              <a:endParaRPr lang="en-US" sz="1400" b="1" dirty="0">
                <a:solidFill>
                  <a:schemeClr val="tx1"/>
                </a:solidFill>
              </a:endParaRPr>
            </a:p>
            <a:p>
              <a:pPr algn="ctr"/>
              <a:endParaRPr lang="en-US" sz="1400" dirty="0">
                <a:solidFill>
                  <a:schemeClr val="tx1"/>
                </a:solidFill>
              </a:endParaRPr>
            </a:p>
          </p:txBody>
        </p:sp>
        <p:sp>
          <p:nvSpPr>
            <p:cNvPr id="22" name="Rectangular Callout 21"/>
            <p:cNvSpPr/>
            <p:nvPr/>
          </p:nvSpPr>
          <p:spPr>
            <a:xfrm>
              <a:off x="9888310" y="3047639"/>
              <a:ext cx="1501140" cy="320859"/>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200" dirty="0" smtClean="0"/>
                <a:t>Database Cloud</a:t>
              </a:r>
              <a:endParaRPr lang="en-US" sz="1200" dirty="0"/>
            </a:p>
          </p:txBody>
        </p:sp>
        <p:cxnSp>
          <p:nvCxnSpPr>
            <p:cNvPr id="25" name="Straight Arrow Connector 24"/>
            <p:cNvCxnSpPr>
              <a:endCxn id="21" idx="2"/>
            </p:cNvCxnSpPr>
            <p:nvPr/>
          </p:nvCxnSpPr>
          <p:spPr>
            <a:xfrm flipV="1">
              <a:off x="7862641" y="3232445"/>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0" name="Cloud 109"/>
            <p:cNvSpPr/>
            <p:nvPr/>
          </p:nvSpPr>
          <p:spPr>
            <a:xfrm>
              <a:off x="1191488" y="3587598"/>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1600"/>
            </a:p>
          </p:txBody>
        </p:sp>
        <p:sp>
          <p:nvSpPr>
            <p:cNvPr id="111" name="Rounded Rectangle 110"/>
            <p:cNvSpPr/>
            <p:nvPr/>
          </p:nvSpPr>
          <p:spPr>
            <a:xfrm>
              <a:off x="2176684" y="4996180"/>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600"/>
            </a:p>
          </p:txBody>
        </p:sp>
        <p:sp>
          <p:nvSpPr>
            <p:cNvPr id="112" name="Rounded Rectangle 111"/>
            <p:cNvSpPr/>
            <p:nvPr/>
          </p:nvSpPr>
          <p:spPr>
            <a:xfrm>
              <a:off x="2176684" y="499618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400" b="1" dirty="0" smtClean="0">
                  <a:solidFill>
                    <a:schemeClr val="bg2">
                      <a:lumMod val="95000"/>
                    </a:schemeClr>
                  </a:solidFill>
                </a:rPr>
                <a:t>API</a:t>
              </a:r>
              <a:endParaRPr lang="en-US" sz="1400" b="1" dirty="0">
                <a:solidFill>
                  <a:schemeClr val="bg2">
                    <a:lumMod val="95000"/>
                  </a:schemeClr>
                </a:solidFill>
              </a:endParaRPr>
            </a:p>
          </p:txBody>
        </p:sp>
        <p:sp>
          <p:nvSpPr>
            <p:cNvPr id="114" name="Rectangular Callout 113"/>
            <p:cNvSpPr/>
            <p:nvPr/>
          </p:nvSpPr>
          <p:spPr>
            <a:xfrm>
              <a:off x="2372375" y="4379913"/>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Customer</a:t>
              </a:r>
              <a:endParaRPr lang="en-US" sz="1200" dirty="0"/>
            </a:p>
          </p:txBody>
        </p:sp>
        <p:pic>
          <p:nvPicPr>
            <p:cNvPr id="133" name="Picture 132"/>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5242" y="3821710"/>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34" name="Can 133"/>
            <p:cNvSpPr/>
            <p:nvPr/>
          </p:nvSpPr>
          <p:spPr>
            <a:xfrm>
              <a:off x="1853072" y="4160607"/>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135" name="Elbow Connector 134"/>
            <p:cNvCxnSpPr>
              <a:stCxn id="111" idx="1"/>
              <a:endCxn id="134" idx="3"/>
            </p:cNvCxnSpPr>
            <p:nvPr/>
          </p:nvCxnSpPr>
          <p:spPr>
            <a:xfrm rot="10800000">
              <a:off x="2022206" y="4360780"/>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45" name="Lightning Bolt 144"/>
            <p:cNvSpPr/>
            <p:nvPr/>
          </p:nvSpPr>
          <p:spPr>
            <a:xfrm>
              <a:off x="2586735" y="531507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6" name="Right Arrow 145"/>
            <p:cNvSpPr/>
            <p:nvPr/>
          </p:nvSpPr>
          <p:spPr>
            <a:xfrm>
              <a:off x="2894055" y="535470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148" name="Rounded Rectangle 147"/>
            <p:cNvSpPr/>
            <p:nvPr/>
          </p:nvSpPr>
          <p:spPr>
            <a:xfrm>
              <a:off x="7738609" y="3481568"/>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dirty="0" smtClean="0">
                <a:solidFill>
                  <a:schemeClr val="tx1"/>
                </a:solidFill>
              </a:endParaRPr>
            </a:p>
            <a:p>
              <a:pPr algn="ctr"/>
              <a:r>
                <a:rPr lang="nl-NL" sz="1100" dirty="0" err="1" smtClean="0">
                  <a:solidFill>
                    <a:schemeClr val="tx1"/>
                  </a:solidFill>
                </a:rPr>
                <a:t>EventHub</a:t>
              </a:r>
              <a:endParaRPr lang="en-US" sz="1100" dirty="0">
                <a:solidFill>
                  <a:schemeClr val="tx1"/>
                </a:solidFill>
              </a:endParaRPr>
            </a:p>
          </p:txBody>
        </p:sp>
        <p:sp>
          <p:nvSpPr>
            <p:cNvPr id="149" name="Rectangular Callout 148"/>
            <p:cNvSpPr/>
            <p:nvPr/>
          </p:nvSpPr>
          <p:spPr>
            <a:xfrm>
              <a:off x="9529309" y="3853996"/>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Event Hub Cloud</a:t>
              </a:r>
              <a:endParaRPr lang="en-US" sz="1200" dirty="0"/>
            </a:p>
          </p:txBody>
        </p:sp>
        <p:pic>
          <p:nvPicPr>
            <p:cNvPr id="1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80518" y="3459047"/>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p:cNvSpPr txBox="1"/>
            <p:nvPr/>
          </p:nvSpPr>
          <p:spPr>
            <a:xfrm>
              <a:off x="1212946" y="6059004"/>
              <a:ext cx="2689613" cy="44433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CustomerModified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64" name="Lightning Bolt 63"/>
            <p:cNvSpPr/>
            <p:nvPr/>
          </p:nvSpPr>
          <p:spPr>
            <a:xfrm>
              <a:off x="7657690" y="368722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5" name="Right Arrow 64"/>
            <p:cNvSpPr/>
            <p:nvPr/>
          </p:nvSpPr>
          <p:spPr>
            <a:xfrm>
              <a:off x="7545149" y="389677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6" name="Lightning Bolt 65"/>
            <p:cNvSpPr/>
            <p:nvPr/>
          </p:nvSpPr>
          <p:spPr>
            <a:xfrm>
              <a:off x="5798037" y="413487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7" name="Right Arrow 66"/>
            <p:cNvSpPr/>
            <p:nvPr/>
          </p:nvSpPr>
          <p:spPr>
            <a:xfrm>
              <a:off x="5685496" y="434442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sp>
          <p:nvSpPr>
            <p:cNvPr id="68" name="TextBox 67"/>
            <p:cNvSpPr txBox="1"/>
            <p:nvPr/>
          </p:nvSpPr>
          <p:spPr>
            <a:xfrm rot="18716823">
              <a:off x="3620804" y="4653856"/>
              <a:ext cx="2973673" cy="401889"/>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CustomerModified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3" name="Right Arrow 2"/>
            <p:cNvSpPr/>
            <p:nvPr/>
          </p:nvSpPr>
          <p:spPr>
            <a:xfrm rot="19321743">
              <a:off x="6016368" y="3364775"/>
              <a:ext cx="2490723" cy="18707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600"/>
            </a:p>
          </p:txBody>
        </p:sp>
        <p:cxnSp>
          <p:nvCxnSpPr>
            <p:cNvPr id="7" name="Elbow Connector 6"/>
            <p:cNvCxnSpPr>
              <a:stCxn id="146" idx="3"/>
              <a:endCxn id="148" idx="2"/>
            </p:cNvCxnSpPr>
            <p:nvPr/>
          </p:nvCxnSpPr>
          <p:spPr>
            <a:xfrm flipV="1">
              <a:off x="3119136" y="4134031"/>
              <a:ext cx="5297653" cy="1336977"/>
            </a:xfrm>
            <a:prstGeom prst="bentConnector2">
              <a:avLst/>
            </a:prstGeom>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217607" y="3937556"/>
            <a:ext cx="11613886" cy="2415749"/>
          </a:xfrm>
          <a:prstGeom prst="rect">
            <a:avLst/>
          </a:prstGeom>
        </p:spPr>
      </p:pic>
      <p:cxnSp>
        <p:nvCxnSpPr>
          <p:cNvPr id="35" name="Straight Arrow Connector 34"/>
          <p:cNvCxnSpPr/>
          <p:nvPr/>
        </p:nvCxnSpPr>
        <p:spPr>
          <a:xfrm flipV="1">
            <a:off x="3307503" y="1014668"/>
            <a:ext cx="7198138" cy="386592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49530487"/>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Workflow to </a:t>
            </a:r>
            <a:r>
              <a:rPr lang="fr-FR" sz="4800" dirty="0" err="1" smtClean="0">
                <a:solidFill>
                  <a:schemeClr val="accent4">
                    <a:lumMod val="75000"/>
                  </a:schemeClr>
                </a:solidFill>
                <a:latin typeface="Trebuchet MS Bold" charset="0"/>
                <a:cs typeface="Trebuchet MS Bold" charset="0"/>
              </a:rPr>
              <a:t>Approve</a:t>
            </a:r>
            <a:r>
              <a:rPr lang="fr-FR" sz="4800" dirty="0" smtClean="0">
                <a:solidFill>
                  <a:schemeClr val="accent4">
                    <a:lumMod val="75000"/>
                  </a:schemeClr>
                </a:solidFill>
                <a:latin typeface="Trebuchet MS Bold" charset="0"/>
                <a:cs typeface="Trebuchet MS Bold" charset="0"/>
              </a:rPr>
              <a:t> or </a:t>
            </a:r>
            <a:r>
              <a:rPr lang="fr-FR" sz="4800" dirty="0" err="1" smtClean="0">
                <a:solidFill>
                  <a:schemeClr val="accent4">
                    <a:lumMod val="75000"/>
                  </a:schemeClr>
                </a:solidFill>
                <a:latin typeface="Trebuchet MS Bold" charset="0"/>
                <a:cs typeface="Trebuchet MS Bold" charset="0"/>
              </a:rPr>
              <a:t>Reject</a:t>
            </a:r>
            <a:r>
              <a:rPr lang="fr-FR" sz="4800" dirty="0" smtClean="0">
                <a:solidFill>
                  <a:schemeClr val="accent4">
                    <a:lumMod val="75000"/>
                  </a:schemeClr>
                </a:solidFill>
                <a:latin typeface="Trebuchet MS Bold" charset="0"/>
                <a:cs typeface="Trebuchet MS Bold" charset="0"/>
              </a:rPr>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new </a:t>
            </a:r>
            <a:r>
              <a:rPr lang="fr-FR" sz="4800" dirty="0" err="1">
                <a:solidFill>
                  <a:schemeClr val="accent4">
                    <a:lumMod val="75000"/>
                  </a:schemeClr>
                </a:solidFill>
                <a:latin typeface="Trebuchet MS Bold" charset="0"/>
                <a:cs typeface="Trebuchet MS Bold" charset="0"/>
              </a:rPr>
              <a:t>O</a:t>
            </a:r>
            <a:r>
              <a:rPr lang="fr-FR" sz="4800" dirty="0" err="1" smtClean="0">
                <a:solidFill>
                  <a:schemeClr val="accent4">
                    <a:lumMod val="75000"/>
                  </a:schemeClr>
                </a:solidFill>
                <a:latin typeface="Trebuchet MS Bold" charset="0"/>
                <a:cs typeface="Trebuchet MS Bold" charset="0"/>
              </a:rPr>
              <a:t>rders</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36" name="Cloud 35"/>
          <p:cNvSpPr/>
          <p:nvPr/>
        </p:nvSpPr>
        <p:spPr>
          <a:xfrm>
            <a:off x="4600625" y="1276442"/>
            <a:ext cx="6422274"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7" name="Rounded Rectangle 36"/>
          <p:cNvSpPr/>
          <p:nvPr/>
        </p:nvSpPr>
        <p:spPr>
          <a:xfrm>
            <a:off x="5986079" y="25889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Rounded Rectangle 37"/>
          <p:cNvSpPr/>
          <p:nvPr/>
        </p:nvSpPr>
        <p:spPr>
          <a:xfrm>
            <a:off x="6656639" y="25889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39" name="Rounded Rectangle 38"/>
          <p:cNvSpPr/>
          <p:nvPr/>
        </p:nvSpPr>
        <p:spPr>
          <a:xfrm>
            <a:off x="5986079" y="25889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40" name="Rectangular Callout 39"/>
          <p:cNvSpPr/>
          <p:nvPr/>
        </p:nvSpPr>
        <p:spPr>
          <a:xfrm>
            <a:off x="5474514" y="3808074"/>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46" name="Rounded Rectangle 45"/>
          <p:cNvSpPr/>
          <p:nvPr/>
        </p:nvSpPr>
        <p:spPr>
          <a:xfrm>
            <a:off x="7059977" y="167909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47" name="Rectangular Callout 46"/>
          <p:cNvSpPr/>
          <p:nvPr/>
        </p:nvSpPr>
        <p:spPr>
          <a:xfrm>
            <a:off x="8628791" y="1294514"/>
            <a:ext cx="1501140" cy="476224"/>
          </a:xfrm>
          <a:prstGeom prst="wedgeRectCallout">
            <a:avLst>
              <a:gd name="adj1" fmla="val -77265"/>
              <a:gd name="adj2" fmla="val 6341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cxnSp>
        <p:nvCxnSpPr>
          <p:cNvPr id="50" name="Straight Arrow Connector 49"/>
          <p:cNvCxnSpPr/>
          <p:nvPr/>
        </p:nvCxnSpPr>
        <p:spPr>
          <a:xfrm flipV="1">
            <a:off x="7008501" y="1965087"/>
            <a:ext cx="297141" cy="1198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3793004" y="4892635"/>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2" name="Rounded Rectangle 51"/>
          <p:cNvSpPr/>
          <p:nvPr/>
        </p:nvSpPr>
        <p:spPr>
          <a:xfrm>
            <a:off x="9878091" y="4852489"/>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53"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2399" y="484131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54" name="Lightning Bolt 53"/>
          <p:cNvSpPr/>
          <p:nvPr/>
        </p:nvSpPr>
        <p:spPr>
          <a:xfrm>
            <a:off x="9710070" y="460872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6032840"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Rectangular Callout 56"/>
          <p:cNvSpPr/>
          <p:nvPr/>
        </p:nvSpPr>
        <p:spPr>
          <a:xfrm>
            <a:off x="5735672" y="4944034"/>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58" name="Rounded Rectangle 57"/>
          <p:cNvSpPr/>
          <p:nvPr/>
        </p:nvSpPr>
        <p:spPr>
          <a:xfrm>
            <a:off x="9878091" y="5680886"/>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59" name="Picture 2" descr="redis-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5163" y="5848804"/>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60" name="Right Arrow 59"/>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8524702" y="3782628"/>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Rectangular Callout 61"/>
          <p:cNvSpPr/>
          <p:nvPr/>
        </p:nvSpPr>
        <p:spPr>
          <a:xfrm>
            <a:off x="6993824" y="4269024"/>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69" name="Lightning Bolt 68"/>
          <p:cNvSpPr/>
          <p:nvPr/>
        </p:nvSpPr>
        <p:spPr>
          <a:xfrm>
            <a:off x="9194881" y="410266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9502201" y="414229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Lightning Bolt 70"/>
          <p:cNvSpPr/>
          <p:nvPr/>
        </p:nvSpPr>
        <p:spPr>
          <a:xfrm>
            <a:off x="8189003" y="365955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p:cNvSpPr/>
          <p:nvPr/>
        </p:nvSpPr>
        <p:spPr>
          <a:xfrm>
            <a:off x="8076462" y="386910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4404934"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4" name="Rectangular Callout 73"/>
          <p:cNvSpPr/>
          <p:nvPr/>
        </p:nvSpPr>
        <p:spPr>
          <a:xfrm>
            <a:off x="4600625" y="4944034"/>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75" name="Rounded Rectangle 74"/>
          <p:cNvSpPr/>
          <p:nvPr/>
        </p:nvSpPr>
        <p:spPr>
          <a:xfrm>
            <a:off x="6019990"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76" name="Lightning Bolt 75"/>
          <p:cNvSpPr/>
          <p:nvPr/>
        </p:nvSpPr>
        <p:spPr>
          <a:xfrm>
            <a:off x="4235614" y="541539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p:cNvSpPr/>
          <p:nvPr/>
        </p:nvSpPr>
        <p:spPr>
          <a:xfrm>
            <a:off x="4123073" y="562494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a:off x="7260697"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9" name="Rectangular Callout 78"/>
          <p:cNvSpPr/>
          <p:nvPr/>
        </p:nvSpPr>
        <p:spPr>
          <a:xfrm>
            <a:off x="6963529" y="4936699"/>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80" name="Rounded Rectangle 79"/>
          <p:cNvSpPr/>
          <p:nvPr/>
        </p:nvSpPr>
        <p:spPr>
          <a:xfrm>
            <a:off x="7247847" y="5573636"/>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1" name="Rounded Rectangle 80"/>
          <p:cNvSpPr/>
          <p:nvPr/>
        </p:nvSpPr>
        <p:spPr>
          <a:xfrm>
            <a:off x="8475704"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2" name="Rounded Rectangle 81"/>
          <p:cNvSpPr/>
          <p:nvPr/>
        </p:nvSpPr>
        <p:spPr>
          <a:xfrm>
            <a:off x="8462854"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3" name="Rectangular Callout 82"/>
          <p:cNvSpPr/>
          <p:nvPr/>
        </p:nvSpPr>
        <p:spPr>
          <a:xfrm>
            <a:off x="8617008" y="5030848"/>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84" name="Right Arrow 83"/>
          <p:cNvSpPr/>
          <p:nvPr/>
        </p:nvSpPr>
        <p:spPr>
          <a:xfrm>
            <a:off x="9499983" y="5883027"/>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ounded Rectangle 85"/>
          <p:cNvSpPr/>
          <p:nvPr/>
        </p:nvSpPr>
        <p:spPr>
          <a:xfrm>
            <a:off x="7679417" y="2395090"/>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87" name="Rectangular Callout 86"/>
          <p:cNvSpPr/>
          <p:nvPr/>
        </p:nvSpPr>
        <p:spPr>
          <a:xfrm>
            <a:off x="9470117" y="2767518"/>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8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1326" y="237256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91" name="TextBox 90"/>
          <p:cNvSpPr txBox="1"/>
          <p:nvPr/>
        </p:nvSpPr>
        <p:spPr>
          <a:xfrm>
            <a:off x="2231410" y="5571976"/>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cxnSp>
        <p:nvCxnSpPr>
          <p:cNvPr id="17" name="Elbow Connector 16"/>
          <p:cNvCxnSpPr>
            <a:stCxn id="86" idx="2"/>
            <a:endCxn id="61" idx="0"/>
          </p:cNvCxnSpPr>
          <p:nvPr/>
        </p:nvCxnSpPr>
        <p:spPr>
          <a:xfrm rot="16200000" flipH="1">
            <a:off x="8293640" y="3111510"/>
            <a:ext cx="735075" cy="607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1" idx="3"/>
            <a:endCxn id="52" idx="0"/>
          </p:cNvCxnSpPr>
          <p:nvPr/>
        </p:nvCxnSpPr>
        <p:spPr>
          <a:xfrm>
            <a:off x="9404812" y="4138014"/>
            <a:ext cx="1151459" cy="71447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9391559" y="3748872"/>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64" name="Lightning Bolt 63"/>
          <p:cNvSpPr/>
          <p:nvPr/>
        </p:nvSpPr>
        <p:spPr>
          <a:xfrm>
            <a:off x="6986628" y="317370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ight Arrow 64"/>
          <p:cNvSpPr/>
          <p:nvPr/>
        </p:nvSpPr>
        <p:spPr>
          <a:xfrm>
            <a:off x="7293948" y="321333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7293948" y="3355566"/>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11144706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Workflow to </a:t>
            </a:r>
            <a:r>
              <a:rPr lang="fr-FR" sz="4800" dirty="0" err="1" smtClean="0">
                <a:solidFill>
                  <a:schemeClr val="accent4">
                    <a:lumMod val="75000"/>
                  </a:schemeClr>
                </a:solidFill>
                <a:latin typeface="Trebuchet MS Bold" charset="0"/>
                <a:cs typeface="Trebuchet MS Bold" charset="0"/>
              </a:rPr>
              <a:t>Approve</a:t>
            </a:r>
            <a:r>
              <a:rPr lang="fr-FR" sz="4800" dirty="0" smtClean="0">
                <a:solidFill>
                  <a:schemeClr val="accent4">
                    <a:lumMod val="75000"/>
                  </a:schemeClr>
                </a:solidFill>
                <a:latin typeface="Trebuchet MS Bold" charset="0"/>
                <a:cs typeface="Trebuchet MS Bold" charset="0"/>
              </a:rPr>
              <a:t> or </a:t>
            </a:r>
            <a:r>
              <a:rPr lang="fr-FR" sz="4800" dirty="0" err="1" smtClean="0">
                <a:solidFill>
                  <a:schemeClr val="accent4">
                    <a:lumMod val="75000"/>
                  </a:schemeClr>
                </a:solidFill>
                <a:latin typeface="Trebuchet MS Bold" charset="0"/>
                <a:cs typeface="Trebuchet MS Bold" charset="0"/>
              </a:rPr>
              <a:t>Reject</a:t>
            </a:r>
            <a:r>
              <a:rPr lang="fr-FR" sz="4800" dirty="0" smtClean="0">
                <a:solidFill>
                  <a:schemeClr val="accent4">
                    <a:lumMod val="75000"/>
                  </a:schemeClr>
                </a:solidFill>
                <a:latin typeface="Trebuchet MS Bold" charset="0"/>
                <a:cs typeface="Trebuchet MS Bold" charset="0"/>
              </a:rPr>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new </a:t>
            </a:r>
            <a:r>
              <a:rPr lang="fr-FR" sz="4800" dirty="0" err="1">
                <a:solidFill>
                  <a:schemeClr val="accent4">
                    <a:lumMod val="75000"/>
                  </a:schemeClr>
                </a:solidFill>
                <a:latin typeface="Trebuchet MS Bold" charset="0"/>
                <a:cs typeface="Trebuchet MS Bold" charset="0"/>
              </a:rPr>
              <a:t>O</a:t>
            </a:r>
            <a:r>
              <a:rPr lang="fr-FR" sz="4800" dirty="0" err="1" smtClean="0">
                <a:solidFill>
                  <a:schemeClr val="accent4">
                    <a:lumMod val="75000"/>
                  </a:schemeClr>
                </a:solidFill>
                <a:latin typeface="Trebuchet MS Bold" charset="0"/>
                <a:cs typeface="Trebuchet MS Bold" charset="0"/>
              </a:rPr>
              <a:t>rders</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36" name="Cloud 35"/>
          <p:cNvSpPr/>
          <p:nvPr/>
        </p:nvSpPr>
        <p:spPr>
          <a:xfrm>
            <a:off x="4600625" y="1276442"/>
            <a:ext cx="6422274"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7" name="Rounded Rectangle 36"/>
          <p:cNvSpPr/>
          <p:nvPr/>
        </p:nvSpPr>
        <p:spPr>
          <a:xfrm>
            <a:off x="5986079" y="25889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Rounded Rectangle 37"/>
          <p:cNvSpPr/>
          <p:nvPr/>
        </p:nvSpPr>
        <p:spPr>
          <a:xfrm>
            <a:off x="6656639" y="25889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39" name="Rounded Rectangle 38"/>
          <p:cNvSpPr/>
          <p:nvPr/>
        </p:nvSpPr>
        <p:spPr>
          <a:xfrm>
            <a:off x="5986079" y="25889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40" name="Rectangular Callout 39"/>
          <p:cNvSpPr/>
          <p:nvPr/>
        </p:nvSpPr>
        <p:spPr>
          <a:xfrm>
            <a:off x="5474514" y="3808074"/>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46" name="Rounded Rectangle 45"/>
          <p:cNvSpPr/>
          <p:nvPr/>
        </p:nvSpPr>
        <p:spPr>
          <a:xfrm>
            <a:off x="7059977" y="167909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47" name="Rectangular Callout 46"/>
          <p:cNvSpPr/>
          <p:nvPr/>
        </p:nvSpPr>
        <p:spPr>
          <a:xfrm>
            <a:off x="8628791" y="1294514"/>
            <a:ext cx="1501140" cy="476224"/>
          </a:xfrm>
          <a:prstGeom prst="wedgeRectCallout">
            <a:avLst>
              <a:gd name="adj1" fmla="val -77265"/>
              <a:gd name="adj2" fmla="val 6341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cxnSp>
        <p:nvCxnSpPr>
          <p:cNvPr id="50" name="Straight Arrow Connector 49"/>
          <p:cNvCxnSpPr/>
          <p:nvPr/>
        </p:nvCxnSpPr>
        <p:spPr>
          <a:xfrm flipV="1">
            <a:off x="7008501" y="1965087"/>
            <a:ext cx="297141" cy="1198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3793004" y="4892635"/>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2" name="Rounded Rectangle 51"/>
          <p:cNvSpPr/>
          <p:nvPr/>
        </p:nvSpPr>
        <p:spPr>
          <a:xfrm>
            <a:off x="9878091" y="4852489"/>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53"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2399" y="484131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54" name="Lightning Bolt 53"/>
          <p:cNvSpPr/>
          <p:nvPr/>
        </p:nvSpPr>
        <p:spPr>
          <a:xfrm>
            <a:off x="9710070" y="460872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6032840"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Rectangular Callout 56"/>
          <p:cNvSpPr/>
          <p:nvPr/>
        </p:nvSpPr>
        <p:spPr>
          <a:xfrm>
            <a:off x="5735672" y="4944034"/>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58" name="Rounded Rectangle 57"/>
          <p:cNvSpPr/>
          <p:nvPr/>
        </p:nvSpPr>
        <p:spPr>
          <a:xfrm>
            <a:off x="9878091" y="5680886"/>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59" name="Picture 2" descr="redis-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5163" y="5848804"/>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60" name="Right Arrow 59"/>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8524702" y="3782628"/>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Rectangular Callout 61"/>
          <p:cNvSpPr/>
          <p:nvPr/>
        </p:nvSpPr>
        <p:spPr>
          <a:xfrm>
            <a:off x="6993824" y="4269024"/>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69" name="Lightning Bolt 68"/>
          <p:cNvSpPr/>
          <p:nvPr/>
        </p:nvSpPr>
        <p:spPr>
          <a:xfrm>
            <a:off x="9194881" y="410266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9502201" y="414229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Lightning Bolt 70"/>
          <p:cNvSpPr/>
          <p:nvPr/>
        </p:nvSpPr>
        <p:spPr>
          <a:xfrm>
            <a:off x="8189003" y="365955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p:cNvSpPr/>
          <p:nvPr/>
        </p:nvSpPr>
        <p:spPr>
          <a:xfrm>
            <a:off x="8076462" y="386910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4404934"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4" name="Rectangular Callout 73"/>
          <p:cNvSpPr/>
          <p:nvPr/>
        </p:nvSpPr>
        <p:spPr>
          <a:xfrm>
            <a:off x="4600625" y="4944034"/>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75" name="Rounded Rectangle 74"/>
          <p:cNvSpPr/>
          <p:nvPr/>
        </p:nvSpPr>
        <p:spPr>
          <a:xfrm>
            <a:off x="6019990"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76" name="Lightning Bolt 75"/>
          <p:cNvSpPr/>
          <p:nvPr/>
        </p:nvSpPr>
        <p:spPr>
          <a:xfrm>
            <a:off x="4235614" y="541539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p:cNvSpPr/>
          <p:nvPr/>
        </p:nvSpPr>
        <p:spPr>
          <a:xfrm>
            <a:off x="4123073" y="562494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a:off x="7260697"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9" name="Rectangular Callout 78"/>
          <p:cNvSpPr/>
          <p:nvPr/>
        </p:nvSpPr>
        <p:spPr>
          <a:xfrm>
            <a:off x="6963529" y="4936699"/>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80" name="Rounded Rectangle 79"/>
          <p:cNvSpPr/>
          <p:nvPr/>
        </p:nvSpPr>
        <p:spPr>
          <a:xfrm>
            <a:off x="7247847" y="5573636"/>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1" name="Rounded Rectangle 80"/>
          <p:cNvSpPr/>
          <p:nvPr/>
        </p:nvSpPr>
        <p:spPr>
          <a:xfrm>
            <a:off x="8475704"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2" name="Rounded Rectangle 81"/>
          <p:cNvSpPr/>
          <p:nvPr/>
        </p:nvSpPr>
        <p:spPr>
          <a:xfrm>
            <a:off x="8462854"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3" name="Rectangular Callout 82"/>
          <p:cNvSpPr/>
          <p:nvPr/>
        </p:nvSpPr>
        <p:spPr>
          <a:xfrm>
            <a:off x="8617008" y="5030848"/>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84" name="Right Arrow 83"/>
          <p:cNvSpPr/>
          <p:nvPr/>
        </p:nvSpPr>
        <p:spPr>
          <a:xfrm>
            <a:off x="9499983" y="5883027"/>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ounded Rectangle 85"/>
          <p:cNvSpPr/>
          <p:nvPr/>
        </p:nvSpPr>
        <p:spPr>
          <a:xfrm>
            <a:off x="7679417" y="2395090"/>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87" name="Rectangular Callout 86"/>
          <p:cNvSpPr/>
          <p:nvPr/>
        </p:nvSpPr>
        <p:spPr>
          <a:xfrm>
            <a:off x="9470117" y="2767518"/>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8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1326" y="237256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p:cNvSpPr txBox="1"/>
          <p:nvPr/>
        </p:nvSpPr>
        <p:spPr>
          <a:xfrm>
            <a:off x="9419889" y="3570324"/>
            <a:ext cx="199971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OrderApproved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0" name="TextBox 89"/>
          <p:cNvSpPr txBox="1"/>
          <p:nvPr/>
        </p:nvSpPr>
        <p:spPr>
          <a:xfrm>
            <a:off x="9409760" y="3832493"/>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1" name="TextBox 90"/>
          <p:cNvSpPr txBox="1"/>
          <p:nvPr/>
        </p:nvSpPr>
        <p:spPr>
          <a:xfrm>
            <a:off x="2231410" y="5571976"/>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2" name="TextBox 91"/>
          <p:cNvSpPr txBox="1"/>
          <p:nvPr/>
        </p:nvSpPr>
        <p:spPr>
          <a:xfrm>
            <a:off x="3470088" y="2921548"/>
            <a:ext cx="199971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OrderApproved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3" name="TextBox 92"/>
          <p:cNvSpPr txBox="1"/>
          <p:nvPr/>
        </p:nvSpPr>
        <p:spPr>
          <a:xfrm>
            <a:off x="3459959" y="3183717"/>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4" name="Lightning Bolt 93"/>
          <p:cNvSpPr/>
          <p:nvPr/>
        </p:nvSpPr>
        <p:spPr>
          <a:xfrm>
            <a:off x="5718172" y="294345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a:off x="5605631" y="315300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p:cNvCxnSpPr>
            <a:stCxn id="86" idx="2"/>
            <a:endCxn id="61" idx="0"/>
          </p:cNvCxnSpPr>
          <p:nvPr/>
        </p:nvCxnSpPr>
        <p:spPr>
          <a:xfrm rot="16200000" flipH="1">
            <a:off x="8293640" y="3111510"/>
            <a:ext cx="735075" cy="607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1" idx="3"/>
            <a:endCxn id="52" idx="0"/>
          </p:cNvCxnSpPr>
          <p:nvPr/>
        </p:nvCxnSpPr>
        <p:spPr>
          <a:xfrm>
            <a:off x="9404812" y="4138014"/>
            <a:ext cx="1151459" cy="71447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3" name="Lightning Bolt 62"/>
          <p:cNvSpPr/>
          <p:nvPr/>
        </p:nvSpPr>
        <p:spPr>
          <a:xfrm>
            <a:off x="8774595" y="61579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Arrow 63"/>
          <p:cNvSpPr/>
          <p:nvPr/>
        </p:nvSpPr>
        <p:spPr>
          <a:xfrm>
            <a:off x="9081915" y="619754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TextBox 64"/>
          <p:cNvSpPr txBox="1"/>
          <p:nvPr/>
        </p:nvSpPr>
        <p:spPr>
          <a:xfrm>
            <a:off x="9217744" y="6254827"/>
            <a:ext cx="199971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OrderApproved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66" name="TextBox 65"/>
          <p:cNvSpPr txBox="1"/>
          <p:nvPr/>
        </p:nvSpPr>
        <p:spPr>
          <a:xfrm>
            <a:off x="9207615" y="6516996"/>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1670673771"/>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Create</a:t>
            </a:r>
            <a:r>
              <a:rPr lang="fr-FR" sz="4800" dirty="0" smtClean="0">
                <a:solidFill>
                  <a:schemeClr val="accent4">
                    <a:lumMod val="75000"/>
                  </a:schemeClr>
                </a:solidFill>
                <a:latin typeface="Trebuchet MS Bold" charset="0"/>
                <a:cs typeface="Trebuchet MS Bold" charset="0"/>
              </a:rPr>
              <a:t> new shopping </a:t>
            </a:r>
            <a:r>
              <a:rPr lang="fr-FR" sz="4800" dirty="0" err="1" smtClean="0">
                <a:solidFill>
                  <a:schemeClr val="accent4">
                    <a:lumMod val="75000"/>
                  </a:schemeClr>
                </a:solidFill>
                <a:latin typeface="Trebuchet MS Bold" charset="0"/>
                <a:cs typeface="Trebuchet MS Bold" charset="0"/>
              </a:rPr>
              <a:t>cart</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701963" y="1576388"/>
            <a:ext cx="5860318" cy="5005165"/>
          </a:xfrm>
          <a:prstGeom prst="rect">
            <a:avLst/>
          </a:prstGeom>
        </p:spPr>
      </p:pic>
      <p:pic>
        <p:nvPicPr>
          <p:cNvPr id="6" name="Picture 5"/>
          <p:cNvPicPr>
            <a:picLocks noChangeAspect="1"/>
          </p:cNvPicPr>
          <p:nvPr/>
        </p:nvPicPr>
        <p:blipFill>
          <a:blip r:embed="rId3"/>
          <a:stretch>
            <a:fillRect/>
          </a:stretch>
        </p:blipFill>
        <p:spPr>
          <a:xfrm>
            <a:off x="7305963" y="3351765"/>
            <a:ext cx="3778179" cy="3334220"/>
          </a:xfrm>
          <a:prstGeom prst="rect">
            <a:avLst/>
          </a:prstGeom>
        </p:spPr>
      </p:pic>
    </p:spTree>
    <p:extLst>
      <p:ext uri="{BB962C8B-B14F-4D97-AF65-F5344CB8AC3E}">
        <p14:creationId xmlns:p14="http://schemas.microsoft.com/office/powerpoint/2010/main" val="19753699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smtClean="0">
                <a:solidFill>
                  <a:schemeClr val="accent4">
                    <a:lumMod val="75000"/>
                  </a:schemeClr>
                </a:solidFill>
                <a:latin typeface="Trebuchet MS Bold" charset="0"/>
                <a:cs typeface="Trebuchet MS Bold" charset="0"/>
              </a:rPr>
              <a:t>Check Out Shopping </a:t>
            </a:r>
            <a:r>
              <a:rPr lang="fr-FR" sz="4800" dirty="0" err="1" smtClean="0">
                <a:solidFill>
                  <a:schemeClr val="accent4">
                    <a:lumMod val="75000"/>
                  </a:schemeClr>
                </a:solidFill>
                <a:latin typeface="Trebuchet MS Bold" charset="0"/>
                <a:cs typeface="Trebuchet MS Bold" charset="0"/>
              </a:rPr>
              <a:t>Cart</a:t>
            </a:r>
            <a:r>
              <a:rPr lang="fr-FR" sz="4800" dirty="0" smtClean="0">
                <a:solidFill>
                  <a:schemeClr val="accent4">
                    <a:lumMod val="75000"/>
                  </a:schemeClr>
                </a:solidFill>
                <a:latin typeface="Trebuchet MS Bold" charset="0"/>
                <a:cs typeface="Trebuchet MS Bold" charset="0"/>
              </a:rPr>
              <a:t> –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resulting</a:t>
            </a:r>
            <a:r>
              <a:rPr lang="fr-FR" sz="4800" dirty="0" smtClean="0">
                <a:solidFill>
                  <a:schemeClr val="accent4">
                    <a:lumMod val="75000"/>
                  </a:schemeClr>
                </a:solidFill>
                <a:latin typeface="Trebuchet MS Bold" charset="0"/>
                <a:cs typeface="Trebuchet MS Bold" charset="0"/>
              </a:rPr>
              <a:t> in a new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record</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204701" y="3821988"/>
            <a:ext cx="11987299" cy="2888230"/>
          </a:xfrm>
          <a:prstGeom prst="rect">
            <a:avLst/>
          </a:prstGeom>
        </p:spPr>
      </p:pic>
      <p:sp>
        <p:nvSpPr>
          <p:cNvPr id="7" name="Cloud 6"/>
          <p:cNvSpPr/>
          <p:nvPr/>
        </p:nvSpPr>
        <p:spPr>
          <a:xfrm>
            <a:off x="2530764" y="1276442"/>
            <a:ext cx="8492135"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8" name="Rounded Rectangle 7"/>
          <p:cNvSpPr/>
          <p:nvPr/>
        </p:nvSpPr>
        <p:spPr>
          <a:xfrm>
            <a:off x="5986079" y="25889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Rounded Rectangle 8"/>
          <p:cNvSpPr/>
          <p:nvPr/>
        </p:nvSpPr>
        <p:spPr>
          <a:xfrm>
            <a:off x="6656639" y="25889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0" name="Rounded Rectangle 9"/>
          <p:cNvSpPr/>
          <p:nvPr/>
        </p:nvSpPr>
        <p:spPr>
          <a:xfrm>
            <a:off x="5986079" y="25889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1" name="Rectangular Callout 10"/>
          <p:cNvSpPr/>
          <p:nvPr/>
        </p:nvSpPr>
        <p:spPr>
          <a:xfrm>
            <a:off x="5474514" y="3808074"/>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12" name="Rounded Rectangle 11"/>
          <p:cNvSpPr/>
          <p:nvPr/>
        </p:nvSpPr>
        <p:spPr>
          <a:xfrm>
            <a:off x="7059977" y="167909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13" name="Rectangular Callout 12"/>
          <p:cNvSpPr/>
          <p:nvPr/>
        </p:nvSpPr>
        <p:spPr>
          <a:xfrm>
            <a:off x="8628791" y="1294514"/>
            <a:ext cx="1501140" cy="476224"/>
          </a:xfrm>
          <a:prstGeom prst="wedgeRectCallout">
            <a:avLst>
              <a:gd name="adj1" fmla="val -77265"/>
              <a:gd name="adj2" fmla="val 6341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cxnSp>
        <p:nvCxnSpPr>
          <p:cNvPr id="14" name="Straight Arrow Connector 13"/>
          <p:cNvCxnSpPr/>
          <p:nvPr/>
        </p:nvCxnSpPr>
        <p:spPr>
          <a:xfrm flipV="1">
            <a:off x="7008501" y="1965087"/>
            <a:ext cx="297141" cy="1198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7" name="Rounded Rectangle 36"/>
          <p:cNvSpPr/>
          <p:nvPr/>
        </p:nvSpPr>
        <p:spPr>
          <a:xfrm>
            <a:off x="5316935" y="1735835"/>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Cache</a:t>
            </a:r>
            <a:endParaRPr lang="en-US" sz="1600" dirty="0">
              <a:solidFill>
                <a:schemeClr val="tx1"/>
              </a:solidFill>
            </a:endParaRPr>
          </a:p>
        </p:txBody>
      </p:sp>
      <p:sp>
        <p:nvSpPr>
          <p:cNvPr id="39" name="Rounded Rectangle 38"/>
          <p:cNvSpPr/>
          <p:nvPr/>
        </p:nvSpPr>
        <p:spPr>
          <a:xfrm>
            <a:off x="3835649" y="2178005"/>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40" name="Rounded Rectangle 39"/>
          <p:cNvSpPr/>
          <p:nvPr/>
        </p:nvSpPr>
        <p:spPr>
          <a:xfrm>
            <a:off x="4506209" y="217800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41" name="Rounded Rectangle 40"/>
          <p:cNvSpPr/>
          <p:nvPr/>
        </p:nvSpPr>
        <p:spPr>
          <a:xfrm>
            <a:off x="3835649" y="2178005"/>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42" name="Rectangular Callout 41"/>
          <p:cNvSpPr/>
          <p:nvPr/>
        </p:nvSpPr>
        <p:spPr>
          <a:xfrm>
            <a:off x="2759364" y="3419951"/>
            <a:ext cx="1217772" cy="502921"/>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ShoppingCart</a:t>
            </a:r>
            <a:r>
              <a:rPr lang="nl-NL" sz="1400" dirty="0" smtClean="0"/>
              <a:t> &amp; Check Out</a:t>
            </a:r>
            <a:endParaRPr lang="en-US" sz="1400" dirty="0"/>
          </a:p>
        </p:txBody>
      </p:sp>
      <p:cxnSp>
        <p:nvCxnSpPr>
          <p:cNvPr id="43" name="Straight Arrow Connector 42"/>
          <p:cNvCxnSpPr/>
          <p:nvPr/>
        </p:nvCxnSpPr>
        <p:spPr>
          <a:xfrm flipV="1">
            <a:off x="4800659" y="2022763"/>
            <a:ext cx="720437" cy="66932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V="1">
            <a:off x="5000762" y="2733767"/>
            <a:ext cx="1776069" cy="33297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6" name="Right Arrow 45"/>
          <p:cNvSpPr/>
          <p:nvPr/>
        </p:nvSpPr>
        <p:spPr>
          <a:xfrm>
            <a:off x="1971536" y="2338553"/>
            <a:ext cx="2004224" cy="82488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133614573"/>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smtClean="0">
                <a:solidFill>
                  <a:schemeClr val="accent4">
                    <a:lumMod val="75000"/>
                  </a:schemeClr>
                </a:solidFill>
                <a:latin typeface="Trebuchet MS Bold" charset="0"/>
                <a:cs typeface="Trebuchet MS Bold" charset="0"/>
              </a:rPr>
              <a:t>Check Out Shopping </a:t>
            </a:r>
            <a:r>
              <a:rPr lang="fr-FR" sz="4800" dirty="0" err="1" smtClean="0">
                <a:solidFill>
                  <a:schemeClr val="accent4">
                    <a:lumMod val="75000"/>
                  </a:schemeClr>
                </a:solidFill>
                <a:latin typeface="Trebuchet MS Bold" charset="0"/>
                <a:cs typeface="Trebuchet MS Bold" charset="0"/>
              </a:rPr>
              <a:t>Cart</a:t>
            </a:r>
            <a:r>
              <a:rPr lang="fr-FR" sz="4800" dirty="0" smtClean="0">
                <a:solidFill>
                  <a:schemeClr val="accent4">
                    <a:lumMod val="75000"/>
                  </a:schemeClr>
                </a:solidFill>
                <a:latin typeface="Trebuchet MS Bold" charset="0"/>
                <a:cs typeface="Trebuchet MS Bold" charset="0"/>
              </a:rPr>
              <a:t> –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resulting</a:t>
            </a:r>
            <a:r>
              <a:rPr lang="fr-FR" sz="4800" dirty="0" smtClean="0">
                <a:solidFill>
                  <a:schemeClr val="accent4">
                    <a:lumMod val="75000"/>
                  </a:schemeClr>
                </a:solidFill>
                <a:latin typeface="Trebuchet MS Bold" charset="0"/>
                <a:cs typeface="Trebuchet MS Bold" charset="0"/>
              </a:rPr>
              <a:t> in a new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record</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204701" y="1827213"/>
            <a:ext cx="11987299" cy="2888230"/>
          </a:xfrm>
          <a:prstGeom prst="rect">
            <a:avLst/>
          </a:prstGeom>
        </p:spPr>
      </p:pic>
      <p:pic>
        <p:nvPicPr>
          <p:cNvPr id="6" name="Picture 5"/>
          <p:cNvPicPr>
            <a:picLocks noChangeAspect="1"/>
          </p:cNvPicPr>
          <p:nvPr/>
        </p:nvPicPr>
        <p:blipFill>
          <a:blip r:embed="rId3"/>
          <a:stretch>
            <a:fillRect/>
          </a:stretch>
        </p:blipFill>
        <p:spPr>
          <a:xfrm>
            <a:off x="285750" y="5187151"/>
            <a:ext cx="11644369" cy="1668925"/>
          </a:xfrm>
          <a:prstGeom prst="rect">
            <a:avLst/>
          </a:prstGeom>
        </p:spPr>
      </p:pic>
      <p:cxnSp>
        <p:nvCxnSpPr>
          <p:cNvPr id="8" name="Straight Arrow Connector 7"/>
          <p:cNvCxnSpPr/>
          <p:nvPr/>
        </p:nvCxnSpPr>
        <p:spPr>
          <a:xfrm flipH="1">
            <a:off x="3011055" y="4461164"/>
            <a:ext cx="2078181" cy="16902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16369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41232"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NewOrder</a:t>
            </a:r>
            <a:r>
              <a:rPr lang="fr-FR" dirty="0" smtClean="0">
                <a:solidFill>
                  <a:schemeClr val="accent4">
                    <a:lumMod val="75000"/>
                  </a:schemeClr>
                </a:solidFill>
                <a:latin typeface="Trebuchet MS Bold" charset="0"/>
                <a:cs typeface="Trebuchet MS Bold" charset="0"/>
              </a:rPr>
              <a:t> Event </a:t>
            </a:r>
            <a:r>
              <a:rPr lang="fr-FR" dirty="0" err="1" smtClean="0">
                <a:solidFill>
                  <a:schemeClr val="accent4">
                    <a:lumMod val="75000"/>
                  </a:schemeClr>
                </a:solidFill>
                <a:latin typeface="Trebuchet MS Bold" charset="0"/>
                <a:cs typeface="Trebuchet MS Bold" charset="0"/>
              </a:rPr>
              <a:t>is</a:t>
            </a: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published</a:t>
            </a:r>
            <a:r>
              <a:rPr lang="fr-FR" dirty="0" smtClean="0">
                <a:solidFill>
                  <a:schemeClr val="accent4">
                    <a:lumMod val="75000"/>
                  </a:schemeClr>
                </a:solidFill>
                <a:latin typeface="Trebuchet MS Bold" charset="0"/>
                <a:cs typeface="Trebuchet MS Bold" charset="0"/>
              </a:rPr>
              <a:t> – </a:t>
            </a:r>
            <a:br>
              <a:rPr lang="fr-FR" dirty="0" smtClean="0">
                <a:solidFill>
                  <a:schemeClr val="accent4">
                    <a:lumMod val="75000"/>
                  </a:schemeClr>
                </a:solidFill>
                <a:latin typeface="Trebuchet MS Bold" charset="0"/>
                <a:cs typeface="Trebuchet MS Bold" charset="0"/>
              </a:rPr>
            </a:br>
            <a:r>
              <a:rPr lang="fr-FR" dirty="0" smtClean="0">
                <a:solidFill>
                  <a:schemeClr val="accent4">
                    <a:lumMod val="75000"/>
                  </a:schemeClr>
                </a:solidFill>
                <a:latin typeface="Trebuchet MS Bold" charset="0"/>
                <a:cs typeface="Trebuchet MS Bold" charset="0"/>
              </a:rPr>
              <a:t>  and </a:t>
            </a:r>
            <a:r>
              <a:rPr lang="fr-FR" dirty="0" err="1" smtClean="0">
                <a:solidFill>
                  <a:schemeClr val="accent4">
                    <a:lumMod val="75000"/>
                  </a:schemeClr>
                </a:solidFill>
                <a:latin typeface="Trebuchet MS Bold" charset="0"/>
                <a:cs typeface="Trebuchet MS Bold" charset="0"/>
              </a:rPr>
              <a:t>transported</a:t>
            </a: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from</a:t>
            </a:r>
            <a:r>
              <a:rPr lang="fr-FR" dirty="0" smtClean="0">
                <a:solidFill>
                  <a:schemeClr val="accent4">
                    <a:lumMod val="75000"/>
                  </a:schemeClr>
                </a:solidFill>
                <a:latin typeface="Trebuchet MS Bold" charset="0"/>
                <a:cs typeface="Trebuchet MS Bold" charset="0"/>
              </a:rPr>
              <a:t> cloud to on </a:t>
            </a:r>
            <a:r>
              <a:rPr lang="fr-FR" dirty="0" err="1" smtClean="0">
                <a:solidFill>
                  <a:schemeClr val="accent4">
                    <a:lumMod val="75000"/>
                  </a:schemeClr>
                </a:solidFill>
                <a:latin typeface="Trebuchet MS Bold" charset="0"/>
                <a:cs typeface="Trebuchet MS Bold" charset="0"/>
              </a:rPr>
              <a:t>premises</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430864" y="5039927"/>
            <a:ext cx="8230313" cy="1585097"/>
          </a:xfrm>
          <a:prstGeom prst="rect">
            <a:avLst/>
          </a:prstGeom>
        </p:spPr>
      </p:pic>
      <p:sp>
        <p:nvSpPr>
          <p:cNvPr id="6" name="Cloud 5"/>
          <p:cNvSpPr/>
          <p:nvPr/>
        </p:nvSpPr>
        <p:spPr>
          <a:xfrm>
            <a:off x="4600625" y="1276442"/>
            <a:ext cx="6422274"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ounded Rectangle 6"/>
          <p:cNvSpPr/>
          <p:nvPr/>
        </p:nvSpPr>
        <p:spPr>
          <a:xfrm>
            <a:off x="5986079" y="25889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ounded Rectangle 7"/>
          <p:cNvSpPr/>
          <p:nvPr/>
        </p:nvSpPr>
        <p:spPr>
          <a:xfrm>
            <a:off x="6656639" y="25889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9" name="Rounded Rectangle 8"/>
          <p:cNvSpPr/>
          <p:nvPr/>
        </p:nvSpPr>
        <p:spPr>
          <a:xfrm>
            <a:off x="5986079" y="25889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0" name="Rectangular Callout 9"/>
          <p:cNvSpPr/>
          <p:nvPr/>
        </p:nvSpPr>
        <p:spPr>
          <a:xfrm>
            <a:off x="5474514" y="3808074"/>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11" name="Rounded Rectangle 10"/>
          <p:cNvSpPr/>
          <p:nvPr/>
        </p:nvSpPr>
        <p:spPr>
          <a:xfrm>
            <a:off x="7059977" y="167909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12" name="Rectangular Callout 11"/>
          <p:cNvSpPr/>
          <p:nvPr/>
        </p:nvSpPr>
        <p:spPr>
          <a:xfrm>
            <a:off x="8628791" y="1294514"/>
            <a:ext cx="1501140" cy="476224"/>
          </a:xfrm>
          <a:prstGeom prst="wedgeRectCallout">
            <a:avLst>
              <a:gd name="adj1" fmla="val -77265"/>
              <a:gd name="adj2" fmla="val 6341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cxnSp>
        <p:nvCxnSpPr>
          <p:cNvPr id="13" name="Straight Arrow Connector 12"/>
          <p:cNvCxnSpPr/>
          <p:nvPr/>
        </p:nvCxnSpPr>
        <p:spPr>
          <a:xfrm flipV="1">
            <a:off x="7008501" y="1965087"/>
            <a:ext cx="297141" cy="1198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9878091" y="4852489"/>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15"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72399" y="484131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16" name="Lightning Bolt 15"/>
          <p:cNvSpPr/>
          <p:nvPr/>
        </p:nvSpPr>
        <p:spPr>
          <a:xfrm>
            <a:off x="9710070" y="460872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p:cNvSpPr/>
          <p:nvPr/>
        </p:nvSpPr>
        <p:spPr>
          <a:xfrm>
            <a:off x="8524702" y="3782628"/>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ectangular Callout 18"/>
          <p:cNvSpPr/>
          <p:nvPr/>
        </p:nvSpPr>
        <p:spPr>
          <a:xfrm>
            <a:off x="6993824" y="4269024"/>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20" name="Lightning Bolt 19"/>
          <p:cNvSpPr/>
          <p:nvPr/>
        </p:nvSpPr>
        <p:spPr>
          <a:xfrm>
            <a:off x="9194881" y="410266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ight Arrow 20"/>
          <p:cNvSpPr/>
          <p:nvPr/>
        </p:nvSpPr>
        <p:spPr>
          <a:xfrm>
            <a:off x="9502201" y="414229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Lightning Bolt 21"/>
          <p:cNvSpPr/>
          <p:nvPr/>
        </p:nvSpPr>
        <p:spPr>
          <a:xfrm>
            <a:off x="8189003" y="365955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ight Arrow 22"/>
          <p:cNvSpPr/>
          <p:nvPr/>
        </p:nvSpPr>
        <p:spPr>
          <a:xfrm>
            <a:off x="8076462" y="386910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p:cNvSpPr/>
          <p:nvPr/>
        </p:nvSpPr>
        <p:spPr>
          <a:xfrm>
            <a:off x="7679417" y="2395090"/>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25" name="Rectangular Callout 24"/>
          <p:cNvSpPr/>
          <p:nvPr/>
        </p:nvSpPr>
        <p:spPr>
          <a:xfrm>
            <a:off x="9470117" y="2767518"/>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26"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21326" y="237256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p:cNvSpPr txBox="1"/>
          <p:nvPr/>
        </p:nvSpPr>
        <p:spPr>
          <a:xfrm>
            <a:off x="9419889" y="3570324"/>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a:t>
            </a:r>
            <a:r>
              <a:rPr lang="en-US" sz="1600" dirty="0" smtClean="0">
                <a:ln w="0"/>
                <a:solidFill>
                  <a:schemeClr val="accent1"/>
                </a:solidFill>
                <a:effectLst>
                  <a:outerShdw blurRad="38100" dist="25400" dir="5400000" algn="ctr" rotWithShape="0">
                    <a:srgbClr val="6E747A">
                      <a:alpha val="43000"/>
                    </a:srgbClr>
                  </a:outerShdw>
                </a:effectLst>
              </a:rPr>
              <a:t>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31" name="Lightning Bolt 30"/>
          <p:cNvSpPr/>
          <p:nvPr/>
        </p:nvSpPr>
        <p:spPr>
          <a:xfrm>
            <a:off x="7112124" y="324803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7277258" y="308853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Elbow Connector 32"/>
          <p:cNvCxnSpPr>
            <a:stCxn id="24" idx="2"/>
            <a:endCxn id="18" idx="0"/>
          </p:cNvCxnSpPr>
          <p:nvPr/>
        </p:nvCxnSpPr>
        <p:spPr>
          <a:xfrm rot="16200000" flipH="1">
            <a:off x="8293640" y="3111510"/>
            <a:ext cx="735075" cy="607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34" name="Elbow Connector 33"/>
          <p:cNvCxnSpPr>
            <a:stCxn id="18" idx="3"/>
            <a:endCxn id="14" idx="0"/>
          </p:cNvCxnSpPr>
          <p:nvPr/>
        </p:nvCxnSpPr>
        <p:spPr>
          <a:xfrm>
            <a:off x="9404812" y="4138014"/>
            <a:ext cx="1151459" cy="71447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6586160" y="3767721"/>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a:t>
            </a:r>
            <a:r>
              <a:rPr lang="en-US" sz="1600" dirty="0" smtClean="0">
                <a:ln w="0"/>
                <a:solidFill>
                  <a:schemeClr val="accent1"/>
                </a:solidFill>
                <a:effectLst>
                  <a:outerShdw blurRad="38100" dist="25400" dir="5400000" algn="ctr" rotWithShape="0">
                    <a:srgbClr val="6E747A">
                      <a:alpha val="43000"/>
                    </a:srgbClr>
                  </a:outerShdw>
                </a:effectLst>
              </a:rPr>
              <a:t>event</a:t>
            </a:r>
            <a:endParaRPr lang="nl-NL" sz="16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931727485"/>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Workflow to </a:t>
            </a:r>
            <a:r>
              <a:rPr lang="fr-FR" sz="4800" dirty="0" err="1" smtClean="0">
                <a:solidFill>
                  <a:schemeClr val="accent4">
                    <a:lumMod val="75000"/>
                  </a:schemeClr>
                </a:solidFill>
                <a:latin typeface="Trebuchet MS Bold" charset="0"/>
                <a:cs typeface="Trebuchet MS Bold" charset="0"/>
              </a:rPr>
              <a:t>Approve</a:t>
            </a:r>
            <a:r>
              <a:rPr lang="fr-FR" sz="4800" dirty="0" smtClean="0">
                <a:solidFill>
                  <a:schemeClr val="accent4">
                    <a:lumMod val="75000"/>
                  </a:schemeClr>
                </a:solidFill>
                <a:latin typeface="Trebuchet MS Bold" charset="0"/>
                <a:cs typeface="Trebuchet MS Bold" charset="0"/>
              </a:rPr>
              <a:t> or </a:t>
            </a:r>
            <a:r>
              <a:rPr lang="fr-FR" sz="4800" dirty="0" err="1" smtClean="0">
                <a:solidFill>
                  <a:schemeClr val="accent4">
                    <a:lumMod val="75000"/>
                  </a:schemeClr>
                </a:solidFill>
                <a:latin typeface="Trebuchet MS Bold" charset="0"/>
                <a:cs typeface="Trebuchet MS Bold" charset="0"/>
              </a:rPr>
              <a:t>Reject</a:t>
            </a:r>
            <a:r>
              <a:rPr lang="fr-FR" sz="4800" dirty="0" smtClean="0">
                <a:solidFill>
                  <a:schemeClr val="accent4">
                    <a:lumMod val="75000"/>
                  </a:schemeClr>
                </a:solidFill>
                <a:latin typeface="Trebuchet MS Bold" charset="0"/>
                <a:cs typeface="Trebuchet MS Bold" charset="0"/>
              </a:rPr>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new </a:t>
            </a:r>
            <a:r>
              <a:rPr lang="fr-FR" sz="4800" dirty="0" err="1" smtClean="0">
                <a:solidFill>
                  <a:schemeClr val="accent4">
                    <a:lumMod val="75000"/>
                  </a:schemeClr>
                </a:solidFill>
                <a:latin typeface="Trebuchet MS Bold" charset="0"/>
                <a:cs typeface="Trebuchet MS Bold" charset="0"/>
              </a:rPr>
              <a:t>orders</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is</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kicked</a:t>
            </a:r>
            <a:r>
              <a:rPr lang="fr-FR" sz="4800" dirty="0" smtClean="0">
                <a:solidFill>
                  <a:schemeClr val="accent4">
                    <a:lumMod val="75000"/>
                  </a:schemeClr>
                </a:solidFill>
                <a:latin typeface="Trebuchet MS Bold" charset="0"/>
                <a:cs typeface="Trebuchet MS Bold" charset="0"/>
              </a:rPr>
              <a:t> off</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400050" y="3753588"/>
            <a:ext cx="8199831" cy="2812024"/>
          </a:xfrm>
          <a:prstGeom prst="rect">
            <a:avLst/>
          </a:prstGeom>
        </p:spPr>
      </p:pic>
      <p:sp>
        <p:nvSpPr>
          <p:cNvPr id="6" name="Rounded Rectangle 5"/>
          <p:cNvSpPr/>
          <p:nvPr/>
        </p:nvSpPr>
        <p:spPr>
          <a:xfrm>
            <a:off x="4264059" y="1646350"/>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7" name="Rounded Rectangle 6"/>
          <p:cNvSpPr/>
          <p:nvPr/>
        </p:nvSpPr>
        <p:spPr>
          <a:xfrm>
            <a:off x="10349146" y="1606204"/>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8"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43454" y="1595034"/>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p:cNvSpPr/>
          <p:nvPr/>
        </p:nvSpPr>
        <p:spPr>
          <a:xfrm>
            <a:off x="10068584" y="157198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p:cNvSpPr/>
          <p:nvPr/>
        </p:nvSpPr>
        <p:spPr>
          <a:xfrm>
            <a:off x="6503895" y="232135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ectangular Callout 10"/>
          <p:cNvSpPr/>
          <p:nvPr/>
        </p:nvSpPr>
        <p:spPr>
          <a:xfrm>
            <a:off x="6206727" y="1697749"/>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12" name="Rounded Rectangle 11"/>
          <p:cNvSpPr/>
          <p:nvPr/>
        </p:nvSpPr>
        <p:spPr>
          <a:xfrm>
            <a:off x="10349146" y="2434601"/>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13" name="Picture 2" descr="redis-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86218" y="2602519"/>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p:cNvSpPr/>
          <p:nvPr/>
        </p:nvSpPr>
        <p:spPr>
          <a:xfrm>
            <a:off x="10068584" y="157198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ounded Rectangle 14"/>
          <p:cNvSpPr/>
          <p:nvPr/>
        </p:nvSpPr>
        <p:spPr>
          <a:xfrm>
            <a:off x="4875989" y="231401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ectangular Callout 15"/>
          <p:cNvSpPr/>
          <p:nvPr/>
        </p:nvSpPr>
        <p:spPr>
          <a:xfrm>
            <a:off x="5071680" y="1697749"/>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17" name="Rounded Rectangle 16"/>
          <p:cNvSpPr/>
          <p:nvPr/>
        </p:nvSpPr>
        <p:spPr>
          <a:xfrm>
            <a:off x="6491045" y="2334686"/>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8" name="Lightning Bolt 17"/>
          <p:cNvSpPr/>
          <p:nvPr/>
        </p:nvSpPr>
        <p:spPr>
          <a:xfrm>
            <a:off x="4706669" y="216911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4594128" y="2378663"/>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731752" y="231401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1" name="Rectangular Callout 20"/>
          <p:cNvSpPr/>
          <p:nvPr/>
        </p:nvSpPr>
        <p:spPr>
          <a:xfrm>
            <a:off x="7434584" y="1690414"/>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22" name="Rounded Rectangle 21"/>
          <p:cNvSpPr/>
          <p:nvPr/>
        </p:nvSpPr>
        <p:spPr>
          <a:xfrm>
            <a:off x="7718902" y="232735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3" name="Rounded Rectangle 22"/>
          <p:cNvSpPr/>
          <p:nvPr/>
        </p:nvSpPr>
        <p:spPr>
          <a:xfrm>
            <a:off x="8946759" y="232135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Rounded Rectangle 23"/>
          <p:cNvSpPr/>
          <p:nvPr/>
        </p:nvSpPr>
        <p:spPr>
          <a:xfrm>
            <a:off x="8933909" y="2334686"/>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5" name="Rectangular Callout 24"/>
          <p:cNvSpPr/>
          <p:nvPr/>
        </p:nvSpPr>
        <p:spPr>
          <a:xfrm>
            <a:off x="9088063" y="1784563"/>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26" name="Right Arrow 25"/>
          <p:cNvSpPr/>
          <p:nvPr/>
        </p:nvSpPr>
        <p:spPr>
          <a:xfrm>
            <a:off x="9971038" y="2636742"/>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TextBox 26"/>
          <p:cNvSpPr txBox="1"/>
          <p:nvPr/>
        </p:nvSpPr>
        <p:spPr>
          <a:xfrm>
            <a:off x="2702465" y="2325691"/>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578168751"/>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Routing</a:t>
            </a:r>
            <a:r>
              <a:rPr lang="fr-FR" sz="4800" dirty="0" smtClean="0">
                <a:solidFill>
                  <a:schemeClr val="accent4">
                    <a:lumMod val="75000"/>
                  </a:schemeClr>
                </a:solidFill>
                <a:latin typeface="Trebuchet MS Bold" charset="0"/>
                <a:cs typeface="Trebuchet MS Bold" charset="0"/>
              </a:rPr>
              <a:t> slip for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Workflow</a:t>
            </a:r>
            <a:r>
              <a:rPr lang="fr-FR" sz="4800" dirty="0" smtClean="0">
                <a:solidFill>
                  <a:schemeClr val="accent4">
                    <a:lumMod val="75000"/>
                  </a:schemeClr>
                </a:solidFill>
                <a:latin typeface="Trebuchet MS Bold" charset="0"/>
                <a:cs typeface="Trebuchet MS Bold" charset="0"/>
              </a:rPr>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6" name="Rounded Rectangle 5"/>
          <p:cNvSpPr/>
          <p:nvPr/>
        </p:nvSpPr>
        <p:spPr>
          <a:xfrm>
            <a:off x="6120568" y="278049"/>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0" name="Rounded Rectangle 9"/>
          <p:cNvSpPr/>
          <p:nvPr/>
        </p:nvSpPr>
        <p:spPr>
          <a:xfrm>
            <a:off x="8360404" y="953050"/>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ectangular Callout 10"/>
          <p:cNvSpPr/>
          <p:nvPr/>
        </p:nvSpPr>
        <p:spPr>
          <a:xfrm>
            <a:off x="8063236" y="329448"/>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15" name="Rounded Rectangle 14"/>
          <p:cNvSpPr/>
          <p:nvPr/>
        </p:nvSpPr>
        <p:spPr>
          <a:xfrm>
            <a:off x="6732498" y="945715"/>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ectangular Callout 15"/>
          <p:cNvSpPr/>
          <p:nvPr/>
        </p:nvSpPr>
        <p:spPr>
          <a:xfrm>
            <a:off x="6928189" y="329448"/>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17" name="Rounded Rectangle 16"/>
          <p:cNvSpPr/>
          <p:nvPr/>
        </p:nvSpPr>
        <p:spPr>
          <a:xfrm>
            <a:off x="8347554" y="96638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8" name="Lightning Bolt 17"/>
          <p:cNvSpPr/>
          <p:nvPr/>
        </p:nvSpPr>
        <p:spPr>
          <a:xfrm>
            <a:off x="6563178" y="800812"/>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6450637" y="101036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9588261" y="945715"/>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1" name="Rectangular Callout 20"/>
          <p:cNvSpPr/>
          <p:nvPr/>
        </p:nvSpPr>
        <p:spPr>
          <a:xfrm>
            <a:off x="9291093" y="322113"/>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22" name="Rounded Rectangle 21"/>
          <p:cNvSpPr/>
          <p:nvPr/>
        </p:nvSpPr>
        <p:spPr>
          <a:xfrm>
            <a:off x="9575411" y="95905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3" name="Rounded Rectangle 22"/>
          <p:cNvSpPr/>
          <p:nvPr/>
        </p:nvSpPr>
        <p:spPr>
          <a:xfrm>
            <a:off x="10803268" y="953050"/>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Rounded Rectangle 23"/>
          <p:cNvSpPr/>
          <p:nvPr/>
        </p:nvSpPr>
        <p:spPr>
          <a:xfrm>
            <a:off x="10790418" y="96638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5" name="Rectangular Callout 24"/>
          <p:cNvSpPr/>
          <p:nvPr/>
        </p:nvSpPr>
        <p:spPr>
          <a:xfrm>
            <a:off x="10944572" y="416262"/>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27" name="TextBox 26"/>
          <p:cNvSpPr txBox="1"/>
          <p:nvPr/>
        </p:nvSpPr>
        <p:spPr>
          <a:xfrm>
            <a:off x="5002701" y="722026"/>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pic>
        <p:nvPicPr>
          <p:cNvPr id="28" name="Picture 27"/>
          <p:cNvPicPr>
            <a:picLocks noChangeAspect="1"/>
          </p:cNvPicPr>
          <p:nvPr/>
        </p:nvPicPr>
        <p:blipFill>
          <a:blip r:embed="rId2"/>
          <a:stretch>
            <a:fillRect/>
          </a:stretch>
        </p:blipFill>
        <p:spPr>
          <a:xfrm>
            <a:off x="696918" y="1221817"/>
            <a:ext cx="3497883" cy="5578323"/>
          </a:xfrm>
          <a:prstGeom prst="rect">
            <a:avLst/>
          </a:prstGeom>
        </p:spPr>
      </p:pic>
      <p:pic>
        <p:nvPicPr>
          <p:cNvPr id="29" name="Picture 28"/>
          <p:cNvPicPr>
            <a:picLocks noChangeAspect="1"/>
          </p:cNvPicPr>
          <p:nvPr/>
        </p:nvPicPr>
        <p:blipFill>
          <a:blip r:embed="rId3"/>
          <a:stretch>
            <a:fillRect/>
          </a:stretch>
        </p:blipFill>
        <p:spPr>
          <a:xfrm>
            <a:off x="4377369" y="2047589"/>
            <a:ext cx="3414056" cy="4755292"/>
          </a:xfrm>
          <a:prstGeom prst="rect">
            <a:avLst/>
          </a:prstGeom>
        </p:spPr>
      </p:pic>
    </p:spTree>
    <p:extLst>
      <p:ext uri="{BB962C8B-B14F-4D97-AF65-F5344CB8AC3E}">
        <p14:creationId xmlns:p14="http://schemas.microsoft.com/office/powerpoint/2010/main" val="70169544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Routing</a:t>
            </a:r>
            <a:r>
              <a:rPr lang="fr-FR" sz="4800" dirty="0" smtClean="0">
                <a:solidFill>
                  <a:schemeClr val="accent4">
                    <a:lumMod val="75000"/>
                  </a:schemeClr>
                </a:solidFill>
                <a:latin typeface="Trebuchet MS Bold" charset="0"/>
                <a:cs typeface="Trebuchet MS Bold" charset="0"/>
              </a:rPr>
              <a:t> slip for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Workflow</a:t>
            </a:r>
            <a:r>
              <a:rPr lang="fr-FR" sz="4800" dirty="0" smtClean="0">
                <a:solidFill>
                  <a:schemeClr val="accent4">
                    <a:lumMod val="75000"/>
                  </a:schemeClr>
                </a:solidFill>
                <a:latin typeface="Trebuchet MS Bold" charset="0"/>
                <a:cs typeface="Trebuchet MS Bold" charset="0"/>
              </a:rPr>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6" name="Rounded Rectangle 5"/>
          <p:cNvSpPr/>
          <p:nvPr/>
        </p:nvSpPr>
        <p:spPr>
          <a:xfrm>
            <a:off x="6120568" y="278049"/>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10" name="Rounded Rectangle 9"/>
          <p:cNvSpPr/>
          <p:nvPr/>
        </p:nvSpPr>
        <p:spPr>
          <a:xfrm>
            <a:off x="8360404" y="953050"/>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1" name="Rectangular Callout 10"/>
          <p:cNvSpPr/>
          <p:nvPr/>
        </p:nvSpPr>
        <p:spPr>
          <a:xfrm>
            <a:off x="8063236" y="329448"/>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15" name="Rounded Rectangle 14"/>
          <p:cNvSpPr/>
          <p:nvPr/>
        </p:nvSpPr>
        <p:spPr>
          <a:xfrm>
            <a:off x="6732498" y="945715"/>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ectangular Callout 15"/>
          <p:cNvSpPr/>
          <p:nvPr/>
        </p:nvSpPr>
        <p:spPr>
          <a:xfrm>
            <a:off x="6928189" y="329448"/>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17" name="Rounded Rectangle 16"/>
          <p:cNvSpPr/>
          <p:nvPr/>
        </p:nvSpPr>
        <p:spPr>
          <a:xfrm>
            <a:off x="8347554" y="96638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8" name="Lightning Bolt 17"/>
          <p:cNvSpPr/>
          <p:nvPr/>
        </p:nvSpPr>
        <p:spPr>
          <a:xfrm>
            <a:off x="6563178" y="800812"/>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6450637" y="101036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9588261" y="945715"/>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1" name="Rectangular Callout 20"/>
          <p:cNvSpPr/>
          <p:nvPr/>
        </p:nvSpPr>
        <p:spPr>
          <a:xfrm>
            <a:off x="9291093" y="322113"/>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22" name="Rounded Rectangle 21"/>
          <p:cNvSpPr/>
          <p:nvPr/>
        </p:nvSpPr>
        <p:spPr>
          <a:xfrm>
            <a:off x="9575411" y="95905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3" name="Rounded Rectangle 22"/>
          <p:cNvSpPr/>
          <p:nvPr/>
        </p:nvSpPr>
        <p:spPr>
          <a:xfrm>
            <a:off x="10803268" y="953050"/>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Rounded Rectangle 23"/>
          <p:cNvSpPr/>
          <p:nvPr/>
        </p:nvSpPr>
        <p:spPr>
          <a:xfrm>
            <a:off x="10790418" y="966385"/>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5" name="Rectangular Callout 24"/>
          <p:cNvSpPr/>
          <p:nvPr/>
        </p:nvSpPr>
        <p:spPr>
          <a:xfrm>
            <a:off x="10944572" y="416262"/>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27" name="TextBox 26"/>
          <p:cNvSpPr txBox="1"/>
          <p:nvPr/>
        </p:nvSpPr>
        <p:spPr>
          <a:xfrm>
            <a:off x="5002701" y="722026"/>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45" name="Rounded Rectangle 44"/>
          <p:cNvSpPr/>
          <p:nvPr/>
        </p:nvSpPr>
        <p:spPr>
          <a:xfrm>
            <a:off x="1573540" y="3819321"/>
            <a:ext cx="1282764" cy="536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t>New Order</a:t>
            </a:r>
            <a:endParaRPr lang="en-US" sz="1200" dirty="0"/>
          </a:p>
        </p:txBody>
      </p:sp>
      <p:sp>
        <p:nvSpPr>
          <p:cNvPr id="49" name="Rounded Rectangle 48"/>
          <p:cNvSpPr/>
          <p:nvPr/>
        </p:nvSpPr>
        <p:spPr>
          <a:xfrm>
            <a:off x="3957024" y="4950705"/>
            <a:ext cx="1282764" cy="536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t>Check </a:t>
            </a:r>
            <a:r>
              <a:rPr lang="nl-NL" sz="1200" dirty="0" err="1" smtClean="0"/>
              <a:t>Shipping</a:t>
            </a:r>
            <a:endParaRPr lang="nl-NL" sz="1200" dirty="0" smtClean="0"/>
          </a:p>
        </p:txBody>
      </p:sp>
      <p:sp>
        <p:nvSpPr>
          <p:cNvPr id="50" name="Rectangular Callout 49"/>
          <p:cNvSpPr/>
          <p:nvPr/>
        </p:nvSpPr>
        <p:spPr>
          <a:xfrm>
            <a:off x="2514035" y="5604820"/>
            <a:ext cx="1915112" cy="477269"/>
          </a:xfrm>
          <a:prstGeom prst="wedgeRectCallout">
            <a:avLst>
              <a:gd name="adj1" fmla="val 46854"/>
              <a:gd name="adj2" fmla="val -7800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Amsterda</a:t>
            </a:r>
            <a:r>
              <a:rPr lang="nl-NL" sz="1200" dirty="0" smtClean="0"/>
              <a:t>m is </a:t>
            </a:r>
            <a:r>
              <a:rPr lang="nl-NL" sz="1200" dirty="0" err="1" smtClean="0"/>
              <a:t>not</a:t>
            </a:r>
            <a:r>
              <a:rPr lang="nl-NL" sz="1200" dirty="0" smtClean="0"/>
              <a:t> </a:t>
            </a:r>
            <a:r>
              <a:rPr lang="nl-NL" sz="1200" dirty="0" err="1" smtClean="0"/>
              <a:t>allowed</a:t>
            </a:r>
            <a:r>
              <a:rPr lang="nl-NL" sz="1200" dirty="0" smtClean="0"/>
              <a:t> as a </a:t>
            </a:r>
            <a:r>
              <a:rPr lang="nl-NL" sz="1200" dirty="0" err="1" smtClean="0"/>
              <a:t>shipping</a:t>
            </a:r>
            <a:r>
              <a:rPr lang="nl-NL" sz="1200" dirty="0" smtClean="0"/>
              <a:t> </a:t>
            </a:r>
            <a:r>
              <a:rPr lang="nl-NL" sz="1200" dirty="0" err="1" smtClean="0"/>
              <a:t>location</a:t>
            </a:r>
            <a:endParaRPr lang="en-US" sz="1200" dirty="0"/>
          </a:p>
        </p:txBody>
      </p:sp>
      <p:sp>
        <p:nvSpPr>
          <p:cNvPr id="51" name="Rounded Rectangle 50"/>
          <p:cNvSpPr/>
          <p:nvPr/>
        </p:nvSpPr>
        <p:spPr>
          <a:xfrm>
            <a:off x="3977683" y="3133874"/>
            <a:ext cx="1282764" cy="536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t>Check Order Total</a:t>
            </a:r>
            <a:endParaRPr lang="en-US" sz="1200" dirty="0"/>
          </a:p>
        </p:txBody>
      </p:sp>
      <p:cxnSp>
        <p:nvCxnSpPr>
          <p:cNvPr id="53" name="Elbow Connector 52"/>
          <p:cNvCxnSpPr>
            <a:endCxn id="49" idx="1"/>
          </p:cNvCxnSpPr>
          <p:nvPr/>
        </p:nvCxnSpPr>
        <p:spPr>
          <a:xfrm>
            <a:off x="2986159" y="4087785"/>
            <a:ext cx="970866" cy="1131384"/>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45" idx="3"/>
          </p:cNvCxnSpPr>
          <p:nvPr/>
        </p:nvCxnSpPr>
        <p:spPr>
          <a:xfrm>
            <a:off x="2856304" y="4087785"/>
            <a:ext cx="632348"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56" name="Rounded Rectangle 55"/>
          <p:cNvSpPr/>
          <p:nvPr/>
        </p:nvSpPr>
        <p:spPr>
          <a:xfrm>
            <a:off x="6120568" y="4963304"/>
            <a:ext cx="1868093" cy="536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smtClean="0"/>
              <a:t>OrderShippingRejector</a:t>
            </a:r>
            <a:endParaRPr lang="en-US" sz="1200" dirty="0"/>
          </a:p>
        </p:txBody>
      </p:sp>
      <p:sp>
        <p:nvSpPr>
          <p:cNvPr id="57" name="Rectangular Callout 56"/>
          <p:cNvSpPr/>
          <p:nvPr/>
        </p:nvSpPr>
        <p:spPr>
          <a:xfrm>
            <a:off x="9209992" y="4443109"/>
            <a:ext cx="1984236" cy="737211"/>
          </a:xfrm>
          <a:prstGeom prst="wedgeRectCallout">
            <a:avLst>
              <a:gd name="adj1" fmla="val -89739"/>
              <a:gd name="adj2" fmla="val -53984"/>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err="1" smtClean="0"/>
              <a:t>When</a:t>
            </a:r>
            <a:r>
              <a:rPr lang="nl-NL" sz="1200" dirty="0" smtClean="0"/>
              <a:t> </a:t>
            </a:r>
            <a:r>
              <a:rPr lang="nl-NL" sz="1200" dirty="0" err="1" smtClean="0"/>
              <a:t>both</a:t>
            </a:r>
            <a:r>
              <a:rPr lang="nl-NL" sz="1200" dirty="0" smtClean="0"/>
              <a:t> </a:t>
            </a:r>
            <a:r>
              <a:rPr lang="nl-NL" sz="1200" dirty="0" err="1" smtClean="0"/>
              <a:t>CheckOrderTotal</a:t>
            </a:r>
            <a:r>
              <a:rPr lang="nl-NL" sz="1200" dirty="0" smtClean="0"/>
              <a:t> </a:t>
            </a:r>
            <a:r>
              <a:rPr lang="nl-NL" sz="1200" dirty="0" err="1" smtClean="0"/>
              <a:t>and</a:t>
            </a:r>
            <a:r>
              <a:rPr lang="nl-NL" sz="1200" dirty="0" smtClean="0"/>
              <a:t> </a:t>
            </a:r>
            <a:r>
              <a:rPr lang="nl-NL" sz="1200" dirty="0" err="1" smtClean="0"/>
              <a:t>CheckShipping</a:t>
            </a:r>
            <a:r>
              <a:rPr lang="nl-NL" sz="1200" dirty="0" smtClean="0"/>
              <a:t> have </a:t>
            </a:r>
            <a:r>
              <a:rPr lang="nl-NL" sz="1200" dirty="0" err="1" smtClean="0"/>
              <a:t>result</a:t>
            </a:r>
            <a:r>
              <a:rPr lang="nl-NL" sz="1200" dirty="0" smtClean="0"/>
              <a:t> OK </a:t>
            </a:r>
            <a:r>
              <a:rPr lang="nl-NL" sz="1200" dirty="0" err="1" smtClean="0"/>
              <a:t>then</a:t>
            </a:r>
            <a:r>
              <a:rPr lang="nl-NL" sz="1200" dirty="0" smtClean="0"/>
              <a:t> </a:t>
            </a:r>
            <a:r>
              <a:rPr lang="nl-NL" sz="1200" dirty="0" err="1" smtClean="0"/>
              <a:t>approve</a:t>
            </a:r>
            <a:r>
              <a:rPr lang="nl-NL" sz="1200" dirty="0" smtClean="0"/>
              <a:t> order</a:t>
            </a:r>
            <a:endParaRPr lang="en-US" sz="1200" dirty="0"/>
          </a:p>
        </p:txBody>
      </p:sp>
      <p:cxnSp>
        <p:nvCxnSpPr>
          <p:cNvPr id="58" name="Straight Arrow Connector 57"/>
          <p:cNvCxnSpPr>
            <a:endCxn id="56" idx="1"/>
          </p:cNvCxnSpPr>
          <p:nvPr/>
        </p:nvCxnSpPr>
        <p:spPr>
          <a:xfrm>
            <a:off x="5258106" y="5231768"/>
            <a:ext cx="86246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59" name="Elbow Connector 58"/>
          <p:cNvCxnSpPr/>
          <p:nvPr/>
        </p:nvCxnSpPr>
        <p:spPr>
          <a:xfrm flipV="1">
            <a:off x="2986159" y="3448585"/>
            <a:ext cx="970866" cy="639200"/>
          </a:xfrm>
          <a:prstGeom prst="bentConnector3">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1" name="Rectangular Callout 60"/>
          <p:cNvSpPr/>
          <p:nvPr/>
        </p:nvSpPr>
        <p:spPr>
          <a:xfrm>
            <a:off x="2214922" y="2449303"/>
            <a:ext cx="1915112" cy="477269"/>
          </a:xfrm>
          <a:prstGeom prst="wedgeRectCallout">
            <a:avLst>
              <a:gd name="adj1" fmla="val 47763"/>
              <a:gd name="adj2" fmla="val 13730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smtClean="0"/>
              <a:t>The order </a:t>
            </a:r>
            <a:r>
              <a:rPr lang="nl-NL" sz="1200" dirty="0" err="1" smtClean="0"/>
              <a:t>total</a:t>
            </a:r>
            <a:r>
              <a:rPr lang="nl-NL" sz="1200" dirty="0" smtClean="0"/>
              <a:t> </a:t>
            </a:r>
            <a:r>
              <a:rPr lang="nl-NL" sz="1200" dirty="0" err="1" smtClean="0"/>
              <a:t>should</a:t>
            </a:r>
            <a:r>
              <a:rPr lang="nl-NL" sz="1200" dirty="0" smtClean="0"/>
              <a:t> </a:t>
            </a:r>
            <a:r>
              <a:rPr lang="nl-NL" sz="1200" dirty="0" err="1" smtClean="0"/>
              <a:t>be</a:t>
            </a:r>
            <a:r>
              <a:rPr lang="nl-NL" sz="1200" dirty="0" smtClean="0"/>
              <a:t> below 10K</a:t>
            </a:r>
            <a:endParaRPr lang="en-US" sz="1200" dirty="0"/>
          </a:p>
        </p:txBody>
      </p:sp>
      <p:sp>
        <p:nvSpPr>
          <p:cNvPr id="62" name="Rounded Rectangle 61"/>
          <p:cNvSpPr/>
          <p:nvPr/>
        </p:nvSpPr>
        <p:spPr>
          <a:xfrm>
            <a:off x="6120568" y="3114102"/>
            <a:ext cx="1868093" cy="536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smtClean="0"/>
              <a:t>OrderTotalRejector</a:t>
            </a:r>
            <a:endParaRPr lang="en-US" sz="1200" dirty="0"/>
          </a:p>
        </p:txBody>
      </p:sp>
      <p:cxnSp>
        <p:nvCxnSpPr>
          <p:cNvPr id="63" name="Straight Arrow Connector 62"/>
          <p:cNvCxnSpPr>
            <a:endCxn id="62" idx="1"/>
          </p:cNvCxnSpPr>
          <p:nvPr/>
        </p:nvCxnSpPr>
        <p:spPr>
          <a:xfrm>
            <a:off x="5258106" y="3382566"/>
            <a:ext cx="862462" cy="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64" name="Rounded Rectangle 63"/>
          <p:cNvSpPr/>
          <p:nvPr/>
        </p:nvSpPr>
        <p:spPr>
          <a:xfrm>
            <a:off x="6675718" y="4033580"/>
            <a:ext cx="1868093" cy="53692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smtClean="0"/>
              <a:t>OrderApprover</a:t>
            </a:r>
            <a:endParaRPr lang="en-US" sz="1200" dirty="0"/>
          </a:p>
        </p:txBody>
      </p:sp>
      <p:cxnSp>
        <p:nvCxnSpPr>
          <p:cNvPr id="65" name="Straight Arrow Connector 64"/>
          <p:cNvCxnSpPr>
            <a:endCxn id="64" idx="1"/>
          </p:cNvCxnSpPr>
          <p:nvPr/>
        </p:nvCxnSpPr>
        <p:spPr>
          <a:xfrm flipV="1">
            <a:off x="5239788" y="4302044"/>
            <a:ext cx="1435930" cy="76634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66" name="Straight Arrow Connector 65"/>
          <p:cNvCxnSpPr/>
          <p:nvPr/>
        </p:nvCxnSpPr>
        <p:spPr>
          <a:xfrm>
            <a:off x="5258106" y="3651030"/>
            <a:ext cx="1417612" cy="5203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499298" y="3826412"/>
            <a:ext cx="457176" cy="369332"/>
          </a:xfrm>
          <a:prstGeom prst="rect">
            <a:avLst/>
          </a:prstGeom>
          <a:noFill/>
        </p:spPr>
        <p:txBody>
          <a:bodyPr wrap="none" rtlCol="0">
            <a:spAutoFit/>
          </a:bodyPr>
          <a:lstStyle/>
          <a:p>
            <a:r>
              <a:rPr lang="en-US" dirty="0" smtClean="0"/>
              <a:t>OK</a:t>
            </a:r>
            <a:endParaRPr lang="nl-NL" dirty="0"/>
          </a:p>
        </p:txBody>
      </p:sp>
      <p:sp>
        <p:nvSpPr>
          <p:cNvPr id="67" name="TextBox 66"/>
          <p:cNvSpPr txBox="1"/>
          <p:nvPr/>
        </p:nvSpPr>
        <p:spPr>
          <a:xfrm>
            <a:off x="5499298" y="4384796"/>
            <a:ext cx="457176" cy="369332"/>
          </a:xfrm>
          <a:prstGeom prst="rect">
            <a:avLst/>
          </a:prstGeom>
          <a:noFill/>
        </p:spPr>
        <p:txBody>
          <a:bodyPr wrap="none" rtlCol="0">
            <a:spAutoFit/>
          </a:bodyPr>
          <a:lstStyle/>
          <a:p>
            <a:r>
              <a:rPr lang="en-US" dirty="0" smtClean="0"/>
              <a:t>OK</a:t>
            </a:r>
            <a:endParaRPr lang="nl-NL" dirty="0"/>
          </a:p>
        </p:txBody>
      </p:sp>
      <p:sp>
        <p:nvSpPr>
          <p:cNvPr id="68" name="TextBox 67"/>
          <p:cNvSpPr txBox="1"/>
          <p:nvPr/>
        </p:nvSpPr>
        <p:spPr>
          <a:xfrm>
            <a:off x="5343050" y="5199262"/>
            <a:ext cx="606256" cy="369332"/>
          </a:xfrm>
          <a:prstGeom prst="rect">
            <a:avLst/>
          </a:prstGeom>
          <a:noFill/>
        </p:spPr>
        <p:txBody>
          <a:bodyPr wrap="none" rtlCol="0">
            <a:spAutoFit/>
          </a:bodyPr>
          <a:lstStyle/>
          <a:p>
            <a:r>
              <a:rPr lang="en-US" dirty="0" smtClean="0"/>
              <a:t>NOK</a:t>
            </a:r>
            <a:endParaRPr lang="nl-NL" dirty="0"/>
          </a:p>
        </p:txBody>
      </p:sp>
      <p:sp>
        <p:nvSpPr>
          <p:cNvPr id="69" name="TextBox 68"/>
          <p:cNvSpPr txBox="1"/>
          <p:nvPr/>
        </p:nvSpPr>
        <p:spPr>
          <a:xfrm>
            <a:off x="5327362" y="3016886"/>
            <a:ext cx="606256" cy="369332"/>
          </a:xfrm>
          <a:prstGeom prst="rect">
            <a:avLst/>
          </a:prstGeom>
          <a:noFill/>
        </p:spPr>
        <p:txBody>
          <a:bodyPr wrap="none" rtlCol="0">
            <a:spAutoFit/>
          </a:bodyPr>
          <a:lstStyle/>
          <a:p>
            <a:r>
              <a:rPr lang="en-US" dirty="0" smtClean="0"/>
              <a:t>NOK</a:t>
            </a:r>
            <a:endParaRPr lang="nl-NL" dirty="0"/>
          </a:p>
        </p:txBody>
      </p:sp>
      <p:sp>
        <p:nvSpPr>
          <p:cNvPr id="70" name="Rectangular Callout 69"/>
          <p:cNvSpPr/>
          <p:nvPr/>
        </p:nvSpPr>
        <p:spPr>
          <a:xfrm>
            <a:off x="6862107" y="5663872"/>
            <a:ext cx="1984236" cy="737211"/>
          </a:xfrm>
          <a:prstGeom prst="wedgeRectCallout">
            <a:avLst>
              <a:gd name="adj1" fmla="val -50239"/>
              <a:gd name="adj2" fmla="val -7642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err="1" smtClean="0"/>
              <a:t>When</a:t>
            </a:r>
            <a:r>
              <a:rPr lang="nl-NL" sz="1200" dirty="0" smtClean="0"/>
              <a:t> </a:t>
            </a:r>
            <a:r>
              <a:rPr lang="nl-NL" sz="1200" dirty="0" err="1" smtClean="0"/>
              <a:t>CheckShipping</a:t>
            </a:r>
            <a:r>
              <a:rPr lang="nl-NL" sz="1200" dirty="0" smtClean="0"/>
              <a:t> has </a:t>
            </a:r>
            <a:r>
              <a:rPr lang="nl-NL" sz="1200" dirty="0" err="1" smtClean="0"/>
              <a:t>result</a:t>
            </a:r>
            <a:r>
              <a:rPr lang="nl-NL" sz="1200" dirty="0" smtClean="0"/>
              <a:t> NOK </a:t>
            </a:r>
            <a:r>
              <a:rPr lang="nl-NL" sz="1200" dirty="0" err="1" smtClean="0"/>
              <a:t>then</a:t>
            </a:r>
            <a:r>
              <a:rPr lang="nl-NL" sz="1200" dirty="0" smtClean="0"/>
              <a:t> </a:t>
            </a:r>
            <a:r>
              <a:rPr lang="nl-NL" sz="1200" dirty="0" err="1" smtClean="0"/>
              <a:t>reject</a:t>
            </a:r>
            <a:r>
              <a:rPr lang="nl-NL" sz="1200" dirty="0" smtClean="0"/>
              <a:t> order</a:t>
            </a:r>
            <a:endParaRPr lang="en-US" sz="1200" dirty="0"/>
          </a:p>
        </p:txBody>
      </p:sp>
      <p:sp>
        <p:nvSpPr>
          <p:cNvPr id="71" name="Rectangular Callout 70"/>
          <p:cNvSpPr/>
          <p:nvPr/>
        </p:nvSpPr>
        <p:spPr>
          <a:xfrm>
            <a:off x="7680006" y="2289929"/>
            <a:ext cx="1984236" cy="737211"/>
          </a:xfrm>
          <a:prstGeom prst="wedgeRectCallout">
            <a:avLst>
              <a:gd name="adj1" fmla="val -61650"/>
              <a:gd name="adj2" fmla="val 806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200" dirty="0" err="1" smtClean="0"/>
              <a:t>When</a:t>
            </a:r>
            <a:r>
              <a:rPr lang="nl-NL" sz="1200" dirty="0" smtClean="0"/>
              <a:t> </a:t>
            </a:r>
            <a:r>
              <a:rPr lang="nl-NL" sz="1200" dirty="0" err="1" smtClean="0"/>
              <a:t>CheckOrderTotal</a:t>
            </a:r>
            <a:r>
              <a:rPr lang="nl-NL" sz="1200" dirty="0" smtClean="0"/>
              <a:t> has </a:t>
            </a:r>
            <a:r>
              <a:rPr lang="nl-NL" sz="1200" dirty="0" err="1" smtClean="0"/>
              <a:t>result</a:t>
            </a:r>
            <a:r>
              <a:rPr lang="nl-NL" sz="1200" dirty="0" smtClean="0"/>
              <a:t> NOK </a:t>
            </a:r>
            <a:r>
              <a:rPr lang="nl-NL" sz="1200" dirty="0" err="1" smtClean="0"/>
              <a:t>then</a:t>
            </a:r>
            <a:r>
              <a:rPr lang="nl-NL" sz="1200" dirty="0" smtClean="0"/>
              <a:t> </a:t>
            </a:r>
            <a:r>
              <a:rPr lang="nl-NL" sz="1200" dirty="0" err="1" smtClean="0"/>
              <a:t>reject</a:t>
            </a:r>
            <a:r>
              <a:rPr lang="nl-NL" sz="1200" dirty="0" smtClean="0"/>
              <a:t> order</a:t>
            </a:r>
            <a:endParaRPr lang="en-US" sz="1200" dirty="0"/>
          </a:p>
        </p:txBody>
      </p:sp>
      <p:sp>
        <p:nvSpPr>
          <p:cNvPr id="72" name="Lightning Bolt 71"/>
          <p:cNvSpPr/>
          <p:nvPr/>
        </p:nvSpPr>
        <p:spPr>
          <a:xfrm>
            <a:off x="8368831" y="371075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ight Arrow 72"/>
          <p:cNvSpPr/>
          <p:nvPr/>
        </p:nvSpPr>
        <p:spPr>
          <a:xfrm>
            <a:off x="8676151" y="375038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TextBox 73"/>
          <p:cNvSpPr txBox="1"/>
          <p:nvPr/>
        </p:nvSpPr>
        <p:spPr>
          <a:xfrm>
            <a:off x="8737751" y="3991207"/>
            <a:ext cx="199971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OrderApproved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75" name="TextBox 74"/>
          <p:cNvSpPr txBox="1"/>
          <p:nvPr/>
        </p:nvSpPr>
        <p:spPr>
          <a:xfrm>
            <a:off x="8252390" y="3397584"/>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76" name="Lightning Bolt 75"/>
          <p:cNvSpPr/>
          <p:nvPr/>
        </p:nvSpPr>
        <p:spPr>
          <a:xfrm>
            <a:off x="7897049" y="319229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p:cNvSpPr/>
          <p:nvPr/>
        </p:nvSpPr>
        <p:spPr>
          <a:xfrm>
            <a:off x="8204369" y="323191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TextBox 77"/>
          <p:cNvSpPr txBox="1"/>
          <p:nvPr/>
        </p:nvSpPr>
        <p:spPr>
          <a:xfrm>
            <a:off x="8117087" y="5230040"/>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79" name="Lightning Bolt 78"/>
          <p:cNvSpPr/>
          <p:nvPr/>
        </p:nvSpPr>
        <p:spPr>
          <a:xfrm>
            <a:off x="7761746" y="502474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ight Arrow 79"/>
          <p:cNvSpPr/>
          <p:nvPr/>
        </p:nvSpPr>
        <p:spPr>
          <a:xfrm>
            <a:off x="8069066" y="50643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790749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0" y="0"/>
            <a:ext cx="12192000" cy="6858000"/>
            <a:chOff x="0" y="0"/>
            <a:chExt cx="12192000" cy="6858000"/>
          </a:xfrm>
        </p:grpSpPr>
        <p:sp>
          <p:nvSpPr>
            <p:cNvPr id="60" name="Rounded Rectangle 59"/>
            <p:cNvSpPr/>
            <p:nvPr/>
          </p:nvSpPr>
          <p:spPr>
            <a:xfrm>
              <a:off x="2639115" y="5653012"/>
              <a:ext cx="1669369" cy="7714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Marketing &amp; Campaigns</a:t>
              </a:r>
              <a:endParaRPr lang="nl-NL" sz="1600" dirty="0"/>
            </a:p>
          </p:txBody>
        </p:sp>
        <p:cxnSp>
          <p:nvCxnSpPr>
            <p:cNvPr id="61" name="Straight Connector 60"/>
            <p:cNvCxnSpPr/>
            <p:nvPr/>
          </p:nvCxnSpPr>
          <p:spPr>
            <a:xfrm>
              <a:off x="779295" y="2467057"/>
              <a:ext cx="11173133" cy="0"/>
            </a:xfrm>
            <a:prstGeom prst="line">
              <a:avLst/>
            </a:prstGeom>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9838851" y="2179927"/>
              <a:ext cx="2207527" cy="287130"/>
            </a:xfrm>
            <a:prstGeom prst="rect">
              <a:avLst/>
            </a:prstGeom>
            <a:noFill/>
          </p:spPr>
          <p:txBody>
            <a:bodyPr wrap="none" rtlCol="0">
              <a:spAutoFit/>
            </a:bodyPr>
            <a:lstStyle/>
            <a:p>
              <a:r>
                <a:rPr lang="en-US" sz="1266" dirty="0" smtClean="0"/>
                <a:t>Public Internet/External Actors</a:t>
              </a:r>
              <a:endParaRPr lang="nl-NL" sz="1266" dirty="0" err="1"/>
            </a:p>
          </p:txBody>
        </p:sp>
        <p:sp>
          <p:nvSpPr>
            <p:cNvPr id="63" name="Rounded Rectangle 62"/>
            <p:cNvSpPr/>
            <p:nvPr/>
          </p:nvSpPr>
          <p:spPr>
            <a:xfrm>
              <a:off x="9506383" y="455312"/>
              <a:ext cx="1802118" cy="6994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Gov</a:t>
              </a:r>
              <a:r>
                <a:rPr lang="en-US" dirty="0"/>
                <a:t> Agency</a:t>
              </a:r>
              <a:endParaRPr lang="nl-NL" dirty="0"/>
            </a:p>
          </p:txBody>
        </p:sp>
        <p:sp>
          <p:nvSpPr>
            <p:cNvPr id="64" name="Rounded Rectangle 63"/>
            <p:cNvSpPr/>
            <p:nvPr/>
          </p:nvSpPr>
          <p:spPr>
            <a:xfrm>
              <a:off x="7562380" y="3079918"/>
              <a:ext cx="1851586"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Shipping</a:t>
              </a:r>
              <a:endParaRPr lang="nl-NL" sz="2000" dirty="0"/>
            </a:p>
          </p:txBody>
        </p:sp>
        <p:sp>
          <p:nvSpPr>
            <p:cNvPr id="65" name="Rounded Rectangle 64"/>
            <p:cNvSpPr/>
            <p:nvPr/>
          </p:nvSpPr>
          <p:spPr>
            <a:xfrm>
              <a:off x="1253476" y="3079918"/>
              <a:ext cx="1484562" cy="8356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Security</a:t>
              </a:r>
              <a:endParaRPr lang="nl-NL" dirty="0"/>
            </a:p>
          </p:txBody>
        </p:sp>
        <p:sp>
          <p:nvSpPr>
            <p:cNvPr id="66" name="Rounded Rectangle 65"/>
            <p:cNvSpPr/>
            <p:nvPr/>
          </p:nvSpPr>
          <p:spPr>
            <a:xfrm>
              <a:off x="7562380" y="4330370"/>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Finance</a:t>
              </a:r>
            </a:p>
            <a:p>
              <a:pPr algn="ctr"/>
              <a:r>
                <a:rPr lang="en-US" sz="1200" dirty="0" smtClean="0">
                  <a:ln w="0"/>
                  <a:solidFill>
                    <a:schemeClr val="tx1"/>
                  </a:solidFill>
                  <a:effectLst>
                    <a:outerShdw blurRad="38100" dist="19050" dir="2700000" algn="tl" rotWithShape="0">
                      <a:schemeClr val="dk1">
                        <a:alpha val="40000"/>
                      </a:schemeClr>
                    </a:outerShdw>
                  </a:effectLst>
                </a:rPr>
                <a:t>Accounts, Invoices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7" name="Rounded Rectangle 66"/>
            <p:cNvSpPr/>
            <p:nvPr/>
          </p:nvSpPr>
          <p:spPr>
            <a:xfrm>
              <a:off x="4949885" y="4308670"/>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Supplier &amp; Product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8" name="Rounded Rectangle 67"/>
            <p:cNvSpPr/>
            <p:nvPr/>
          </p:nvSpPr>
          <p:spPr>
            <a:xfrm>
              <a:off x="2929027" y="3075288"/>
              <a:ext cx="205245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Inventory &amp; Warehousing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9" name="Rounded Rectangle 68"/>
            <p:cNvSpPr/>
            <p:nvPr/>
          </p:nvSpPr>
          <p:spPr>
            <a:xfrm>
              <a:off x="9899977" y="3535001"/>
              <a:ext cx="1708549" cy="12111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Output </a:t>
              </a:r>
              <a:br>
                <a:rPr lang="en-US" sz="1600" dirty="0" smtClean="0">
                  <a:ln w="0"/>
                  <a:solidFill>
                    <a:schemeClr val="tx1"/>
                  </a:solidFill>
                  <a:effectLst>
                    <a:outerShdw blurRad="38100" dist="19050" dir="2700000" algn="tl" rotWithShape="0">
                      <a:schemeClr val="dk1">
                        <a:alpha val="40000"/>
                      </a:schemeClr>
                    </a:outerShdw>
                  </a:effectLst>
                </a:rPr>
              </a:br>
              <a:r>
                <a:rPr lang="en-US" sz="1200" dirty="0" smtClean="0">
                  <a:ln w="0"/>
                  <a:solidFill>
                    <a:schemeClr val="tx1"/>
                  </a:solidFill>
                  <a:effectLst>
                    <a:outerShdw blurRad="38100" dist="19050" dir="2700000" algn="tl" rotWithShape="0">
                      <a:schemeClr val="dk1">
                        <a:alpha val="40000"/>
                      </a:schemeClr>
                    </a:outerShdw>
                  </a:effectLst>
                </a:rPr>
                <a:t>(print &amp; mail, email, SMS, …)</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0" name="TextBox 69"/>
            <p:cNvSpPr txBox="1"/>
            <p:nvPr/>
          </p:nvSpPr>
          <p:spPr>
            <a:xfrm>
              <a:off x="10502366" y="2483694"/>
              <a:ext cx="1544012" cy="287130"/>
            </a:xfrm>
            <a:prstGeom prst="rect">
              <a:avLst/>
            </a:prstGeom>
            <a:noFill/>
          </p:spPr>
          <p:txBody>
            <a:bodyPr wrap="none" rtlCol="0">
              <a:spAutoFit/>
            </a:bodyPr>
            <a:lstStyle/>
            <a:p>
              <a:r>
                <a:rPr lang="en-US" sz="1266" dirty="0" smtClean="0"/>
                <a:t>Inside the Enterprise</a:t>
              </a:r>
              <a:endParaRPr lang="nl-NL" sz="1266" dirty="0" err="1"/>
            </a:p>
          </p:txBody>
        </p:sp>
        <p:sp>
          <p:nvSpPr>
            <p:cNvPr id="71" name="Rounded Rectangle 70"/>
            <p:cNvSpPr/>
            <p:nvPr/>
          </p:nvSpPr>
          <p:spPr>
            <a:xfrm>
              <a:off x="4816859" y="5653014"/>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Department</a:t>
              </a:r>
            </a:p>
            <a:p>
              <a:pPr algn="ctr"/>
              <a:r>
                <a:rPr lang="en-US" sz="1200" dirty="0" smtClean="0">
                  <a:ln w="0"/>
                  <a:solidFill>
                    <a:schemeClr val="tx1"/>
                  </a:solidFill>
                  <a:effectLst>
                    <a:outerShdw blurRad="38100" dist="19050" dir="2700000" algn="tl" rotWithShape="0">
                      <a:schemeClr val="dk1">
                        <a:alpha val="40000"/>
                      </a:schemeClr>
                    </a:outerShdw>
                  </a:effectLst>
                </a:rPr>
                <a:t>Consolidation, MI, Reporting, Analysis and R&amp;D</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72" name="Rounded Rectangle 71"/>
            <p:cNvSpPr/>
            <p:nvPr/>
          </p:nvSpPr>
          <p:spPr>
            <a:xfrm>
              <a:off x="2483990" y="4330370"/>
              <a:ext cx="1974799" cy="770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Customer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3" name="Rounded Rectangle 72"/>
            <p:cNvSpPr/>
            <p:nvPr/>
          </p:nvSpPr>
          <p:spPr>
            <a:xfrm>
              <a:off x="5454950" y="3077200"/>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Order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4" name="Rounded Rectangle 73"/>
            <p:cNvSpPr/>
            <p:nvPr/>
          </p:nvSpPr>
          <p:spPr>
            <a:xfrm>
              <a:off x="10244260" y="1013562"/>
              <a:ext cx="1802118" cy="6994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t>Data providers</a:t>
              </a:r>
              <a:endParaRPr lang="nl-NL" sz="2000" dirty="0"/>
            </a:p>
          </p:txBody>
        </p:sp>
        <p:pic>
          <p:nvPicPr>
            <p:cNvPr id="75" name="Picture 2" descr="Related imag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307" y="1320760"/>
              <a:ext cx="2021568" cy="1718333"/>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8382000" y="158216"/>
              <a:ext cx="1363582" cy="6994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t>Supplier</a:t>
              </a:r>
              <a:endParaRPr lang="nl-NL" sz="2000" dirty="0"/>
            </a:p>
          </p:txBody>
        </p:sp>
        <p:sp>
          <p:nvSpPr>
            <p:cNvPr id="77" name="Rounded Rectangle 76"/>
            <p:cNvSpPr/>
            <p:nvPr/>
          </p:nvSpPr>
          <p:spPr>
            <a:xfrm>
              <a:off x="3809614" y="185395"/>
              <a:ext cx="1802118" cy="69944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Customers</a:t>
              </a:r>
              <a:endParaRPr lang="nl-NL" sz="2000" dirty="0"/>
            </a:p>
          </p:txBody>
        </p:sp>
        <p:sp>
          <p:nvSpPr>
            <p:cNvPr id="78" name="Rectangle 77"/>
            <p:cNvSpPr/>
            <p:nvPr/>
          </p:nvSpPr>
          <p:spPr>
            <a:xfrm>
              <a:off x="0" y="0"/>
              <a:ext cx="12192000" cy="6858000"/>
            </a:xfrm>
            <a:prstGeom prst="rect">
              <a:avLst/>
            </a:prstGeom>
            <a:solidFill>
              <a:schemeClr val="bg1">
                <a:lumMod val="85000"/>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grpSp>
      <p:sp>
        <p:nvSpPr>
          <p:cNvPr id="22" name="Rounded Rectangle 21"/>
          <p:cNvSpPr/>
          <p:nvPr/>
        </p:nvSpPr>
        <p:spPr>
          <a:xfrm>
            <a:off x="5540200" y="2023669"/>
            <a:ext cx="1821822" cy="7255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smtClean="0"/>
              <a:t>B2B Partner Portal</a:t>
            </a:r>
            <a:endParaRPr lang="nl-NL" sz="1400" dirty="0"/>
          </a:p>
        </p:txBody>
      </p:sp>
      <p:sp>
        <p:nvSpPr>
          <p:cNvPr id="23" name="Rounded Rectangle 22"/>
          <p:cNvSpPr/>
          <p:nvPr/>
        </p:nvSpPr>
        <p:spPr>
          <a:xfrm>
            <a:off x="2586706" y="2025130"/>
            <a:ext cx="1533081"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Customer Service SaaS</a:t>
            </a:r>
            <a:endParaRPr lang="nl-NL" sz="1600" dirty="0"/>
          </a:p>
        </p:txBody>
      </p:sp>
      <p:sp>
        <p:nvSpPr>
          <p:cNvPr id="24" name="Rounded Rectangle 23"/>
          <p:cNvSpPr/>
          <p:nvPr/>
        </p:nvSpPr>
        <p:spPr>
          <a:xfrm>
            <a:off x="4661639" y="1339008"/>
            <a:ext cx="878561" cy="529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Mobile App</a:t>
            </a:r>
            <a:endParaRPr lang="nl-NL" sz="1600" dirty="0"/>
          </a:p>
        </p:txBody>
      </p:sp>
      <p:sp>
        <p:nvSpPr>
          <p:cNvPr id="25" name="Rounded Rectangle 24"/>
          <p:cNvSpPr/>
          <p:nvPr/>
        </p:nvSpPr>
        <p:spPr>
          <a:xfrm>
            <a:off x="1309287" y="5740047"/>
            <a:ext cx="1372939" cy="6609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Big Data Lake</a:t>
            </a:r>
            <a:endParaRPr lang="nl-NL" sz="1600" dirty="0"/>
          </a:p>
        </p:txBody>
      </p:sp>
      <p:sp>
        <p:nvSpPr>
          <p:cNvPr id="26" name="Rounded Rectangle 25"/>
          <p:cNvSpPr/>
          <p:nvPr/>
        </p:nvSpPr>
        <p:spPr>
          <a:xfrm>
            <a:off x="5034444" y="3574827"/>
            <a:ext cx="1978051"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Custom Application for Product Catalog</a:t>
            </a:r>
            <a:endParaRPr lang="nl-NL" sz="1600" dirty="0"/>
          </a:p>
        </p:txBody>
      </p:sp>
      <p:sp>
        <p:nvSpPr>
          <p:cNvPr id="27" name="Rounded Rectangle 26"/>
          <p:cNvSpPr/>
          <p:nvPr/>
        </p:nvSpPr>
        <p:spPr>
          <a:xfrm>
            <a:off x="1751259" y="2884333"/>
            <a:ext cx="1484562"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smtClean="0"/>
              <a:t>IoT</a:t>
            </a:r>
            <a:r>
              <a:rPr lang="en-US" sz="1600" dirty="0" smtClean="0"/>
              <a:t> Gateways &amp; Hub</a:t>
            </a:r>
            <a:endParaRPr lang="nl-NL" sz="1600" dirty="0"/>
          </a:p>
        </p:txBody>
      </p:sp>
      <p:sp>
        <p:nvSpPr>
          <p:cNvPr id="28" name="Rounded Rectangle 27"/>
          <p:cNvSpPr/>
          <p:nvPr/>
        </p:nvSpPr>
        <p:spPr>
          <a:xfrm>
            <a:off x="7064787" y="3968691"/>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ERP</a:t>
            </a:r>
          </a:p>
        </p:txBody>
      </p:sp>
      <p:sp>
        <p:nvSpPr>
          <p:cNvPr id="29" name="Rounded Rectangle 28"/>
          <p:cNvSpPr/>
          <p:nvPr/>
        </p:nvSpPr>
        <p:spPr>
          <a:xfrm>
            <a:off x="9783361" y="5510348"/>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Content Management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0" name="Rounded Rectangle 29"/>
          <p:cNvSpPr/>
          <p:nvPr/>
        </p:nvSpPr>
        <p:spPr>
          <a:xfrm>
            <a:off x="7679265" y="2857058"/>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Human Workflow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1" name="Rounded Rectangle 30"/>
          <p:cNvSpPr/>
          <p:nvPr/>
        </p:nvSpPr>
        <p:spPr>
          <a:xfrm>
            <a:off x="10530802" y="3417050"/>
            <a:ext cx="1229033" cy="49255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Mail Server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2" name="Rounded Rectangle 31"/>
          <p:cNvSpPr/>
          <p:nvPr/>
        </p:nvSpPr>
        <p:spPr>
          <a:xfrm>
            <a:off x="7626460" y="4940745"/>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Warehouse</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33" name="Rounded Rectangle 32"/>
          <p:cNvSpPr/>
          <p:nvPr/>
        </p:nvSpPr>
        <p:spPr>
          <a:xfrm>
            <a:off x="1786828" y="4650098"/>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SaaS CRM</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42" name="Rounded Rectangle 41"/>
          <p:cNvSpPr/>
          <p:nvPr/>
        </p:nvSpPr>
        <p:spPr>
          <a:xfrm>
            <a:off x="10097655" y="578485"/>
            <a:ext cx="1647741" cy="66466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err="1" smtClean="0"/>
              <a:t>DaaS</a:t>
            </a:r>
            <a:r>
              <a:rPr lang="en-US" sz="2000" dirty="0" smtClean="0"/>
              <a:t> Services</a:t>
            </a:r>
            <a:endParaRPr lang="nl-NL" sz="2000" dirty="0"/>
          </a:p>
        </p:txBody>
      </p:sp>
      <p:sp>
        <p:nvSpPr>
          <p:cNvPr id="49" name="Rounded Rectangle 48"/>
          <p:cNvSpPr/>
          <p:nvPr/>
        </p:nvSpPr>
        <p:spPr>
          <a:xfrm>
            <a:off x="3782634" y="5444874"/>
            <a:ext cx="2423429" cy="10995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CX</a:t>
            </a:r>
          </a:p>
          <a:p>
            <a:pPr algn="ctr"/>
            <a:r>
              <a:rPr lang="en-US" sz="1600" dirty="0" smtClean="0">
                <a:ln w="0"/>
                <a:solidFill>
                  <a:schemeClr val="tx1"/>
                </a:solidFill>
                <a:effectLst>
                  <a:outerShdw blurRad="38100" dist="19050" dir="2700000" algn="tl" rotWithShape="0">
                    <a:schemeClr val="dk1">
                      <a:alpha val="40000"/>
                    </a:schemeClr>
                  </a:outerShdw>
                </a:effectLst>
              </a:rPr>
              <a:t>Campaigns, Social Media Monitor, 360 Customer View</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0" name="Rounded Rectangle 49"/>
          <p:cNvSpPr/>
          <p:nvPr/>
        </p:nvSpPr>
        <p:spPr>
          <a:xfrm>
            <a:off x="294781" y="3694944"/>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LDAP for Users, Roles &amp; Permissions</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51" name="Rounded Rectangle 50"/>
          <p:cNvSpPr/>
          <p:nvPr/>
        </p:nvSpPr>
        <p:spPr>
          <a:xfrm>
            <a:off x="4198993" y="2026554"/>
            <a:ext cx="1242996"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t>WebShop</a:t>
            </a:r>
            <a:r>
              <a:rPr lang="en-US" sz="1600" dirty="0" smtClean="0"/>
              <a:t> Portal</a:t>
            </a:r>
            <a:endParaRPr lang="nl-NL" sz="1600" dirty="0"/>
          </a:p>
        </p:txBody>
      </p:sp>
      <p:sp>
        <p:nvSpPr>
          <p:cNvPr id="52" name="Rounded Rectangle 51"/>
          <p:cNvSpPr/>
          <p:nvPr/>
        </p:nvSpPr>
        <p:spPr>
          <a:xfrm>
            <a:off x="4994349" y="2829510"/>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Recommendation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3" name="Rounded Rectangle 52"/>
          <p:cNvSpPr/>
          <p:nvPr/>
        </p:nvSpPr>
        <p:spPr>
          <a:xfrm>
            <a:off x="9305972" y="3971671"/>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Dashboard &amp; BI &amp; Reporting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4" name="Rounded Rectangle 53"/>
          <p:cNvSpPr/>
          <p:nvPr/>
        </p:nvSpPr>
        <p:spPr>
          <a:xfrm>
            <a:off x="3332297" y="2864433"/>
            <a:ext cx="1484562" cy="8119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Security &amp; Compliance Monitor</a:t>
            </a:r>
            <a:endParaRPr lang="nl-NL" sz="1600" dirty="0"/>
          </a:p>
        </p:txBody>
      </p:sp>
      <p:sp>
        <p:nvSpPr>
          <p:cNvPr id="55" name="Rounded Rectangle 54"/>
          <p:cNvSpPr/>
          <p:nvPr/>
        </p:nvSpPr>
        <p:spPr>
          <a:xfrm>
            <a:off x="10568874" y="4926105"/>
            <a:ext cx="1229033" cy="49255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Desktop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6" name="Rounded Rectangle 55"/>
          <p:cNvSpPr/>
          <p:nvPr/>
        </p:nvSpPr>
        <p:spPr>
          <a:xfrm>
            <a:off x="9933939" y="2780947"/>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Communication &amp; Collaboration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9" name="Rounded Rectangle 78"/>
          <p:cNvSpPr/>
          <p:nvPr/>
        </p:nvSpPr>
        <p:spPr>
          <a:xfrm>
            <a:off x="7653591" y="5818632"/>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Logging Collector &amp; Monitor &amp; Analyzer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0" name="Rounded Rectangle 79"/>
          <p:cNvSpPr/>
          <p:nvPr/>
        </p:nvSpPr>
        <p:spPr>
          <a:xfrm>
            <a:off x="4571993" y="4492000"/>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Monitor for Application &amp; Infra metrics</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81" name="Rounded Rectangle 80"/>
          <p:cNvSpPr/>
          <p:nvPr/>
        </p:nvSpPr>
        <p:spPr>
          <a:xfrm>
            <a:off x="202911" y="4786691"/>
            <a:ext cx="1384828"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Source Code Control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2" name="Rounded Rectangle 81"/>
          <p:cNvSpPr/>
          <p:nvPr/>
        </p:nvSpPr>
        <p:spPr>
          <a:xfrm>
            <a:off x="8083250" y="1992683"/>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API Gateway</a:t>
            </a:r>
            <a:endParaRPr lang="nl-NL" sz="1400" dirty="0"/>
          </a:p>
        </p:txBody>
      </p:sp>
      <p:sp>
        <p:nvSpPr>
          <p:cNvPr id="83" name="Rounded Rectangle 82"/>
          <p:cNvSpPr/>
          <p:nvPr/>
        </p:nvSpPr>
        <p:spPr>
          <a:xfrm>
            <a:off x="6787741" y="305049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Service Bus</a:t>
            </a:r>
            <a:endParaRPr lang="nl-NL" sz="1400" dirty="0"/>
          </a:p>
        </p:txBody>
      </p:sp>
      <p:sp>
        <p:nvSpPr>
          <p:cNvPr id="84" name="Rounded Rectangle 83"/>
          <p:cNvSpPr/>
          <p:nvPr/>
        </p:nvSpPr>
        <p:spPr>
          <a:xfrm>
            <a:off x="4025800" y="374450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7" name="Rounded Rectangle 86"/>
          <p:cNvSpPr/>
          <p:nvPr/>
        </p:nvSpPr>
        <p:spPr>
          <a:xfrm>
            <a:off x="6703655" y="4856815"/>
            <a:ext cx="840605"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8" name="Rounded Rectangle 87"/>
          <p:cNvSpPr/>
          <p:nvPr/>
        </p:nvSpPr>
        <p:spPr>
          <a:xfrm>
            <a:off x="9249137" y="3271180"/>
            <a:ext cx="753197"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Rule Engine</a:t>
            </a:r>
            <a:endParaRPr lang="nl-NL" sz="1400" dirty="0"/>
          </a:p>
        </p:txBody>
      </p:sp>
      <p:sp>
        <p:nvSpPr>
          <p:cNvPr id="89" name="Rounded Rectangle 88"/>
          <p:cNvSpPr/>
          <p:nvPr/>
        </p:nvSpPr>
        <p:spPr>
          <a:xfrm>
            <a:off x="5421854" y="178136"/>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Desktop Browser</a:t>
            </a:r>
            <a:endParaRPr lang="nl-NL" sz="1600" dirty="0"/>
          </a:p>
        </p:txBody>
      </p:sp>
      <p:sp>
        <p:nvSpPr>
          <p:cNvPr id="90" name="Rounded Rectangle 89"/>
          <p:cNvSpPr/>
          <p:nvPr/>
        </p:nvSpPr>
        <p:spPr>
          <a:xfrm>
            <a:off x="4497592" y="654390"/>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Mobile Devices</a:t>
            </a:r>
            <a:endParaRPr lang="nl-NL" sz="1600" dirty="0"/>
          </a:p>
        </p:txBody>
      </p:sp>
      <p:sp>
        <p:nvSpPr>
          <p:cNvPr id="91" name="Rounded Rectangle 90"/>
          <p:cNvSpPr/>
          <p:nvPr/>
        </p:nvSpPr>
        <p:spPr>
          <a:xfrm>
            <a:off x="3143868" y="628264"/>
            <a:ext cx="1306030" cy="7304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Email / Facebook / WhatsApp</a:t>
            </a:r>
            <a:endParaRPr lang="nl-NL" sz="1600" dirty="0"/>
          </a:p>
        </p:txBody>
      </p:sp>
      <p:pic>
        <p:nvPicPr>
          <p:cNvPr id="58" name="Picture 2" descr="Afbeeldingsresultaat voor internet of thing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71" y="1219440"/>
            <a:ext cx="2104399" cy="1857760"/>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84"/>
          <p:cNvSpPr/>
          <p:nvPr/>
        </p:nvSpPr>
        <p:spPr>
          <a:xfrm>
            <a:off x="3207376" y="3697398"/>
            <a:ext cx="1811457" cy="83240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Custom Order Management Application</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86" name="Rounded Rectangle 85"/>
          <p:cNvSpPr/>
          <p:nvPr/>
        </p:nvSpPr>
        <p:spPr>
          <a:xfrm>
            <a:off x="2213835" y="3703215"/>
            <a:ext cx="922560"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Asset Tracker</a:t>
            </a:r>
            <a:endParaRPr lang="nl-NL" sz="1600" dirty="0"/>
          </a:p>
        </p:txBody>
      </p:sp>
      <p:sp>
        <p:nvSpPr>
          <p:cNvPr id="92" name="Rounded Rectangle 91"/>
          <p:cNvSpPr/>
          <p:nvPr/>
        </p:nvSpPr>
        <p:spPr>
          <a:xfrm>
            <a:off x="6371491" y="5820645"/>
            <a:ext cx="1031944" cy="796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Corporate Database</a:t>
            </a:r>
            <a:endParaRPr lang="nl-NL" sz="1400" dirty="0"/>
          </a:p>
        </p:txBody>
      </p:sp>
      <p:sp>
        <p:nvSpPr>
          <p:cNvPr id="93" name="Rounded Rectangle 92"/>
          <p:cNvSpPr/>
          <p:nvPr/>
        </p:nvSpPr>
        <p:spPr>
          <a:xfrm>
            <a:off x="2719849" y="6154855"/>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File Storage</a:t>
            </a:r>
            <a:endParaRPr lang="nl-NL" sz="1400" dirty="0"/>
          </a:p>
        </p:txBody>
      </p:sp>
      <p:sp>
        <p:nvSpPr>
          <p:cNvPr id="94" name="Rounded Rectangle 93"/>
          <p:cNvSpPr/>
          <p:nvPr/>
        </p:nvSpPr>
        <p:spPr>
          <a:xfrm>
            <a:off x="3661928" y="4727136"/>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Job Scheduling</a:t>
            </a:r>
            <a:endParaRPr lang="nl-NL" sz="1400" dirty="0"/>
          </a:p>
        </p:txBody>
      </p:sp>
      <p:sp>
        <p:nvSpPr>
          <p:cNvPr id="95" name="Rounded Rectangle 94"/>
          <p:cNvSpPr/>
          <p:nvPr/>
        </p:nvSpPr>
        <p:spPr>
          <a:xfrm>
            <a:off x="7012496" y="1603601"/>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97" name="Rounded Rectangle 96"/>
          <p:cNvSpPr/>
          <p:nvPr/>
        </p:nvSpPr>
        <p:spPr>
          <a:xfrm>
            <a:off x="9870947" y="1498483"/>
            <a:ext cx="1520636"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Open Data APIs</a:t>
            </a:r>
            <a:endParaRPr lang="nl-NL" sz="1600" dirty="0"/>
          </a:p>
        </p:txBody>
      </p:sp>
      <p:sp>
        <p:nvSpPr>
          <p:cNvPr id="98" name="Rounded Rectangle 97"/>
          <p:cNvSpPr/>
          <p:nvPr/>
        </p:nvSpPr>
        <p:spPr>
          <a:xfrm>
            <a:off x="9409694" y="987666"/>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APIs</a:t>
            </a:r>
            <a:endParaRPr lang="nl-NL" sz="1600" dirty="0"/>
          </a:p>
        </p:txBody>
      </p:sp>
      <p:sp>
        <p:nvSpPr>
          <p:cNvPr id="99" name="Rounded Rectangle 98"/>
          <p:cNvSpPr/>
          <p:nvPr/>
        </p:nvSpPr>
        <p:spPr>
          <a:xfrm>
            <a:off x="4403276" y="3310602"/>
            <a:ext cx="1190219" cy="4643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Application Server</a:t>
            </a:r>
            <a:endParaRPr lang="nl-NL" sz="1400" dirty="0"/>
          </a:p>
        </p:txBody>
      </p:sp>
      <p:sp>
        <p:nvSpPr>
          <p:cNvPr id="100" name="Rounded Rectangle 99"/>
          <p:cNvSpPr/>
          <p:nvPr/>
        </p:nvSpPr>
        <p:spPr>
          <a:xfrm>
            <a:off x="9154083" y="1993823"/>
            <a:ext cx="1031944" cy="7244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Private </a:t>
            </a:r>
            <a:r>
              <a:rPr lang="en-US" sz="1400" dirty="0" err="1" smtClean="0"/>
              <a:t>Blockchain</a:t>
            </a:r>
            <a:endParaRPr lang="nl-NL" sz="1400" dirty="0"/>
          </a:p>
        </p:txBody>
      </p:sp>
      <p:sp>
        <p:nvSpPr>
          <p:cNvPr id="96" name="Rounded Rectangle 95"/>
          <p:cNvSpPr/>
          <p:nvPr/>
        </p:nvSpPr>
        <p:spPr>
          <a:xfrm>
            <a:off x="8768169" y="597665"/>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2" name="Rectangle 1"/>
          <p:cNvSpPr/>
          <p:nvPr/>
        </p:nvSpPr>
        <p:spPr>
          <a:xfrm>
            <a:off x="0" y="0"/>
            <a:ext cx="12192000" cy="6858000"/>
          </a:xfrm>
          <a:prstGeom prst="rect">
            <a:avLst/>
          </a:prstGeom>
          <a:solidFill>
            <a:schemeClr val="bg1">
              <a:lumMod val="85000"/>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itle 1"/>
          <p:cNvSpPr txBox="1">
            <a:spLocks/>
          </p:cNvSpPr>
          <p:nvPr/>
        </p:nvSpPr>
        <p:spPr>
          <a:xfrm>
            <a:off x="0" y="137846"/>
            <a:ext cx="9058275" cy="94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dirty="0" smtClean="0"/>
              <a:t>Data Volume</a:t>
            </a:r>
            <a:endParaRPr lang="nl-NL" dirty="0"/>
          </a:p>
        </p:txBody>
      </p:sp>
      <p:sp>
        <p:nvSpPr>
          <p:cNvPr id="101" name="Rectangular Callout 100"/>
          <p:cNvSpPr/>
          <p:nvPr/>
        </p:nvSpPr>
        <p:spPr>
          <a:xfrm>
            <a:off x="5613196" y="1042574"/>
            <a:ext cx="1629137" cy="729911"/>
          </a:xfrm>
          <a:prstGeom prst="wedgeRectCallout">
            <a:avLst>
              <a:gd name="adj1" fmla="val -59054"/>
              <a:gd name="adj2" fmla="val -592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Personal Profile, Order and Payments Details</a:t>
            </a:r>
            <a:endParaRPr lang="nl-NL" sz="1600" dirty="0">
              <a:solidFill>
                <a:schemeClr val="bg1"/>
              </a:solidFill>
            </a:endParaRPr>
          </a:p>
        </p:txBody>
      </p:sp>
      <p:sp>
        <p:nvSpPr>
          <p:cNvPr id="102" name="Rectangular Callout 101"/>
          <p:cNvSpPr/>
          <p:nvPr/>
        </p:nvSpPr>
        <p:spPr>
          <a:xfrm>
            <a:off x="10390877" y="1903857"/>
            <a:ext cx="1655501" cy="657666"/>
          </a:xfrm>
          <a:prstGeom prst="wedgeRectCallout">
            <a:avLst>
              <a:gd name="adj1" fmla="val -80740"/>
              <a:gd name="adj2" fmla="val -246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Smart Contracts with supply chain details</a:t>
            </a:r>
            <a:endParaRPr lang="nl-NL" sz="1600" dirty="0">
              <a:solidFill>
                <a:schemeClr val="bg1"/>
              </a:solidFill>
            </a:endParaRPr>
          </a:p>
        </p:txBody>
      </p:sp>
      <p:sp>
        <p:nvSpPr>
          <p:cNvPr id="103" name="Rectangular Callout 102"/>
          <p:cNvSpPr/>
          <p:nvPr/>
        </p:nvSpPr>
        <p:spPr>
          <a:xfrm>
            <a:off x="8891611" y="177704"/>
            <a:ext cx="1202157" cy="1001736"/>
          </a:xfrm>
          <a:prstGeom prst="wedgeRectCallout">
            <a:avLst>
              <a:gd name="adj1" fmla="val 83237"/>
              <a:gd name="adj2" fmla="val 2296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Recent Consumer purchases information</a:t>
            </a:r>
            <a:endParaRPr lang="nl-NL" sz="1600" dirty="0">
              <a:solidFill>
                <a:schemeClr val="bg1"/>
              </a:solidFill>
            </a:endParaRPr>
          </a:p>
        </p:txBody>
      </p:sp>
      <p:sp>
        <p:nvSpPr>
          <p:cNvPr id="104" name="Rectangular Callout 103"/>
          <p:cNvSpPr/>
          <p:nvPr/>
        </p:nvSpPr>
        <p:spPr>
          <a:xfrm>
            <a:off x="1414332" y="1108950"/>
            <a:ext cx="1294598" cy="765151"/>
          </a:xfrm>
          <a:prstGeom prst="wedgeRectCallout">
            <a:avLst>
              <a:gd name="adj1" fmla="val -87585"/>
              <a:gd name="adj2" fmla="val 6563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Footage from security cameras</a:t>
            </a:r>
            <a:endParaRPr lang="nl-NL" sz="1600" dirty="0">
              <a:solidFill>
                <a:schemeClr val="bg1"/>
              </a:solidFill>
            </a:endParaRPr>
          </a:p>
        </p:txBody>
      </p:sp>
      <p:sp>
        <p:nvSpPr>
          <p:cNvPr id="106" name="Rectangular Callout 105"/>
          <p:cNvSpPr/>
          <p:nvPr/>
        </p:nvSpPr>
        <p:spPr>
          <a:xfrm>
            <a:off x="10186027" y="3981993"/>
            <a:ext cx="1908510" cy="765151"/>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Emails regarding customer complaints</a:t>
            </a:r>
            <a:endParaRPr lang="nl-NL" sz="1600" dirty="0">
              <a:solidFill>
                <a:schemeClr val="bg1"/>
              </a:solidFill>
            </a:endParaRPr>
          </a:p>
        </p:txBody>
      </p:sp>
      <p:sp>
        <p:nvSpPr>
          <p:cNvPr id="108" name="Rectangular Callout 107"/>
          <p:cNvSpPr/>
          <p:nvPr/>
        </p:nvSpPr>
        <p:spPr>
          <a:xfrm>
            <a:off x="8825761" y="6034022"/>
            <a:ext cx="1635848" cy="765151"/>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Log-files from IT systems (infra &amp; platform)</a:t>
            </a:r>
            <a:endParaRPr lang="nl-NL" sz="1600" dirty="0">
              <a:solidFill>
                <a:schemeClr val="bg1"/>
              </a:solidFill>
            </a:endParaRPr>
          </a:p>
        </p:txBody>
      </p:sp>
      <p:sp>
        <p:nvSpPr>
          <p:cNvPr id="110" name="Rectangular Callout 109"/>
          <p:cNvSpPr/>
          <p:nvPr/>
        </p:nvSpPr>
        <p:spPr>
          <a:xfrm>
            <a:off x="5313435" y="3407414"/>
            <a:ext cx="1417170" cy="460388"/>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13" name="Rectangular Callout 112"/>
          <p:cNvSpPr/>
          <p:nvPr/>
        </p:nvSpPr>
        <p:spPr>
          <a:xfrm>
            <a:off x="2371044" y="5218777"/>
            <a:ext cx="1240107" cy="474459"/>
          </a:xfrm>
          <a:prstGeom prst="wedgeRectCallout">
            <a:avLst>
              <a:gd name="adj1" fmla="val 111654"/>
              <a:gd name="adj2" fmla="val -4426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Job Schedules</a:t>
            </a:r>
            <a:endParaRPr lang="nl-NL" sz="1600" dirty="0">
              <a:solidFill>
                <a:schemeClr val="bg1"/>
              </a:solidFill>
            </a:endParaRPr>
          </a:p>
        </p:txBody>
      </p:sp>
      <p:sp>
        <p:nvSpPr>
          <p:cNvPr id="115" name="Rectangular Callout 114"/>
          <p:cNvSpPr/>
          <p:nvPr/>
        </p:nvSpPr>
        <p:spPr>
          <a:xfrm>
            <a:off x="2755804" y="1349946"/>
            <a:ext cx="1342661" cy="644447"/>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Offers, invoices, rewards messages</a:t>
            </a:r>
            <a:endParaRPr lang="nl-NL" sz="1400" dirty="0">
              <a:solidFill>
                <a:schemeClr val="bg1"/>
              </a:solidFill>
            </a:endParaRPr>
          </a:p>
        </p:txBody>
      </p:sp>
      <p:sp>
        <p:nvSpPr>
          <p:cNvPr id="117" name="Rectangular Callout 116"/>
          <p:cNvSpPr/>
          <p:nvPr/>
        </p:nvSpPr>
        <p:spPr>
          <a:xfrm>
            <a:off x="2726170" y="3954137"/>
            <a:ext cx="747629" cy="597696"/>
          </a:xfrm>
          <a:prstGeom prst="wedgeRectCallout">
            <a:avLst>
              <a:gd name="adj1" fmla="val 76593"/>
              <a:gd name="adj2" fmla="val -5183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Order Details</a:t>
            </a:r>
            <a:endParaRPr lang="nl-NL" sz="1600" dirty="0">
              <a:solidFill>
                <a:schemeClr val="bg1"/>
              </a:solidFill>
            </a:endParaRPr>
          </a:p>
        </p:txBody>
      </p:sp>
      <p:sp>
        <p:nvSpPr>
          <p:cNvPr id="118" name="Rectangular Callout 117"/>
          <p:cNvSpPr/>
          <p:nvPr/>
        </p:nvSpPr>
        <p:spPr>
          <a:xfrm>
            <a:off x="6703656" y="2463858"/>
            <a:ext cx="1435386" cy="474459"/>
          </a:xfrm>
          <a:prstGeom prst="wedgeRectCallout">
            <a:avLst>
              <a:gd name="adj1" fmla="val 56879"/>
              <a:gd name="adj2" fmla="val -9565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API usage, billing, policies</a:t>
            </a:r>
            <a:endParaRPr lang="nl-NL" sz="1600" dirty="0">
              <a:solidFill>
                <a:schemeClr val="bg1"/>
              </a:solidFill>
            </a:endParaRPr>
          </a:p>
        </p:txBody>
      </p:sp>
      <p:sp>
        <p:nvSpPr>
          <p:cNvPr id="119" name="Rectangular Callout 118"/>
          <p:cNvSpPr/>
          <p:nvPr/>
        </p:nvSpPr>
        <p:spPr>
          <a:xfrm>
            <a:off x="8295923" y="2452687"/>
            <a:ext cx="1793972" cy="474459"/>
          </a:xfrm>
          <a:prstGeom prst="wedgeRectCallout">
            <a:avLst>
              <a:gd name="adj1" fmla="val -31700"/>
              <a:gd name="adj2" fmla="val 11175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Running &amp; Past workflow instances</a:t>
            </a:r>
            <a:endParaRPr lang="nl-NL" sz="1600" dirty="0">
              <a:solidFill>
                <a:schemeClr val="bg1"/>
              </a:solidFill>
            </a:endParaRPr>
          </a:p>
        </p:txBody>
      </p:sp>
      <p:sp>
        <p:nvSpPr>
          <p:cNvPr id="121" name="Rectangular Callout 120"/>
          <p:cNvSpPr/>
          <p:nvPr/>
        </p:nvSpPr>
        <p:spPr>
          <a:xfrm>
            <a:off x="7266407" y="4465241"/>
            <a:ext cx="1290168" cy="474459"/>
          </a:xfrm>
          <a:prstGeom prst="wedgeRectCallout">
            <a:avLst>
              <a:gd name="adj1" fmla="val -32857"/>
              <a:gd name="adj2" fmla="val -69961"/>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Invoices &amp; Payments</a:t>
            </a:r>
            <a:endParaRPr lang="nl-NL" sz="1600" dirty="0">
              <a:solidFill>
                <a:schemeClr val="bg1"/>
              </a:solidFill>
            </a:endParaRPr>
          </a:p>
        </p:txBody>
      </p:sp>
      <p:sp>
        <p:nvSpPr>
          <p:cNvPr id="123" name="Rectangular Callout 122"/>
          <p:cNvSpPr/>
          <p:nvPr/>
        </p:nvSpPr>
        <p:spPr>
          <a:xfrm>
            <a:off x="10526361" y="6221671"/>
            <a:ext cx="1582828" cy="306510"/>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Product Manuals</a:t>
            </a:r>
            <a:endParaRPr lang="nl-NL" sz="1600" dirty="0">
              <a:solidFill>
                <a:schemeClr val="bg1"/>
              </a:solidFill>
            </a:endParaRPr>
          </a:p>
        </p:txBody>
      </p:sp>
      <p:sp>
        <p:nvSpPr>
          <p:cNvPr id="124" name="Rectangular Callout 123"/>
          <p:cNvSpPr/>
          <p:nvPr/>
        </p:nvSpPr>
        <p:spPr>
          <a:xfrm>
            <a:off x="1649203" y="3346203"/>
            <a:ext cx="747629" cy="597696"/>
          </a:xfrm>
          <a:prstGeom prst="wedgeRectCallout">
            <a:avLst>
              <a:gd name="adj1" fmla="val 82417"/>
              <a:gd name="adj2" fmla="val 1664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Digital Twin</a:t>
            </a:r>
            <a:endParaRPr lang="nl-NL" sz="1600" dirty="0">
              <a:solidFill>
                <a:schemeClr val="bg1"/>
              </a:solidFill>
            </a:endParaRPr>
          </a:p>
        </p:txBody>
      </p:sp>
      <p:sp>
        <p:nvSpPr>
          <p:cNvPr id="125" name="Rectangular Callout 124"/>
          <p:cNvSpPr/>
          <p:nvPr/>
        </p:nvSpPr>
        <p:spPr>
          <a:xfrm>
            <a:off x="4202135" y="4267773"/>
            <a:ext cx="1417170" cy="460388"/>
          </a:xfrm>
          <a:prstGeom prst="wedgeRectCallout">
            <a:avLst>
              <a:gd name="adj1" fmla="val 6377"/>
              <a:gd name="adj2" fmla="val 82613"/>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KPIs &amp; Alerts</a:t>
            </a:r>
            <a:endParaRPr lang="nl-NL" sz="1600" dirty="0">
              <a:solidFill>
                <a:schemeClr val="bg1"/>
              </a:solidFill>
            </a:endParaRPr>
          </a:p>
        </p:txBody>
      </p:sp>
      <p:sp>
        <p:nvSpPr>
          <p:cNvPr id="126" name="Rectangular Callout 125"/>
          <p:cNvSpPr/>
          <p:nvPr/>
        </p:nvSpPr>
        <p:spPr>
          <a:xfrm>
            <a:off x="4372564" y="5302878"/>
            <a:ext cx="1859574" cy="460388"/>
          </a:xfrm>
          <a:prstGeom prst="wedgeRectCallout">
            <a:avLst>
              <a:gd name="adj1" fmla="val 6991"/>
              <a:gd name="adj2" fmla="val 10909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Interaction records</a:t>
            </a:r>
            <a:endParaRPr lang="nl-NL" sz="1600" dirty="0">
              <a:solidFill>
                <a:schemeClr val="bg1"/>
              </a:solidFill>
            </a:endParaRPr>
          </a:p>
        </p:txBody>
      </p:sp>
      <p:sp>
        <p:nvSpPr>
          <p:cNvPr id="127" name="Rectangular Callout 126"/>
          <p:cNvSpPr/>
          <p:nvPr/>
        </p:nvSpPr>
        <p:spPr>
          <a:xfrm>
            <a:off x="1556978" y="2260405"/>
            <a:ext cx="1143981" cy="644447"/>
          </a:xfrm>
          <a:prstGeom prst="wedgeRectCallout">
            <a:avLst>
              <a:gd name="adj1" fmla="val 67823"/>
              <a:gd name="adj2" fmla="val -3438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Case files (Complaints, Requests)</a:t>
            </a:r>
            <a:endParaRPr lang="nl-NL" sz="1400" dirty="0">
              <a:solidFill>
                <a:schemeClr val="bg1"/>
              </a:solidFill>
            </a:endParaRPr>
          </a:p>
        </p:txBody>
      </p:sp>
      <p:sp>
        <p:nvSpPr>
          <p:cNvPr id="128" name="Rectangular Callout 127"/>
          <p:cNvSpPr/>
          <p:nvPr/>
        </p:nvSpPr>
        <p:spPr>
          <a:xfrm>
            <a:off x="8551420" y="3769189"/>
            <a:ext cx="1287431" cy="780180"/>
          </a:xfrm>
          <a:prstGeom prst="wedgeRectCallout">
            <a:avLst>
              <a:gd name="adj1" fmla="val 11641"/>
              <a:gd name="adj2" fmla="val -6360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Rules &amp; Rule Execution metrics</a:t>
            </a:r>
            <a:endParaRPr lang="nl-NL" sz="1600" dirty="0">
              <a:solidFill>
                <a:schemeClr val="bg1"/>
              </a:solidFill>
            </a:endParaRPr>
          </a:p>
        </p:txBody>
      </p:sp>
      <p:sp>
        <p:nvSpPr>
          <p:cNvPr id="129" name="Rectangular Callout 128"/>
          <p:cNvSpPr/>
          <p:nvPr/>
        </p:nvSpPr>
        <p:spPr>
          <a:xfrm>
            <a:off x="10661568" y="1042574"/>
            <a:ext cx="1530432" cy="708725"/>
          </a:xfrm>
          <a:prstGeom prst="wedgeRectCallout">
            <a:avLst>
              <a:gd name="adj1" fmla="val -69722"/>
              <a:gd name="adj2" fmla="val 42290"/>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Weather, Demographics, Sports, Social, … </a:t>
            </a:r>
            <a:endParaRPr lang="nl-NL" sz="1600" dirty="0">
              <a:solidFill>
                <a:schemeClr val="bg1"/>
              </a:solidFill>
            </a:endParaRPr>
          </a:p>
        </p:txBody>
      </p:sp>
      <p:sp>
        <p:nvSpPr>
          <p:cNvPr id="130" name="Rectangular Callout 129"/>
          <p:cNvSpPr/>
          <p:nvPr/>
        </p:nvSpPr>
        <p:spPr>
          <a:xfrm>
            <a:off x="3306616" y="3293046"/>
            <a:ext cx="747629" cy="496496"/>
          </a:xfrm>
          <a:prstGeom prst="wedgeRectCallout">
            <a:avLst>
              <a:gd name="adj1" fmla="val 113868"/>
              <a:gd name="adj2" fmla="val 19556"/>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smtClean="0">
                <a:solidFill>
                  <a:schemeClr val="bg1"/>
                </a:solidFill>
              </a:rPr>
              <a:t>Config</a:t>
            </a:r>
            <a:r>
              <a:rPr lang="en-US" sz="1600" dirty="0" smtClean="0">
                <a:solidFill>
                  <a:schemeClr val="bg1"/>
                </a:solidFill>
              </a:rPr>
              <a:t> data</a:t>
            </a:r>
            <a:endParaRPr lang="nl-NL" sz="1600" dirty="0">
              <a:solidFill>
                <a:schemeClr val="bg1"/>
              </a:solidFill>
            </a:endParaRPr>
          </a:p>
        </p:txBody>
      </p:sp>
      <p:sp>
        <p:nvSpPr>
          <p:cNvPr id="131" name="Rectangular Callout 130"/>
          <p:cNvSpPr/>
          <p:nvPr/>
        </p:nvSpPr>
        <p:spPr>
          <a:xfrm>
            <a:off x="1690858" y="4397304"/>
            <a:ext cx="1106895" cy="434252"/>
          </a:xfrm>
          <a:prstGeom prst="wedgeRectCallout">
            <a:avLst>
              <a:gd name="adj1" fmla="val 44311"/>
              <a:gd name="adj2" fmla="val 8002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Details</a:t>
            </a:r>
            <a:endParaRPr lang="nl-NL" sz="1600" dirty="0">
              <a:solidFill>
                <a:schemeClr val="bg1"/>
              </a:solidFill>
            </a:endParaRPr>
          </a:p>
        </p:txBody>
      </p:sp>
      <p:sp>
        <p:nvSpPr>
          <p:cNvPr id="133" name="Rectangular Callout 132"/>
          <p:cNvSpPr/>
          <p:nvPr/>
        </p:nvSpPr>
        <p:spPr>
          <a:xfrm>
            <a:off x="4977938" y="6346501"/>
            <a:ext cx="1417170" cy="460388"/>
          </a:xfrm>
          <a:prstGeom prst="wedgeRectCallout">
            <a:avLst>
              <a:gd name="adj1" fmla="val -37253"/>
              <a:gd name="adj2" fmla="val -8195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34" name="Rectangular Callout 133"/>
          <p:cNvSpPr/>
          <p:nvPr/>
        </p:nvSpPr>
        <p:spPr>
          <a:xfrm>
            <a:off x="2639115" y="5810822"/>
            <a:ext cx="1379001" cy="474459"/>
          </a:xfrm>
          <a:prstGeom prst="wedgeRectCallout">
            <a:avLst>
              <a:gd name="adj1" fmla="val -27542"/>
              <a:gd name="adj2" fmla="val 7687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Programming in progress</a:t>
            </a:r>
            <a:endParaRPr lang="nl-NL" sz="1600" dirty="0">
              <a:solidFill>
                <a:schemeClr val="bg1"/>
              </a:solidFill>
            </a:endParaRPr>
          </a:p>
        </p:txBody>
      </p:sp>
      <p:sp>
        <p:nvSpPr>
          <p:cNvPr id="135" name="Rectangular Callout 134"/>
          <p:cNvSpPr/>
          <p:nvPr/>
        </p:nvSpPr>
        <p:spPr>
          <a:xfrm>
            <a:off x="10312835" y="2643402"/>
            <a:ext cx="1856283" cy="474459"/>
          </a:xfrm>
          <a:prstGeom prst="wedgeRectCallout">
            <a:avLst>
              <a:gd name="adj1" fmla="val -27288"/>
              <a:gd name="adj2" fmla="val 7871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User Stories, Designs, Discussions</a:t>
            </a:r>
            <a:endParaRPr lang="nl-NL" sz="1600" dirty="0">
              <a:solidFill>
                <a:schemeClr val="bg1"/>
              </a:solidFill>
            </a:endParaRPr>
          </a:p>
        </p:txBody>
      </p:sp>
      <p:sp>
        <p:nvSpPr>
          <p:cNvPr id="122" name="TextBox 121"/>
          <p:cNvSpPr txBox="1"/>
          <p:nvPr/>
        </p:nvSpPr>
        <p:spPr>
          <a:xfrm>
            <a:off x="2776251" y="1016369"/>
            <a:ext cx="523605" cy="369332"/>
          </a:xfrm>
          <a:prstGeom prst="rect">
            <a:avLst/>
          </a:prstGeom>
          <a:noFill/>
        </p:spPr>
        <p:txBody>
          <a:bodyPr wrap="none" rtlCol="0">
            <a:spAutoFit/>
          </a:bodyPr>
          <a:lstStyle/>
          <a:p>
            <a:r>
              <a:rPr lang="en-US" dirty="0" smtClean="0">
                <a:solidFill>
                  <a:schemeClr val="bg1"/>
                </a:solidFill>
              </a:rPr>
              <a:t>low</a:t>
            </a:r>
            <a:endParaRPr lang="nl-NL" dirty="0">
              <a:solidFill>
                <a:schemeClr val="bg1"/>
              </a:solidFill>
            </a:endParaRPr>
          </a:p>
        </p:txBody>
      </p:sp>
      <p:sp>
        <p:nvSpPr>
          <p:cNvPr id="107" name="Rectangular Callout 106"/>
          <p:cNvSpPr/>
          <p:nvPr/>
        </p:nvSpPr>
        <p:spPr>
          <a:xfrm>
            <a:off x="1351461" y="5712241"/>
            <a:ext cx="1998157" cy="442614"/>
          </a:xfrm>
          <a:prstGeom prst="wedgeRectCallout">
            <a:avLst>
              <a:gd name="adj1" fmla="val 94199"/>
              <a:gd name="adj2" fmla="val 27113"/>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Big Data Lake</a:t>
            </a:r>
            <a:endParaRPr lang="nl-NL" dirty="0">
              <a:solidFill>
                <a:srgbClr val="002060"/>
              </a:solidFill>
            </a:endParaRPr>
          </a:p>
        </p:txBody>
      </p:sp>
      <p:sp>
        <p:nvSpPr>
          <p:cNvPr id="136" name="Rectangular Callout 135"/>
          <p:cNvSpPr/>
          <p:nvPr/>
        </p:nvSpPr>
        <p:spPr>
          <a:xfrm>
            <a:off x="2960978" y="2845144"/>
            <a:ext cx="1998157" cy="579337"/>
          </a:xfrm>
          <a:prstGeom prst="wedgeRectCallout">
            <a:avLst>
              <a:gd name="adj1" fmla="val 62804"/>
              <a:gd name="adj2" fmla="val 1510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Machine Learning models</a:t>
            </a:r>
            <a:endParaRPr lang="nl-NL" dirty="0">
              <a:solidFill>
                <a:srgbClr val="002060"/>
              </a:solidFill>
            </a:endParaRPr>
          </a:p>
        </p:txBody>
      </p:sp>
      <p:sp>
        <p:nvSpPr>
          <p:cNvPr id="137" name="Rectangular Callout 136"/>
          <p:cNvSpPr/>
          <p:nvPr/>
        </p:nvSpPr>
        <p:spPr>
          <a:xfrm>
            <a:off x="5976110" y="5272139"/>
            <a:ext cx="1998157" cy="579337"/>
          </a:xfrm>
          <a:prstGeom prst="wedgeRectCallout">
            <a:avLst>
              <a:gd name="adj1" fmla="val 69189"/>
              <a:gd name="adj2" fmla="val -32616"/>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Long term history Data Warehouse</a:t>
            </a:r>
            <a:endParaRPr lang="nl-NL" dirty="0">
              <a:solidFill>
                <a:srgbClr val="002060"/>
              </a:solidFill>
            </a:endParaRPr>
          </a:p>
        </p:txBody>
      </p:sp>
      <p:sp>
        <p:nvSpPr>
          <p:cNvPr id="138" name="Rectangular Callout 137"/>
          <p:cNvSpPr/>
          <p:nvPr/>
        </p:nvSpPr>
        <p:spPr>
          <a:xfrm>
            <a:off x="8768169" y="981751"/>
            <a:ext cx="1701651" cy="434854"/>
          </a:xfrm>
          <a:prstGeom prst="wedgeRectCallout">
            <a:avLst>
              <a:gd name="adj1" fmla="val 69189"/>
              <a:gd name="adj2" fmla="val -32616"/>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Big Lots of data</a:t>
            </a:r>
            <a:endParaRPr lang="nl-NL" dirty="0">
              <a:solidFill>
                <a:srgbClr val="002060"/>
              </a:solidFill>
            </a:endParaRPr>
          </a:p>
        </p:txBody>
      </p:sp>
      <p:sp>
        <p:nvSpPr>
          <p:cNvPr id="139" name="Rectangular Callout 138"/>
          <p:cNvSpPr/>
          <p:nvPr/>
        </p:nvSpPr>
        <p:spPr>
          <a:xfrm>
            <a:off x="3672068" y="1113425"/>
            <a:ext cx="1701651" cy="575818"/>
          </a:xfrm>
          <a:prstGeom prst="wedgeRectCallout">
            <a:avLst>
              <a:gd name="adj1" fmla="val 69189"/>
              <a:gd name="adj2" fmla="val -32616"/>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Small chunks of off line data</a:t>
            </a:r>
            <a:endParaRPr lang="nl-NL" dirty="0">
              <a:solidFill>
                <a:srgbClr val="002060"/>
              </a:solidFill>
            </a:endParaRPr>
          </a:p>
        </p:txBody>
      </p:sp>
      <p:sp>
        <p:nvSpPr>
          <p:cNvPr id="140" name="Rectangular Callout 139"/>
          <p:cNvSpPr/>
          <p:nvPr/>
        </p:nvSpPr>
        <p:spPr>
          <a:xfrm>
            <a:off x="9020121" y="5100592"/>
            <a:ext cx="1701651" cy="494266"/>
          </a:xfrm>
          <a:prstGeom prst="wedgeRectCallout">
            <a:avLst>
              <a:gd name="adj1" fmla="val -52029"/>
              <a:gd name="adj2" fmla="val 142803"/>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Piles of log-files</a:t>
            </a:r>
            <a:endParaRPr lang="nl-NL" dirty="0">
              <a:solidFill>
                <a:srgbClr val="002060"/>
              </a:solidFill>
            </a:endParaRPr>
          </a:p>
        </p:txBody>
      </p:sp>
      <p:sp>
        <p:nvSpPr>
          <p:cNvPr id="141" name="Rectangular Callout 140"/>
          <p:cNvSpPr/>
          <p:nvPr/>
        </p:nvSpPr>
        <p:spPr>
          <a:xfrm>
            <a:off x="6961814" y="3954499"/>
            <a:ext cx="1701651" cy="556408"/>
          </a:xfrm>
          <a:prstGeom prst="wedgeRectCallout">
            <a:avLst>
              <a:gd name="adj1" fmla="val -52029"/>
              <a:gd name="adj2" fmla="val 142803"/>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Fine grained events</a:t>
            </a:r>
            <a:endParaRPr lang="nl-NL" dirty="0">
              <a:solidFill>
                <a:srgbClr val="002060"/>
              </a:solidFill>
            </a:endParaRPr>
          </a:p>
        </p:txBody>
      </p:sp>
      <p:sp>
        <p:nvSpPr>
          <p:cNvPr id="142" name="Rectangular Callout 141"/>
          <p:cNvSpPr/>
          <p:nvPr/>
        </p:nvSpPr>
        <p:spPr>
          <a:xfrm>
            <a:off x="4754893" y="6117934"/>
            <a:ext cx="1701651" cy="556408"/>
          </a:xfrm>
          <a:prstGeom prst="wedgeRectCallout">
            <a:avLst>
              <a:gd name="adj1" fmla="val 65441"/>
              <a:gd name="adj2" fmla="val 14771"/>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Gathering – never purging?</a:t>
            </a:r>
            <a:endParaRPr lang="nl-NL" dirty="0">
              <a:solidFill>
                <a:srgbClr val="002060"/>
              </a:solidFill>
            </a:endParaRPr>
          </a:p>
        </p:txBody>
      </p:sp>
      <p:sp>
        <p:nvSpPr>
          <p:cNvPr id="143" name="Rectangular Callout 142"/>
          <p:cNvSpPr/>
          <p:nvPr/>
        </p:nvSpPr>
        <p:spPr>
          <a:xfrm>
            <a:off x="6892703" y="1904437"/>
            <a:ext cx="1701651" cy="419354"/>
          </a:xfrm>
          <a:prstGeom prst="wedgeRectCallout">
            <a:avLst>
              <a:gd name="adj1" fmla="val 41697"/>
              <a:gd name="adj2" fmla="val 219715"/>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Small payloads</a:t>
            </a:r>
            <a:endParaRPr lang="nl-NL" dirty="0">
              <a:solidFill>
                <a:srgbClr val="002060"/>
              </a:solidFill>
            </a:endParaRPr>
          </a:p>
        </p:txBody>
      </p:sp>
      <p:sp>
        <p:nvSpPr>
          <p:cNvPr id="144" name="Rectangular Callout 143"/>
          <p:cNvSpPr/>
          <p:nvPr/>
        </p:nvSpPr>
        <p:spPr>
          <a:xfrm>
            <a:off x="875279" y="3422028"/>
            <a:ext cx="1701651" cy="594678"/>
          </a:xfrm>
          <a:prstGeom prst="wedgeRectCallout">
            <a:avLst>
              <a:gd name="adj1" fmla="val 48570"/>
              <a:gd name="adj2" fmla="val 19647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Medium size – structured data</a:t>
            </a:r>
            <a:endParaRPr lang="nl-NL" dirty="0">
              <a:solidFill>
                <a:srgbClr val="002060"/>
              </a:solidFill>
            </a:endParaRPr>
          </a:p>
        </p:txBody>
      </p:sp>
      <p:sp>
        <p:nvSpPr>
          <p:cNvPr id="145" name="Rectangular Callout 144"/>
          <p:cNvSpPr/>
          <p:nvPr/>
        </p:nvSpPr>
        <p:spPr>
          <a:xfrm>
            <a:off x="9052600" y="2929086"/>
            <a:ext cx="1701651" cy="594678"/>
          </a:xfrm>
          <a:prstGeom prst="wedgeRectCallout">
            <a:avLst>
              <a:gd name="adj1" fmla="val -22037"/>
              <a:gd name="adj2" fmla="val 139258"/>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Rule meta-data (very small)</a:t>
            </a:r>
            <a:endParaRPr lang="nl-NL" dirty="0">
              <a:solidFill>
                <a:srgbClr val="002060"/>
              </a:solidFill>
            </a:endParaRPr>
          </a:p>
        </p:txBody>
      </p:sp>
    </p:spTree>
    <p:extLst>
      <p:ext uri="{BB962C8B-B14F-4D97-AF65-F5344CB8AC3E}">
        <p14:creationId xmlns:p14="http://schemas.microsoft.com/office/powerpoint/2010/main" val="378031917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smtClean="0">
                <a:solidFill>
                  <a:schemeClr val="accent4">
                    <a:lumMod val="75000"/>
                  </a:schemeClr>
                </a:solidFill>
                <a:latin typeface="Trebuchet MS Bold" charset="0"/>
                <a:cs typeface="Trebuchet MS Bold" charset="0"/>
              </a:rPr>
              <a:t>Shipping </a:t>
            </a:r>
            <a:r>
              <a:rPr lang="fr-FR" sz="4800" dirty="0" err="1" smtClean="0">
                <a:solidFill>
                  <a:schemeClr val="accent4">
                    <a:lumMod val="75000"/>
                  </a:schemeClr>
                </a:solidFill>
                <a:latin typeface="Trebuchet MS Bold" charset="0"/>
                <a:cs typeface="Trebuchet MS Bold" charset="0"/>
              </a:rPr>
              <a:t>Details</a:t>
            </a:r>
            <a:r>
              <a:rPr lang="fr-FR" sz="4800" dirty="0" smtClean="0">
                <a:solidFill>
                  <a:schemeClr val="accent4">
                    <a:lumMod val="75000"/>
                  </a:schemeClr>
                </a:solidFill>
                <a:latin typeface="Trebuchet MS Bold" charset="0"/>
                <a:cs typeface="Trebuchet MS Bold" charset="0"/>
              </a:rPr>
              <a:t> are </a:t>
            </a:r>
            <a:r>
              <a:rPr lang="fr-FR" sz="4800" dirty="0" err="1" smtClean="0">
                <a:solidFill>
                  <a:schemeClr val="accent4">
                    <a:lumMod val="75000"/>
                  </a:schemeClr>
                </a:solidFill>
                <a:latin typeface="Trebuchet MS Bold" charset="0"/>
                <a:cs typeface="Trebuchet MS Bold" charset="0"/>
              </a:rPr>
              <a:t>Checked</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631271" y="1827213"/>
            <a:ext cx="8215072" cy="4008467"/>
          </a:xfrm>
          <a:prstGeom prst="rect">
            <a:avLst/>
          </a:prstGeom>
        </p:spPr>
      </p:pic>
    </p:spTree>
    <p:extLst>
      <p:ext uri="{BB962C8B-B14F-4D97-AF65-F5344CB8AC3E}">
        <p14:creationId xmlns:p14="http://schemas.microsoft.com/office/powerpoint/2010/main" val="273699793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Total </a:t>
            </a:r>
            <a:r>
              <a:rPr lang="fr-FR" sz="4800" dirty="0" err="1" smtClean="0">
                <a:solidFill>
                  <a:schemeClr val="accent4">
                    <a:lumMod val="75000"/>
                  </a:schemeClr>
                </a:solidFill>
                <a:latin typeface="Trebuchet MS Bold" charset="0"/>
                <a:cs typeface="Trebuchet MS Bold" charset="0"/>
              </a:rPr>
              <a:t>is</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Checked</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2"/>
          <a:stretch>
            <a:fillRect/>
          </a:stretch>
        </p:blipFill>
        <p:spPr>
          <a:xfrm>
            <a:off x="815446" y="2230645"/>
            <a:ext cx="8215072" cy="3856054"/>
          </a:xfrm>
          <a:prstGeom prst="rect">
            <a:avLst/>
          </a:prstGeom>
        </p:spPr>
      </p:pic>
    </p:spTree>
    <p:extLst>
      <p:ext uri="{BB962C8B-B14F-4D97-AF65-F5344CB8AC3E}">
        <p14:creationId xmlns:p14="http://schemas.microsoft.com/office/powerpoint/2010/main" val="452244153"/>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Workflow </a:t>
            </a:r>
            <a:r>
              <a:rPr lang="fr-FR" sz="4800" dirty="0" err="1" smtClean="0">
                <a:solidFill>
                  <a:schemeClr val="accent4">
                    <a:lumMod val="75000"/>
                  </a:schemeClr>
                </a:solidFill>
                <a:latin typeface="Trebuchet MS Bold" charset="0"/>
                <a:cs typeface="Trebuchet MS Bold" charset="0"/>
              </a:rPr>
              <a:t>is</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completed</a:t>
            </a:r>
            <a:r>
              <a:rPr lang="fr-FR" sz="4800" dirty="0" smtClean="0">
                <a:solidFill>
                  <a:schemeClr val="accent4">
                    <a:lumMod val="75000"/>
                  </a:schemeClr>
                </a:solidFill>
                <a:latin typeface="Trebuchet MS Bold" charset="0"/>
                <a:cs typeface="Trebuchet MS Bold" charset="0"/>
              </a:rPr>
              <a:t> by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Arbiter</a:t>
            </a:r>
            <a:r>
              <a:rPr lang="fr-FR" sz="4800" dirty="0" smtClean="0">
                <a:solidFill>
                  <a:schemeClr val="accent4">
                    <a:lumMod val="75000"/>
                  </a:schemeClr>
                </a:solidFill>
                <a:latin typeface="Trebuchet MS Bold" charset="0"/>
                <a:cs typeface="Trebuchet MS Bold" charset="0"/>
              </a:rPr>
              <a:t> –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is</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approved</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577926" y="4982029"/>
            <a:ext cx="8268417" cy="1493649"/>
          </a:xfrm>
          <a:prstGeom prst="rect">
            <a:avLst/>
          </a:prstGeom>
        </p:spPr>
      </p:pic>
      <p:sp>
        <p:nvSpPr>
          <p:cNvPr id="7" name="Rounded Rectangle 6"/>
          <p:cNvSpPr/>
          <p:nvPr/>
        </p:nvSpPr>
        <p:spPr>
          <a:xfrm>
            <a:off x="4199404" y="2712171"/>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8" name="Rounded Rectangle 7"/>
          <p:cNvSpPr/>
          <p:nvPr/>
        </p:nvSpPr>
        <p:spPr>
          <a:xfrm>
            <a:off x="10284491" y="2672025"/>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9"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78799" y="2660855"/>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10" name="Lightning Bolt 9"/>
          <p:cNvSpPr/>
          <p:nvPr/>
        </p:nvSpPr>
        <p:spPr>
          <a:xfrm>
            <a:off x="10116470" y="242826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Arrow 10"/>
          <p:cNvSpPr/>
          <p:nvPr/>
        </p:nvSpPr>
        <p:spPr>
          <a:xfrm>
            <a:off x="10003929" y="263781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ounded Rectangle 11"/>
          <p:cNvSpPr/>
          <p:nvPr/>
        </p:nvSpPr>
        <p:spPr>
          <a:xfrm>
            <a:off x="6439240" y="3387172"/>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3" name="Rectangular Callout 12"/>
          <p:cNvSpPr/>
          <p:nvPr/>
        </p:nvSpPr>
        <p:spPr>
          <a:xfrm>
            <a:off x="6142072" y="2763570"/>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14" name="Rounded Rectangle 13"/>
          <p:cNvSpPr/>
          <p:nvPr/>
        </p:nvSpPr>
        <p:spPr>
          <a:xfrm>
            <a:off x="10284491" y="3500422"/>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15" name="Picture 2" descr="redis-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121563" y="3668340"/>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10003929" y="263781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ounded Rectangle 16"/>
          <p:cNvSpPr/>
          <p:nvPr/>
        </p:nvSpPr>
        <p:spPr>
          <a:xfrm>
            <a:off x="8931102" y="1602164"/>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8" name="Rectangular Callout 17"/>
          <p:cNvSpPr/>
          <p:nvPr/>
        </p:nvSpPr>
        <p:spPr>
          <a:xfrm>
            <a:off x="7400224" y="2088560"/>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19" name="Lightning Bolt 18"/>
          <p:cNvSpPr/>
          <p:nvPr/>
        </p:nvSpPr>
        <p:spPr>
          <a:xfrm>
            <a:off x="9601281" y="192220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ight Arrow 19"/>
          <p:cNvSpPr/>
          <p:nvPr/>
        </p:nvSpPr>
        <p:spPr>
          <a:xfrm>
            <a:off x="9908601" y="196183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Lightning Bolt 20"/>
          <p:cNvSpPr/>
          <p:nvPr/>
        </p:nvSpPr>
        <p:spPr>
          <a:xfrm>
            <a:off x="8595403" y="1479086"/>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ight Arrow 21"/>
          <p:cNvSpPr/>
          <p:nvPr/>
        </p:nvSpPr>
        <p:spPr>
          <a:xfrm>
            <a:off x="8482862" y="1688636"/>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p:cNvSpPr/>
          <p:nvPr/>
        </p:nvSpPr>
        <p:spPr>
          <a:xfrm>
            <a:off x="4811334" y="3379837"/>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4" name="Rectangular Callout 23"/>
          <p:cNvSpPr/>
          <p:nvPr/>
        </p:nvSpPr>
        <p:spPr>
          <a:xfrm>
            <a:off x="5007025" y="2763570"/>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25" name="Rounded Rectangle 24"/>
          <p:cNvSpPr/>
          <p:nvPr/>
        </p:nvSpPr>
        <p:spPr>
          <a:xfrm>
            <a:off x="6426390" y="340050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6" name="Lightning Bolt 25"/>
          <p:cNvSpPr/>
          <p:nvPr/>
        </p:nvSpPr>
        <p:spPr>
          <a:xfrm>
            <a:off x="4642014" y="323493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p:cNvSpPr/>
          <p:nvPr/>
        </p:nvSpPr>
        <p:spPr>
          <a:xfrm>
            <a:off x="4529473" y="344448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ounded Rectangle 27"/>
          <p:cNvSpPr/>
          <p:nvPr/>
        </p:nvSpPr>
        <p:spPr>
          <a:xfrm>
            <a:off x="7667097" y="3379837"/>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29" name="Rectangular Callout 28"/>
          <p:cNvSpPr/>
          <p:nvPr/>
        </p:nvSpPr>
        <p:spPr>
          <a:xfrm>
            <a:off x="7369929" y="2756235"/>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30" name="Rounded Rectangle 29"/>
          <p:cNvSpPr/>
          <p:nvPr/>
        </p:nvSpPr>
        <p:spPr>
          <a:xfrm>
            <a:off x="7654247" y="3393172"/>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31" name="Rounded Rectangle 30"/>
          <p:cNvSpPr/>
          <p:nvPr/>
        </p:nvSpPr>
        <p:spPr>
          <a:xfrm>
            <a:off x="8882104" y="3387172"/>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2" name="Rounded Rectangle 31"/>
          <p:cNvSpPr/>
          <p:nvPr/>
        </p:nvSpPr>
        <p:spPr>
          <a:xfrm>
            <a:off x="8869254" y="340050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33" name="Rectangular Callout 32"/>
          <p:cNvSpPr/>
          <p:nvPr/>
        </p:nvSpPr>
        <p:spPr>
          <a:xfrm>
            <a:off x="9023408" y="2850384"/>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34" name="Right Arrow 33"/>
          <p:cNvSpPr/>
          <p:nvPr/>
        </p:nvSpPr>
        <p:spPr>
          <a:xfrm>
            <a:off x="9906383" y="3702563"/>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TextBox 34"/>
          <p:cNvSpPr txBox="1"/>
          <p:nvPr/>
        </p:nvSpPr>
        <p:spPr>
          <a:xfrm>
            <a:off x="9826289" y="1389860"/>
            <a:ext cx="199971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OrderApproved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36" name="TextBox 35"/>
          <p:cNvSpPr txBox="1"/>
          <p:nvPr/>
        </p:nvSpPr>
        <p:spPr>
          <a:xfrm>
            <a:off x="9816160" y="1652029"/>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37" name="TextBox 36"/>
          <p:cNvSpPr txBox="1"/>
          <p:nvPr/>
        </p:nvSpPr>
        <p:spPr>
          <a:xfrm>
            <a:off x="2637810" y="3391512"/>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cxnSp>
        <p:nvCxnSpPr>
          <p:cNvPr id="38" name="Elbow Connector 37"/>
          <p:cNvCxnSpPr>
            <a:stCxn id="17" idx="3"/>
            <a:endCxn id="8" idx="0"/>
          </p:cNvCxnSpPr>
          <p:nvPr/>
        </p:nvCxnSpPr>
        <p:spPr>
          <a:xfrm>
            <a:off x="9811212" y="1957550"/>
            <a:ext cx="1151459" cy="71447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9" name="Lightning Bolt 38"/>
          <p:cNvSpPr/>
          <p:nvPr/>
        </p:nvSpPr>
        <p:spPr>
          <a:xfrm>
            <a:off x="9180995" y="397745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ight Arrow 39"/>
          <p:cNvSpPr/>
          <p:nvPr/>
        </p:nvSpPr>
        <p:spPr>
          <a:xfrm>
            <a:off x="9488315" y="401708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9624144" y="4074363"/>
            <a:ext cx="199971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OrderApproved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42" name="TextBox 41"/>
          <p:cNvSpPr txBox="1"/>
          <p:nvPr/>
        </p:nvSpPr>
        <p:spPr>
          <a:xfrm>
            <a:off x="9614015" y="4336532"/>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602694848"/>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Workflow </a:t>
            </a:r>
            <a:r>
              <a:rPr lang="fr-FR" sz="4800" dirty="0" err="1" smtClean="0">
                <a:solidFill>
                  <a:schemeClr val="accent4">
                    <a:lumMod val="75000"/>
                  </a:schemeClr>
                </a:solidFill>
                <a:latin typeface="Trebuchet MS Bold" charset="0"/>
                <a:cs typeface="Trebuchet MS Bold" charset="0"/>
              </a:rPr>
              <a:t>Logging</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45" name="Group 44"/>
          <p:cNvGrpSpPr/>
          <p:nvPr/>
        </p:nvGrpSpPr>
        <p:grpSpPr>
          <a:xfrm>
            <a:off x="6204763" y="718065"/>
            <a:ext cx="6040582" cy="1392350"/>
            <a:chOff x="3119251" y="1041571"/>
            <a:chExt cx="9072749" cy="2257598"/>
          </a:xfrm>
        </p:grpSpPr>
        <p:sp>
          <p:nvSpPr>
            <p:cNvPr id="7" name="Rounded Rectangle 6"/>
            <p:cNvSpPr/>
            <p:nvPr/>
          </p:nvSpPr>
          <p:spPr>
            <a:xfrm>
              <a:off x="4680845" y="1325482"/>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sz="900"/>
            </a:p>
          </p:txBody>
        </p:sp>
        <p:sp>
          <p:nvSpPr>
            <p:cNvPr id="8" name="Rounded Rectangle 7"/>
            <p:cNvSpPr/>
            <p:nvPr/>
          </p:nvSpPr>
          <p:spPr>
            <a:xfrm>
              <a:off x="10765932" y="1285336"/>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600" dirty="0" smtClean="0">
                <a:solidFill>
                  <a:schemeClr val="tx2"/>
                </a:solidFill>
              </a:endParaRPr>
            </a:p>
            <a:p>
              <a:pPr algn="r"/>
              <a:endParaRPr lang="nl-NL" sz="600" dirty="0">
                <a:solidFill>
                  <a:schemeClr val="tx2"/>
                </a:solidFill>
              </a:endParaRPr>
            </a:p>
            <a:p>
              <a:pPr algn="r"/>
              <a:endParaRPr lang="nl-NL" sz="600" dirty="0" smtClean="0">
                <a:solidFill>
                  <a:schemeClr val="tx2"/>
                </a:solidFill>
              </a:endParaRPr>
            </a:p>
            <a:p>
              <a:pPr algn="r"/>
              <a:r>
                <a:rPr lang="nl-NL" sz="600" dirty="0" smtClean="0">
                  <a:solidFill>
                    <a:schemeClr val="tx2"/>
                  </a:solidFill>
                </a:rPr>
                <a:t>Event Bus</a:t>
              </a:r>
              <a:br>
                <a:rPr lang="nl-NL" sz="600" dirty="0" smtClean="0">
                  <a:solidFill>
                    <a:schemeClr val="tx2"/>
                  </a:solidFill>
                </a:rPr>
              </a:br>
              <a:endParaRPr lang="en-US" sz="600" dirty="0">
                <a:solidFill>
                  <a:schemeClr val="tx2"/>
                </a:solidFill>
              </a:endParaRPr>
            </a:p>
          </p:txBody>
        </p:sp>
        <p:pic>
          <p:nvPicPr>
            <p:cNvPr id="9"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260240" y="1274166"/>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10" name="Lightning Bolt 9"/>
            <p:cNvSpPr/>
            <p:nvPr/>
          </p:nvSpPr>
          <p:spPr>
            <a:xfrm>
              <a:off x="10597911" y="104157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1" name="Right Arrow 10"/>
            <p:cNvSpPr/>
            <p:nvPr/>
          </p:nvSpPr>
          <p:spPr>
            <a:xfrm>
              <a:off x="10485370" y="125112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2" name="Rounded Rectangle 11"/>
            <p:cNvSpPr/>
            <p:nvPr/>
          </p:nvSpPr>
          <p:spPr>
            <a:xfrm>
              <a:off x="6920681" y="2000483"/>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13" name="Rectangular Callout 12"/>
            <p:cNvSpPr/>
            <p:nvPr/>
          </p:nvSpPr>
          <p:spPr>
            <a:xfrm>
              <a:off x="6623513" y="1376881"/>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00" dirty="0" smtClean="0"/>
                <a:t>Check Total</a:t>
              </a:r>
              <a:endParaRPr lang="en-US" sz="700" dirty="0"/>
            </a:p>
          </p:txBody>
        </p:sp>
        <p:sp>
          <p:nvSpPr>
            <p:cNvPr id="14" name="Rounded Rectangle 13"/>
            <p:cNvSpPr/>
            <p:nvPr/>
          </p:nvSpPr>
          <p:spPr>
            <a:xfrm>
              <a:off x="10765932" y="2113733"/>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600" dirty="0" smtClean="0">
                  <a:solidFill>
                    <a:schemeClr val="tx2"/>
                  </a:solidFill>
                </a:rPr>
                <a:t>Cache</a:t>
              </a:r>
              <a:endParaRPr lang="en-US" sz="600" dirty="0">
                <a:solidFill>
                  <a:schemeClr val="tx2"/>
                </a:solidFill>
              </a:endParaRPr>
            </a:p>
          </p:txBody>
        </p:sp>
        <p:pic>
          <p:nvPicPr>
            <p:cNvPr id="15" name="Picture 2" descr="redis-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1603004" y="2281651"/>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16" name="Right Arrow 15"/>
            <p:cNvSpPr/>
            <p:nvPr/>
          </p:nvSpPr>
          <p:spPr>
            <a:xfrm>
              <a:off x="10485370" y="125112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3" name="Rounded Rectangle 22"/>
            <p:cNvSpPr/>
            <p:nvPr/>
          </p:nvSpPr>
          <p:spPr>
            <a:xfrm>
              <a:off x="5292775" y="1993148"/>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24" name="Rectangular Callout 23"/>
            <p:cNvSpPr/>
            <p:nvPr/>
          </p:nvSpPr>
          <p:spPr>
            <a:xfrm>
              <a:off x="5488466" y="1376881"/>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00" dirty="0" smtClean="0"/>
                <a:t>Workflow </a:t>
              </a:r>
              <a:r>
                <a:rPr lang="nl-NL" sz="700" dirty="0" err="1" smtClean="0"/>
                <a:t>Launcher</a:t>
              </a:r>
              <a:endParaRPr lang="en-US" sz="700" dirty="0"/>
            </a:p>
          </p:txBody>
        </p:sp>
        <p:sp>
          <p:nvSpPr>
            <p:cNvPr id="25" name="Rounded Rectangle 24"/>
            <p:cNvSpPr/>
            <p:nvPr/>
          </p:nvSpPr>
          <p:spPr>
            <a:xfrm>
              <a:off x="6907831" y="2013818"/>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00" b="1" dirty="0" smtClean="0">
                  <a:solidFill>
                    <a:schemeClr val="bg2">
                      <a:lumMod val="95000"/>
                    </a:schemeClr>
                  </a:solidFill>
                </a:rPr>
                <a:t>API</a:t>
              </a:r>
              <a:endParaRPr lang="en-US" sz="800" b="1" dirty="0">
                <a:solidFill>
                  <a:schemeClr val="bg2">
                    <a:lumMod val="95000"/>
                  </a:schemeClr>
                </a:solidFill>
              </a:endParaRPr>
            </a:p>
          </p:txBody>
        </p:sp>
        <p:sp>
          <p:nvSpPr>
            <p:cNvPr id="26" name="Lightning Bolt 25"/>
            <p:cNvSpPr/>
            <p:nvPr/>
          </p:nvSpPr>
          <p:spPr>
            <a:xfrm>
              <a:off x="5123455" y="184824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7" name="Right Arrow 26"/>
            <p:cNvSpPr/>
            <p:nvPr/>
          </p:nvSpPr>
          <p:spPr>
            <a:xfrm>
              <a:off x="5010914" y="205779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8" name="Rounded Rectangle 27"/>
            <p:cNvSpPr/>
            <p:nvPr/>
          </p:nvSpPr>
          <p:spPr>
            <a:xfrm>
              <a:off x="8148538" y="1993148"/>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29" name="Rectangular Callout 28"/>
            <p:cNvSpPr/>
            <p:nvPr/>
          </p:nvSpPr>
          <p:spPr>
            <a:xfrm>
              <a:off x="7851370" y="1369546"/>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00" dirty="0" smtClean="0"/>
                <a:t>Check </a:t>
              </a:r>
              <a:r>
                <a:rPr lang="nl-NL" sz="700" dirty="0" err="1" smtClean="0"/>
                <a:t>Shipping</a:t>
              </a:r>
              <a:endParaRPr lang="en-US" sz="700" dirty="0"/>
            </a:p>
          </p:txBody>
        </p:sp>
        <p:sp>
          <p:nvSpPr>
            <p:cNvPr id="30" name="Rounded Rectangle 29"/>
            <p:cNvSpPr/>
            <p:nvPr/>
          </p:nvSpPr>
          <p:spPr>
            <a:xfrm>
              <a:off x="8135688" y="2006483"/>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00" b="1" dirty="0" smtClean="0">
                  <a:solidFill>
                    <a:schemeClr val="bg2">
                      <a:lumMod val="95000"/>
                    </a:schemeClr>
                  </a:solidFill>
                </a:rPr>
                <a:t>API</a:t>
              </a:r>
              <a:endParaRPr lang="en-US" sz="800" b="1" dirty="0">
                <a:solidFill>
                  <a:schemeClr val="bg2">
                    <a:lumMod val="95000"/>
                  </a:schemeClr>
                </a:solidFill>
              </a:endParaRPr>
            </a:p>
          </p:txBody>
        </p:sp>
        <p:sp>
          <p:nvSpPr>
            <p:cNvPr id="31" name="Rounded Rectangle 30"/>
            <p:cNvSpPr/>
            <p:nvPr/>
          </p:nvSpPr>
          <p:spPr>
            <a:xfrm>
              <a:off x="9363545" y="2000483"/>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900"/>
            </a:p>
          </p:txBody>
        </p:sp>
        <p:sp>
          <p:nvSpPr>
            <p:cNvPr id="32" name="Rounded Rectangle 31"/>
            <p:cNvSpPr/>
            <p:nvPr/>
          </p:nvSpPr>
          <p:spPr>
            <a:xfrm>
              <a:off x="9350695" y="2013818"/>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800" b="1" dirty="0" smtClean="0">
                  <a:solidFill>
                    <a:schemeClr val="bg2">
                      <a:lumMod val="95000"/>
                    </a:schemeClr>
                  </a:solidFill>
                </a:rPr>
                <a:t>API</a:t>
              </a:r>
              <a:endParaRPr lang="en-US" sz="800" b="1" dirty="0">
                <a:solidFill>
                  <a:schemeClr val="bg2">
                    <a:lumMod val="95000"/>
                  </a:schemeClr>
                </a:solidFill>
              </a:endParaRPr>
            </a:p>
          </p:txBody>
        </p:sp>
        <p:sp>
          <p:nvSpPr>
            <p:cNvPr id="33" name="Rectangular Callout 32"/>
            <p:cNvSpPr/>
            <p:nvPr/>
          </p:nvSpPr>
          <p:spPr>
            <a:xfrm>
              <a:off x="9504849" y="1463695"/>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700" dirty="0" smtClean="0"/>
                <a:t>Judge Order</a:t>
              </a:r>
              <a:endParaRPr lang="en-US" sz="700" dirty="0"/>
            </a:p>
          </p:txBody>
        </p:sp>
        <p:sp>
          <p:nvSpPr>
            <p:cNvPr id="34" name="Right Arrow 33"/>
            <p:cNvSpPr/>
            <p:nvPr/>
          </p:nvSpPr>
          <p:spPr>
            <a:xfrm>
              <a:off x="10387824" y="2315874"/>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
          <p:nvSpPr>
            <p:cNvPr id="37" name="TextBox 36"/>
            <p:cNvSpPr txBox="1"/>
            <p:nvPr/>
          </p:nvSpPr>
          <p:spPr>
            <a:xfrm>
              <a:off x="3119251" y="2004822"/>
              <a:ext cx="1319878" cy="349327"/>
            </a:xfrm>
            <a:prstGeom prst="rect">
              <a:avLst/>
            </a:prstGeom>
            <a:noFill/>
          </p:spPr>
          <p:txBody>
            <a:bodyPr wrap="none" rtlCol="0">
              <a:spAutoFit/>
            </a:bodyPr>
            <a:lstStyle/>
            <a:p>
              <a:r>
                <a:rPr lang="en-US" sz="800" dirty="0" err="1" smtClean="0">
                  <a:ln w="0"/>
                  <a:solidFill>
                    <a:schemeClr val="accent1"/>
                  </a:solidFill>
                  <a:effectLst>
                    <a:outerShdw blurRad="38100" dist="25400" dir="5400000" algn="ctr" rotWithShape="0">
                      <a:srgbClr val="6E747A">
                        <a:alpha val="43000"/>
                      </a:srgbClr>
                    </a:outerShdw>
                  </a:effectLst>
                </a:rPr>
                <a:t>NewOrder</a:t>
              </a:r>
              <a:r>
                <a:rPr lang="en-US" sz="800" dirty="0" smtClean="0">
                  <a:ln w="0"/>
                  <a:solidFill>
                    <a:schemeClr val="accent1"/>
                  </a:solidFill>
                  <a:effectLst>
                    <a:outerShdw blurRad="38100" dist="25400" dir="5400000" algn="ctr" rotWithShape="0">
                      <a:srgbClr val="6E747A">
                        <a:alpha val="43000"/>
                      </a:srgbClr>
                    </a:outerShdw>
                  </a:effectLst>
                </a:rPr>
                <a:t> event</a:t>
              </a:r>
              <a:endParaRPr lang="nl-NL" sz="800" dirty="0">
                <a:ln w="0"/>
                <a:solidFill>
                  <a:schemeClr val="accent1"/>
                </a:solidFill>
                <a:effectLst>
                  <a:outerShdw blurRad="38100" dist="25400" dir="5400000" algn="ctr" rotWithShape="0">
                    <a:srgbClr val="6E747A">
                      <a:alpha val="43000"/>
                    </a:srgbClr>
                  </a:outerShdw>
                </a:effectLst>
              </a:endParaRPr>
            </a:p>
          </p:txBody>
        </p:sp>
        <p:sp>
          <p:nvSpPr>
            <p:cNvPr id="39" name="Lightning Bolt 38"/>
            <p:cNvSpPr/>
            <p:nvPr/>
          </p:nvSpPr>
          <p:spPr>
            <a:xfrm>
              <a:off x="9662436" y="259076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0" name="Right Arrow 39"/>
            <p:cNvSpPr/>
            <p:nvPr/>
          </p:nvSpPr>
          <p:spPr>
            <a:xfrm>
              <a:off x="9969756" y="263039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1" name="TextBox 40"/>
            <p:cNvSpPr txBox="1"/>
            <p:nvPr/>
          </p:nvSpPr>
          <p:spPr>
            <a:xfrm>
              <a:off x="10105584" y="2687673"/>
              <a:ext cx="1649726" cy="349327"/>
            </a:xfrm>
            <a:prstGeom prst="rect">
              <a:avLst/>
            </a:prstGeom>
            <a:noFill/>
          </p:spPr>
          <p:txBody>
            <a:bodyPr wrap="none" rtlCol="0">
              <a:spAutoFit/>
            </a:bodyPr>
            <a:lstStyle/>
            <a:p>
              <a:r>
                <a:rPr lang="en-US" sz="800" dirty="0" err="1" smtClean="0">
                  <a:ln w="0"/>
                  <a:solidFill>
                    <a:schemeClr val="accent1"/>
                  </a:solidFill>
                  <a:effectLst>
                    <a:outerShdw blurRad="38100" dist="25400" dir="5400000" algn="ctr" rotWithShape="0">
                      <a:srgbClr val="6E747A">
                        <a:alpha val="43000"/>
                      </a:srgbClr>
                    </a:outerShdw>
                  </a:effectLst>
                </a:rPr>
                <a:t>OrderApproved</a:t>
              </a:r>
              <a:r>
                <a:rPr lang="en-US" sz="800" dirty="0" smtClean="0">
                  <a:ln w="0"/>
                  <a:solidFill>
                    <a:schemeClr val="accent1"/>
                  </a:solidFill>
                  <a:effectLst>
                    <a:outerShdw blurRad="38100" dist="25400" dir="5400000" algn="ctr" rotWithShape="0">
                      <a:srgbClr val="6E747A">
                        <a:alpha val="43000"/>
                      </a:srgbClr>
                    </a:outerShdw>
                  </a:effectLst>
                </a:rPr>
                <a:t> event</a:t>
              </a:r>
              <a:endParaRPr lang="nl-NL" sz="800" dirty="0">
                <a:ln w="0"/>
                <a:solidFill>
                  <a:schemeClr val="accent1"/>
                </a:solidFill>
                <a:effectLst>
                  <a:outerShdw blurRad="38100" dist="25400" dir="5400000" algn="ctr" rotWithShape="0">
                    <a:srgbClr val="6E747A">
                      <a:alpha val="43000"/>
                    </a:srgbClr>
                  </a:outerShdw>
                </a:effectLst>
              </a:endParaRPr>
            </a:p>
          </p:txBody>
        </p:sp>
        <p:sp>
          <p:nvSpPr>
            <p:cNvPr id="42" name="TextBox 41"/>
            <p:cNvSpPr txBox="1"/>
            <p:nvPr/>
          </p:nvSpPr>
          <p:spPr>
            <a:xfrm>
              <a:off x="10095455" y="2949842"/>
              <a:ext cx="1582312" cy="349327"/>
            </a:xfrm>
            <a:prstGeom prst="rect">
              <a:avLst/>
            </a:prstGeom>
            <a:noFill/>
          </p:spPr>
          <p:txBody>
            <a:bodyPr wrap="none" rtlCol="0">
              <a:spAutoFit/>
            </a:bodyPr>
            <a:lstStyle/>
            <a:p>
              <a:r>
                <a:rPr lang="en-US" sz="800" dirty="0" err="1" smtClean="0">
                  <a:ln w="0"/>
                  <a:solidFill>
                    <a:schemeClr val="accent1"/>
                  </a:solidFill>
                  <a:effectLst>
                    <a:outerShdw blurRad="38100" dist="25400" dir="5400000" algn="ctr" rotWithShape="0">
                      <a:srgbClr val="6E747A">
                        <a:alpha val="43000"/>
                      </a:srgbClr>
                    </a:outerShdw>
                  </a:effectLst>
                </a:rPr>
                <a:t>OrderRejected</a:t>
              </a:r>
              <a:r>
                <a:rPr lang="en-US" sz="800" dirty="0" smtClean="0">
                  <a:ln w="0"/>
                  <a:solidFill>
                    <a:schemeClr val="accent1"/>
                  </a:solidFill>
                  <a:effectLst>
                    <a:outerShdw blurRad="38100" dist="25400" dir="5400000" algn="ctr" rotWithShape="0">
                      <a:srgbClr val="6E747A">
                        <a:alpha val="43000"/>
                      </a:srgbClr>
                    </a:outerShdw>
                  </a:effectLst>
                </a:rPr>
                <a:t> event</a:t>
              </a:r>
              <a:endParaRPr lang="nl-NL" sz="800" dirty="0">
                <a:ln w="0"/>
                <a:solidFill>
                  <a:schemeClr val="accent1"/>
                </a:solidFill>
                <a:effectLst>
                  <a:outerShdw blurRad="38100" dist="25400" dir="5400000" algn="ctr" rotWithShape="0">
                    <a:srgbClr val="6E747A">
                      <a:alpha val="43000"/>
                    </a:srgbClr>
                  </a:outerShdw>
                </a:effectLst>
              </a:endParaRPr>
            </a:p>
          </p:txBody>
        </p:sp>
      </p:grpSp>
      <p:pic>
        <p:nvPicPr>
          <p:cNvPr id="6" name="Picture 5"/>
          <p:cNvPicPr>
            <a:picLocks noChangeAspect="1"/>
          </p:cNvPicPr>
          <p:nvPr/>
        </p:nvPicPr>
        <p:blipFill>
          <a:blip r:embed="rId4"/>
          <a:stretch>
            <a:fillRect/>
          </a:stretch>
        </p:blipFill>
        <p:spPr>
          <a:xfrm>
            <a:off x="328124" y="1680611"/>
            <a:ext cx="9439477" cy="2275641"/>
          </a:xfrm>
          <a:prstGeom prst="rect">
            <a:avLst/>
          </a:prstGeom>
        </p:spPr>
      </p:pic>
      <p:pic>
        <p:nvPicPr>
          <p:cNvPr id="43" name="Picture 42"/>
          <p:cNvPicPr>
            <a:picLocks noChangeAspect="1"/>
          </p:cNvPicPr>
          <p:nvPr/>
        </p:nvPicPr>
        <p:blipFill>
          <a:blip r:embed="rId5"/>
          <a:stretch>
            <a:fillRect/>
          </a:stretch>
        </p:blipFill>
        <p:spPr>
          <a:xfrm>
            <a:off x="200904" y="4036369"/>
            <a:ext cx="9552695" cy="697536"/>
          </a:xfrm>
          <a:prstGeom prst="rect">
            <a:avLst/>
          </a:prstGeom>
        </p:spPr>
      </p:pic>
      <p:pic>
        <p:nvPicPr>
          <p:cNvPr id="44" name="Picture 43"/>
          <p:cNvPicPr>
            <a:picLocks noChangeAspect="1"/>
          </p:cNvPicPr>
          <p:nvPr/>
        </p:nvPicPr>
        <p:blipFill>
          <a:blip r:embed="rId6"/>
          <a:stretch>
            <a:fillRect/>
          </a:stretch>
        </p:blipFill>
        <p:spPr>
          <a:xfrm>
            <a:off x="200904" y="4838128"/>
            <a:ext cx="9557586" cy="2019872"/>
          </a:xfrm>
          <a:prstGeom prst="rect">
            <a:avLst/>
          </a:prstGeom>
        </p:spPr>
      </p:pic>
    </p:spTree>
    <p:extLst>
      <p:ext uri="{BB962C8B-B14F-4D97-AF65-F5344CB8AC3E}">
        <p14:creationId xmlns:p14="http://schemas.microsoft.com/office/powerpoint/2010/main" val="272117265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000" dirty="0" smtClean="0">
                <a:solidFill>
                  <a:schemeClr val="accent4">
                    <a:lumMod val="75000"/>
                  </a:schemeClr>
                </a:solidFill>
                <a:latin typeface="Trebuchet MS Bold" charset="0"/>
                <a:cs typeface="Trebuchet MS Bold" charset="0"/>
              </a:rPr>
              <a:t>  </a:t>
            </a:r>
            <a:r>
              <a:rPr lang="fr-FR" sz="4000" dirty="0" err="1" smtClean="0">
                <a:solidFill>
                  <a:schemeClr val="accent4">
                    <a:lumMod val="75000"/>
                  </a:schemeClr>
                </a:solidFill>
                <a:latin typeface="Trebuchet MS Bold" charset="0"/>
                <a:cs typeface="Trebuchet MS Bold" charset="0"/>
              </a:rPr>
              <a:t>Order</a:t>
            </a:r>
            <a:r>
              <a:rPr lang="fr-FR" sz="4000" dirty="0" smtClean="0">
                <a:solidFill>
                  <a:schemeClr val="accent4">
                    <a:lumMod val="75000"/>
                  </a:schemeClr>
                </a:solidFill>
                <a:latin typeface="Trebuchet MS Bold" charset="0"/>
                <a:cs typeface="Trebuchet MS Bold" charset="0"/>
              </a:rPr>
              <a:t> </a:t>
            </a:r>
            <a:r>
              <a:rPr lang="fr-FR" sz="4000" dirty="0" err="1" smtClean="0">
                <a:solidFill>
                  <a:schemeClr val="accent4">
                    <a:lumMod val="75000"/>
                  </a:schemeClr>
                </a:solidFill>
                <a:latin typeface="Trebuchet MS Bold" charset="0"/>
                <a:cs typeface="Trebuchet MS Bold" charset="0"/>
              </a:rPr>
              <a:t>Appoved</a:t>
            </a:r>
            <a:r>
              <a:rPr lang="fr-FR" sz="4000" dirty="0" smtClean="0">
                <a:solidFill>
                  <a:schemeClr val="accent4">
                    <a:lumMod val="75000"/>
                  </a:schemeClr>
                </a:solidFill>
                <a:latin typeface="Trebuchet MS Bold" charset="0"/>
                <a:cs typeface="Trebuchet MS Bold" charset="0"/>
              </a:rPr>
              <a:t> Event </a:t>
            </a:r>
            <a:r>
              <a:rPr lang="fr-FR" sz="4000" dirty="0" err="1" smtClean="0">
                <a:solidFill>
                  <a:schemeClr val="accent4">
                    <a:lumMod val="75000"/>
                  </a:schemeClr>
                </a:solidFill>
                <a:latin typeface="Trebuchet MS Bold" charset="0"/>
                <a:cs typeface="Trebuchet MS Bold" charset="0"/>
              </a:rPr>
              <a:t>is</a:t>
            </a:r>
            <a:r>
              <a:rPr lang="fr-FR" sz="4000" dirty="0" smtClean="0">
                <a:solidFill>
                  <a:schemeClr val="accent4">
                    <a:lumMod val="75000"/>
                  </a:schemeClr>
                </a:solidFill>
                <a:latin typeface="Trebuchet MS Bold" charset="0"/>
                <a:cs typeface="Trebuchet MS Bold" charset="0"/>
              </a:rPr>
              <a:t> sent to Event Hub,</a:t>
            </a:r>
            <a:br>
              <a:rPr lang="fr-FR" sz="4000" dirty="0" smtClean="0">
                <a:solidFill>
                  <a:schemeClr val="accent4">
                    <a:lumMod val="75000"/>
                  </a:schemeClr>
                </a:solidFill>
                <a:latin typeface="Trebuchet MS Bold" charset="0"/>
                <a:cs typeface="Trebuchet MS Bold" charset="0"/>
              </a:rPr>
            </a:br>
            <a:r>
              <a:rPr lang="fr-FR" sz="4000" dirty="0" smtClean="0">
                <a:solidFill>
                  <a:schemeClr val="accent4">
                    <a:lumMod val="75000"/>
                  </a:schemeClr>
                </a:solidFill>
                <a:latin typeface="Trebuchet MS Bold" charset="0"/>
                <a:cs typeface="Trebuchet MS Bold" charset="0"/>
              </a:rPr>
              <a:t>  </a:t>
            </a:r>
            <a:r>
              <a:rPr lang="fr-FR" sz="4000" dirty="0" err="1" smtClean="0">
                <a:solidFill>
                  <a:schemeClr val="accent4">
                    <a:lumMod val="75000"/>
                  </a:schemeClr>
                </a:solidFill>
                <a:latin typeface="Trebuchet MS Bold" charset="0"/>
                <a:cs typeface="Trebuchet MS Bold" charset="0"/>
              </a:rPr>
              <a:t>consumed</a:t>
            </a:r>
            <a:r>
              <a:rPr lang="fr-FR" sz="4000" dirty="0" smtClean="0">
                <a:solidFill>
                  <a:schemeClr val="accent4">
                    <a:lumMod val="75000"/>
                  </a:schemeClr>
                </a:solidFill>
                <a:latin typeface="Trebuchet MS Bold" charset="0"/>
                <a:cs typeface="Trebuchet MS Bold" charset="0"/>
              </a:rPr>
              <a:t> in </a:t>
            </a:r>
            <a:r>
              <a:rPr lang="fr-FR" sz="4000" dirty="0" err="1" smtClean="0">
                <a:solidFill>
                  <a:schemeClr val="accent4">
                    <a:lumMod val="75000"/>
                  </a:schemeClr>
                </a:solidFill>
                <a:latin typeface="Trebuchet MS Bold" charset="0"/>
                <a:cs typeface="Trebuchet MS Bold" charset="0"/>
              </a:rPr>
              <a:t>Order</a:t>
            </a:r>
            <a:r>
              <a:rPr lang="fr-FR" sz="4000" dirty="0" smtClean="0">
                <a:solidFill>
                  <a:schemeClr val="accent4">
                    <a:lumMod val="75000"/>
                  </a:schemeClr>
                </a:solidFill>
                <a:latin typeface="Trebuchet MS Bold" charset="0"/>
                <a:cs typeface="Trebuchet MS Bold" charset="0"/>
              </a:rPr>
              <a:t> and </a:t>
            </a:r>
            <a:r>
              <a:rPr lang="fr-FR" sz="4000" dirty="0" err="1" smtClean="0">
                <a:solidFill>
                  <a:schemeClr val="accent4">
                    <a:lumMod val="75000"/>
                  </a:schemeClr>
                </a:solidFill>
                <a:latin typeface="Trebuchet MS Bold" charset="0"/>
                <a:cs typeface="Trebuchet MS Bold" charset="0"/>
              </a:rPr>
              <a:t>results</a:t>
            </a:r>
            <a:r>
              <a:rPr lang="fr-FR" sz="4000" dirty="0" smtClean="0">
                <a:solidFill>
                  <a:schemeClr val="accent4">
                    <a:lumMod val="75000"/>
                  </a:schemeClr>
                </a:solidFill>
                <a:latin typeface="Trebuchet MS Bold" charset="0"/>
                <a:cs typeface="Trebuchet MS Bold" charset="0"/>
              </a:rPr>
              <a:t> in </a:t>
            </a:r>
            <a:r>
              <a:rPr lang="fr-FR" sz="4000" dirty="0" err="1" smtClean="0">
                <a:solidFill>
                  <a:schemeClr val="accent4">
                    <a:lumMod val="75000"/>
                  </a:schemeClr>
                </a:solidFill>
                <a:latin typeface="Trebuchet MS Bold" charset="0"/>
                <a:cs typeface="Trebuchet MS Bold" charset="0"/>
              </a:rPr>
              <a:t>database</a:t>
            </a:r>
            <a:r>
              <a:rPr lang="fr-FR" sz="4000" dirty="0" smtClean="0">
                <a:solidFill>
                  <a:schemeClr val="accent4">
                    <a:lumMod val="75000"/>
                  </a:schemeClr>
                </a:solidFill>
                <a:latin typeface="Trebuchet MS Bold" charset="0"/>
                <a:cs typeface="Trebuchet MS Bold" charset="0"/>
              </a:rPr>
              <a:t> </a:t>
            </a:r>
            <a:br>
              <a:rPr lang="fr-FR" sz="4000" dirty="0" smtClean="0">
                <a:solidFill>
                  <a:schemeClr val="accent4">
                    <a:lumMod val="75000"/>
                  </a:schemeClr>
                </a:solidFill>
                <a:latin typeface="Trebuchet MS Bold" charset="0"/>
                <a:cs typeface="Trebuchet MS Bold" charset="0"/>
              </a:rPr>
            </a:br>
            <a:r>
              <a:rPr lang="fr-FR" sz="4000" dirty="0" smtClean="0">
                <a:solidFill>
                  <a:schemeClr val="accent4">
                    <a:lumMod val="75000"/>
                  </a:schemeClr>
                </a:solidFill>
                <a:latin typeface="Trebuchet MS Bold" charset="0"/>
                <a:cs typeface="Trebuchet MS Bold" charset="0"/>
              </a:rPr>
              <a:t>  record </a:t>
            </a:r>
            <a:r>
              <a:rPr lang="fr-FR" sz="4000" dirty="0" err="1" smtClean="0">
                <a:solidFill>
                  <a:schemeClr val="accent4">
                    <a:lumMod val="75000"/>
                  </a:schemeClr>
                </a:solidFill>
                <a:latin typeface="Trebuchet MS Bold" charset="0"/>
                <a:cs typeface="Trebuchet MS Bold" charset="0"/>
              </a:rPr>
              <a:t>being</a:t>
            </a:r>
            <a:r>
              <a:rPr lang="fr-FR" sz="4000" dirty="0" smtClean="0">
                <a:solidFill>
                  <a:schemeClr val="accent4">
                    <a:lumMod val="75000"/>
                  </a:schemeClr>
                </a:solidFill>
                <a:latin typeface="Trebuchet MS Bold" charset="0"/>
                <a:cs typeface="Trebuchet MS Bold" charset="0"/>
              </a:rPr>
              <a:t> </a:t>
            </a:r>
            <a:r>
              <a:rPr lang="fr-FR" sz="4000" dirty="0" err="1" smtClean="0">
                <a:solidFill>
                  <a:schemeClr val="accent4">
                    <a:lumMod val="75000"/>
                  </a:schemeClr>
                </a:solidFill>
                <a:latin typeface="Trebuchet MS Bold" charset="0"/>
                <a:cs typeface="Trebuchet MS Bold" charset="0"/>
              </a:rPr>
              <a:t>updated</a:t>
            </a:r>
            <a:endParaRPr lang="fr-FR" sz="4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92535" y="5041480"/>
            <a:ext cx="12025402" cy="1524132"/>
          </a:xfrm>
          <a:prstGeom prst="rect">
            <a:avLst/>
          </a:prstGeom>
        </p:spPr>
      </p:pic>
      <p:sp>
        <p:nvSpPr>
          <p:cNvPr id="6" name="Cloud 5"/>
          <p:cNvSpPr/>
          <p:nvPr/>
        </p:nvSpPr>
        <p:spPr>
          <a:xfrm>
            <a:off x="4905425" y="1509627"/>
            <a:ext cx="6422274"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ounded Rectangle 6"/>
          <p:cNvSpPr/>
          <p:nvPr/>
        </p:nvSpPr>
        <p:spPr>
          <a:xfrm>
            <a:off x="6290879" y="2822172"/>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ounded Rectangle 7"/>
          <p:cNvSpPr/>
          <p:nvPr/>
        </p:nvSpPr>
        <p:spPr>
          <a:xfrm>
            <a:off x="6961439" y="2822172"/>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9" name="Rounded Rectangle 8"/>
          <p:cNvSpPr/>
          <p:nvPr/>
        </p:nvSpPr>
        <p:spPr>
          <a:xfrm>
            <a:off x="6290879" y="2822172"/>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0" name="Rectangular Callout 9"/>
          <p:cNvSpPr/>
          <p:nvPr/>
        </p:nvSpPr>
        <p:spPr>
          <a:xfrm>
            <a:off x="5779314" y="4041259"/>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11" name="Rounded Rectangle 10"/>
          <p:cNvSpPr/>
          <p:nvPr/>
        </p:nvSpPr>
        <p:spPr>
          <a:xfrm>
            <a:off x="7364777" y="1912275"/>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12" name="Rectangular Callout 11"/>
          <p:cNvSpPr/>
          <p:nvPr/>
        </p:nvSpPr>
        <p:spPr>
          <a:xfrm>
            <a:off x="8933591" y="1527699"/>
            <a:ext cx="1501140" cy="476224"/>
          </a:xfrm>
          <a:prstGeom prst="wedgeRectCallout">
            <a:avLst>
              <a:gd name="adj1" fmla="val -77265"/>
              <a:gd name="adj2" fmla="val 6341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cxnSp>
        <p:nvCxnSpPr>
          <p:cNvPr id="13" name="Straight Arrow Connector 12"/>
          <p:cNvCxnSpPr/>
          <p:nvPr/>
        </p:nvCxnSpPr>
        <p:spPr>
          <a:xfrm flipV="1">
            <a:off x="7313301" y="2198272"/>
            <a:ext cx="297141" cy="1198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13"/>
          <p:cNvSpPr/>
          <p:nvPr/>
        </p:nvSpPr>
        <p:spPr>
          <a:xfrm>
            <a:off x="8829502" y="4015813"/>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5" name="Rectangular Callout 14"/>
          <p:cNvSpPr/>
          <p:nvPr/>
        </p:nvSpPr>
        <p:spPr>
          <a:xfrm>
            <a:off x="7298624" y="4502209"/>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16" name="Lightning Bolt 15"/>
          <p:cNvSpPr/>
          <p:nvPr/>
        </p:nvSpPr>
        <p:spPr>
          <a:xfrm>
            <a:off x="9499681" y="4335853"/>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a:off x="9807001" y="437548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Lightning Bolt 17"/>
          <p:cNvSpPr/>
          <p:nvPr/>
        </p:nvSpPr>
        <p:spPr>
          <a:xfrm>
            <a:off x="8493803" y="389273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a:off x="8381262" y="410228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p:cNvSpPr/>
          <p:nvPr/>
        </p:nvSpPr>
        <p:spPr>
          <a:xfrm>
            <a:off x="7984217" y="2628275"/>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21" name="Rectangular Callout 20"/>
          <p:cNvSpPr/>
          <p:nvPr/>
        </p:nvSpPr>
        <p:spPr>
          <a:xfrm>
            <a:off x="9774917" y="3000703"/>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22"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26126" y="2605754"/>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p:cNvSpPr txBox="1"/>
          <p:nvPr/>
        </p:nvSpPr>
        <p:spPr>
          <a:xfrm>
            <a:off x="9724689" y="3803509"/>
            <a:ext cx="199971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OrderApproved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24" name="TextBox 23"/>
          <p:cNvSpPr txBox="1"/>
          <p:nvPr/>
        </p:nvSpPr>
        <p:spPr>
          <a:xfrm>
            <a:off x="9714560" y="4065678"/>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25" name="TextBox 24"/>
          <p:cNvSpPr txBox="1"/>
          <p:nvPr/>
        </p:nvSpPr>
        <p:spPr>
          <a:xfrm>
            <a:off x="3774888" y="3154733"/>
            <a:ext cx="199971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OrderApproved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26" name="TextBox 25"/>
          <p:cNvSpPr txBox="1"/>
          <p:nvPr/>
        </p:nvSpPr>
        <p:spPr>
          <a:xfrm>
            <a:off x="3764759" y="3416902"/>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27" name="Lightning Bolt 26"/>
          <p:cNvSpPr/>
          <p:nvPr/>
        </p:nvSpPr>
        <p:spPr>
          <a:xfrm>
            <a:off x="6022972" y="3176636"/>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p:cNvSpPr/>
          <p:nvPr/>
        </p:nvSpPr>
        <p:spPr>
          <a:xfrm>
            <a:off x="5910431" y="3386186"/>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Elbow Connector 28"/>
          <p:cNvCxnSpPr>
            <a:stCxn id="20" idx="2"/>
            <a:endCxn id="14" idx="0"/>
          </p:cNvCxnSpPr>
          <p:nvPr/>
        </p:nvCxnSpPr>
        <p:spPr>
          <a:xfrm rot="16200000" flipH="1">
            <a:off x="8598440" y="3344695"/>
            <a:ext cx="735075" cy="607160"/>
          </a:xfrm>
          <a:prstGeom prst="bentConnector3">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7017984"/>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712286"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dirty="0" smtClean="0">
                <a:solidFill>
                  <a:schemeClr val="accent4">
                    <a:lumMod val="75000"/>
                  </a:schemeClr>
                </a:solidFill>
                <a:latin typeface="Trebuchet MS Bold" charset="0"/>
                <a:cs typeface="Trebuchet MS Bold" charset="0"/>
              </a:rPr>
              <a:t>  </a:t>
            </a:r>
            <a:r>
              <a:rPr lang="fr-FR" dirty="0" smtClean="0">
                <a:solidFill>
                  <a:schemeClr val="accent4">
                    <a:lumMod val="75000"/>
                  </a:schemeClr>
                </a:solidFill>
                <a:latin typeface="Trebuchet MS Bold" charset="0"/>
                <a:cs typeface="Trebuchet MS Bold" charset="0"/>
              </a:rPr>
              <a:t>Second shopping </a:t>
            </a:r>
            <a:r>
              <a:rPr lang="fr-FR" dirty="0" err="1" smtClean="0">
                <a:solidFill>
                  <a:schemeClr val="accent4">
                    <a:lumMod val="75000"/>
                  </a:schemeClr>
                </a:solidFill>
                <a:latin typeface="Trebuchet MS Bold" charset="0"/>
                <a:cs typeface="Trebuchet MS Bold" charset="0"/>
              </a:rPr>
              <a:t>cart</a:t>
            </a:r>
            <a:r>
              <a:rPr lang="fr-FR" dirty="0" smtClean="0">
                <a:solidFill>
                  <a:schemeClr val="accent4">
                    <a:lumMod val="75000"/>
                  </a:schemeClr>
                </a:solidFill>
                <a:latin typeface="Trebuchet MS Bold" charset="0"/>
                <a:cs typeface="Trebuchet MS Bold" charset="0"/>
              </a:rPr>
              <a:t/>
            </a:r>
            <a:br>
              <a:rPr lang="fr-FR" dirty="0" smtClean="0">
                <a:solidFill>
                  <a:schemeClr val="accent4">
                    <a:lumMod val="75000"/>
                  </a:schemeClr>
                </a:solidFill>
                <a:latin typeface="Trebuchet MS Bold" charset="0"/>
                <a:cs typeface="Trebuchet MS Bold" charset="0"/>
              </a:rPr>
            </a:br>
            <a:r>
              <a:rPr lang="fr-FR" dirty="0" smtClean="0">
                <a:solidFill>
                  <a:schemeClr val="accent4">
                    <a:lumMod val="75000"/>
                  </a:schemeClr>
                </a:solidFill>
                <a:latin typeface="Trebuchet MS Bold" charset="0"/>
                <a:cs typeface="Trebuchet MS Bold" charset="0"/>
              </a:rPr>
              <a:t>  Large </a:t>
            </a:r>
            <a:r>
              <a:rPr lang="fr-FR" dirty="0" err="1" smtClean="0">
                <a:solidFill>
                  <a:schemeClr val="accent4">
                    <a:lumMod val="75000"/>
                  </a:schemeClr>
                </a:solidFill>
                <a:latin typeface="Trebuchet MS Bold" charset="0"/>
                <a:cs typeface="Trebuchet MS Bold" charset="0"/>
              </a:rPr>
              <a:t>order</a:t>
            </a:r>
            <a:r>
              <a:rPr lang="fr-FR" dirty="0" smtClean="0">
                <a:solidFill>
                  <a:schemeClr val="accent4">
                    <a:lumMod val="75000"/>
                  </a:schemeClr>
                </a:solidFill>
                <a:latin typeface="Trebuchet MS Bold" charset="0"/>
                <a:cs typeface="Trebuchet MS Bold" charset="0"/>
              </a:rPr>
              <a:t> total and Shipping to Amsterdam</a:t>
            </a:r>
            <a:endParaRPr lang="fr-FR"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849291" y="1576388"/>
            <a:ext cx="4354795" cy="5078440"/>
          </a:xfrm>
          <a:prstGeom prst="rect">
            <a:avLst/>
          </a:prstGeom>
        </p:spPr>
      </p:pic>
    </p:spTree>
    <p:extLst>
      <p:ext uri="{BB962C8B-B14F-4D97-AF65-F5344CB8AC3E}">
        <p14:creationId xmlns:p14="http://schemas.microsoft.com/office/powerpoint/2010/main" val="3478476812"/>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712286"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dirty="0" smtClean="0">
                <a:solidFill>
                  <a:schemeClr val="accent4">
                    <a:lumMod val="75000"/>
                  </a:schemeClr>
                </a:solidFill>
                <a:latin typeface="Trebuchet MS Bold" charset="0"/>
                <a:cs typeface="Trebuchet MS Bold" charset="0"/>
              </a:rPr>
              <a:t>  </a:t>
            </a:r>
            <a:r>
              <a:rPr lang="fr-FR" dirty="0" smtClean="0">
                <a:solidFill>
                  <a:schemeClr val="accent4">
                    <a:lumMod val="75000"/>
                  </a:schemeClr>
                </a:solidFill>
                <a:latin typeface="Trebuchet MS Bold" charset="0"/>
                <a:cs typeface="Trebuchet MS Bold" charset="0"/>
              </a:rPr>
              <a:t>Second shopping </a:t>
            </a:r>
            <a:r>
              <a:rPr lang="fr-FR" dirty="0" err="1" smtClean="0">
                <a:solidFill>
                  <a:schemeClr val="accent4">
                    <a:lumMod val="75000"/>
                  </a:schemeClr>
                </a:solidFill>
                <a:latin typeface="Trebuchet MS Bold" charset="0"/>
                <a:cs typeface="Trebuchet MS Bold" charset="0"/>
              </a:rPr>
              <a:t>cart</a:t>
            </a:r>
            <a:r>
              <a:rPr lang="fr-FR" dirty="0" smtClean="0">
                <a:solidFill>
                  <a:schemeClr val="accent4">
                    <a:lumMod val="75000"/>
                  </a:schemeClr>
                </a:solidFill>
                <a:latin typeface="Trebuchet MS Bold" charset="0"/>
                <a:cs typeface="Trebuchet MS Bold" charset="0"/>
              </a:rPr>
              <a:t/>
            </a:r>
            <a:br>
              <a:rPr lang="fr-FR" dirty="0" smtClean="0">
                <a:solidFill>
                  <a:schemeClr val="accent4">
                    <a:lumMod val="75000"/>
                  </a:schemeClr>
                </a:solidFill>
                <a:latin typeface="Trebuchet MS Bold" charset="0"/>
                <a:cs typeface="Trebuchet MS Bold" charset="0"/>
              </a:rPr>
            </a:br>
            <a:r>
              <a:rPr lang="fr-FR" dirty="0" smtClean="0">
                <a:solidFill>
                  <a:schemeClr val="accent4">
                    <a:lumMod val="75000"/>
                  </a:schemeClr>
                </a:solidFill>
                <a:latin typeface="Trebuchet MS Bold" charset="0"/>
                <a:cs typeface="Trebuchet MS Bold" charset="0"/>
              </a:rPr>
              <a:t>  Large </a:t>
            </a:r>
            <a:r>
              <a:rPr lang="fr-FR" dirty="0" err="1" smtClean="0">
                <a:solidFill>
                  <a:schemeClr val="accent4">
                    <a:lumMod val="75000"/>
                  </a:schemeClr>
                </a:solidFill>
                <a:latin typeface="Trebuchet MS Bold" charset="0"/>
                <a:cs typeface="Trebuchet MS Bold" charset="0"/>
              </a:rPr>
              <a:t>order</a:t>
            </a:r>
            <a:r>
              <a:rPr lang="fr-FR" dirty="0" smtClean="0">
                <a:solidFill>
                  <a:schemeClr val="accent4">
                    <a:lumMod val="75000"/>
                  </a:schemeClr>
                </a:solidFill>
                <a:latin typeface="Trebuchet MS Bold" charset="0"/>
                <a:cs typeface="Trebuchet MS Bold" charset="0"/>
              </a:rPr>
              <a:t> total and Shipping to Amsterdam</a:t>
            </a:r>
            <a:endParaRPr lang="fr-FR"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2"/>
          <a:stretch>
            <a:fillRect/>
          </a:stretch>
        </p:blipFill>
        <p:spPr>
          <a:xfrm>
            <a:off x="811072" y="1912488"/>
            <a:ext cx="10569856" cy="3033023"/>
          </a:xfrm>
          <a:prstGeom prst="rect">
            <a:avLst/>
          </a:prstGeom>
        </p:spPr>
      </p:pic>
      <p:pic>
        <p:nvPicPr>
          <p:cNvPr id="7" name="Picture 6"/>
          <p:cNvPicPr>
            <a:picLocks noChangeAspect="1"/>
          </p:cNvPicPr>
          <p:nvPr/>
        </p:nvPicPr>
        <p:blipFill>
          <a:blip r:embed="rId3"/>
          <a:stretch>
            <a:fillRect/>
          </a:stretch>
        </p:blipFill>
        <p:spPr>
          <a:xfrm>
            <a:off x="628073" y="4945511"/>
            <a:ext cx="11455598" cy="1639491"/>
          </a:xfrm>
          <a:prstGeom prst="rect">
            <a:avLst/>
          </a:prstGeom>
        </p:spPr>
      </p:pic>
    </p:spTree>
    <p:extLst>
      <p:ext uri="{BB962C8B-B14F-4D97-AF65-F5344CB8AC3E}">
        <p14:creationId xmlns:p14="http://schemas.microsoft.com/office/powerpoint/2010/main" val="189744452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712286"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dirty="0" smtClean="0">
                <a:solidFill>
                  <a:schemeClr val="accent4">
                    <a:lumMod val="75000"/>
                  </a:schemeClr>
                </a:solidFill>
                <a:latin typeface="Trebuchet MS Bold" charset="0"/>
                <a:cs typeface="Trebuchet MS Bold" charset="0"/>
              </a:rPr>
              <a:t>  Large </a:t>
            </a:r>
            <a:r>
              <a:rPr lang="fr-FR" dirty="0" err="1" smtClean="0">
                <a:solidFill>
                  <a:schemeClr val="accent4">
                    <a:lumMod val="75000"/>
                  </a:schemeClr>
                </a:solidFill>
                <a:latin typeface="Trebuchet MS Bold" charset="0"/>
                <a:cs typeface="Trebuchet MS Bold" charset="0"/>
              </a:rPr>
              <a:t>order</a:t>
            </a:r>
            <a:r>
              <a:rPr lang="fr-FR" dirty="0" smtClean="0">
                <a:solidFill>
                  <a:schemeClr val="accent4">
                    <a:lumMod val="75000"/>
                  </a:schemeClr>
                </a:solidFill>
                <a:latin typeface="Trebuchet MS Bold" charset="0"/>
                <a:cs typeface="Trebuchet MS Bold" charset="0"/>
              </a:rPr>
              <a:t> total and Shipping to Amsterdam</a:t>
            </a:r>
            <a:br>
              <a:rPr lang="fr-FR" dirty="0" smtClean="0">
                <a:solidFill>
                  <a:schemeClr val="accent4">
                    <a:lumMod val="75000"/>
                  </a:schemeClr>
                </a:solidFill>
                <a:latin typeface="Trebuchet MS Bold" charset="0"/>
                <a:cs typeface="Trebuchet MS Bold" charset="0"/>
              </a:rPr>
            </a:br>
            <a:r>
              <a:rPr lang="fr-FR" dirty="0" smtClean="0">
                <a:solidFill>
                  <a:schemeClr val="accent4">
                    <a:lumMod val="75000"/>
                  </a:schemeClr>
                </a:solidFill>
                <a:latin typeface="Trebuchet MS Bold" charset="0"/>
                <a:cs typeface="Trebuchet MS Bold" charset="0"/>
              </a:rPr>
              <a:t>  - </a:t>
            </a:r>
            <a:r>
              <a:rPr lang="fr-FR" dirty="0" err="1" smtClean="0">
                <a:solidFill>
                  <a:schemeClr val="accent4">
                    <a:lumMod val="75000"/>
                  </a:schemeClr>
                </a:solidFill>
                <a:latin typeface="Trebuchet MS Bold" charset="0"/>
                <a:cs typeface="Trebuchet MS Bold" charset="0"/>
              </a:rPr>
              <a:t>after</a:t>
            </a:r>
            <a:r>
              <a:rPr lang="fr-FR" dirty="0" smtClean="0">
                <a:solidFill>
                  <a:schemeClr val="accent4">
                    <a:lumMod val="75000"/>
                  </a:schemeClr>
                </a:solidFill>
                <a:latin typeface="Trebuchet MS Bold" charset="0"/>
                <a:cs typeface="Trebuchet MS Bold" charset="0"/>
              </a:rPr>
              <a:t> a </a:t>
            </a:r>
            <a:r>
              <a:rPr lang="fr-FR" dirty="0" err="1" smtClean="0">
                <a:solidFill>
                  <a:schemeClr val="accent4">
                    <a:lumMod val="75000"/>
                  </a:schemeClr>
                </a:solidFill>
                <a:latin typeface="Trebuchet MS Bold" charset="0"/>
                <a:cs typeface="Trebuchet MS Bold" charset="0"/>
              </a:rPr>
              <a:t>little</a:t>
            </a: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while</a:t>
            </a: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order</a:t>
            </a: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is</a:t>
            </a: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rejected</a:t>
            </a:r>
            <a:endParaRPr lang="fr-FR"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2"/>
          <a:stretch>
            <a:fillRect/>
          </a:stretch>
        </p:blipFill>
        <p:spPr>
          <a:xfrm>
            <a:off x="74279" y="2568902"/>
            <a:ext cx="12375952" cy="1775614"/>
          </a:xfrm>
          <a:prstGeom prst="rect">
            <a:avLst/>
          </a:prstGeom>
        </p:spPr>
      </p:pic>
    </p:spTree>
    <p:extLst>
      <p:ext uri="{BB962C8B-B14F-4D97-AF65-F5344CB8AC3E}">
        <p14:creationId xmlns:p14="http://schemas.microsoft.com/office/powerpoint/2010/main" val="2844294659"/>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was</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rejected</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36" name="Cloud 35"/>
          <p:cNvSpPr/>
          <p:nvPr/>
        </p:nvSpPr>
        <p:spPr>
          <a:xfrm>
            <a:off x="4600625" y="1276442"/>
            <a:ext cx="6422274"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7" name="Rounded Rectangle 36"/>
          <p:cNvSpPr/>
          <p:nvPr/>
        </p:nvSpPr>
        <p:spPr>
          <a:xfrm>
            <a:off x="5986079" y="25889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Rounded Rectangle 37"/>
          <p:cNvSpPr/>
          <p:nvPr/>
        </p:nvSpPr>
        <p:spPr>
          <a:xfrm>
            <a:off x="6656639" y="25889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39" name="Rounded Rectangle 38"/>
          <p:cNvSpPr/>
          <p:nvPr/>
        </p:nvSpPr>
        <p:spPr>
          <a:xfrm>
            <a:off x="5986079" y="25889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40" name="Rectangular Callout 39"/>
          <p:cNvSpPr/>
          <p:nvPr/>
        </p:nvSpPr>
        <p:spPr>
          <a:xfrm>
            <a:off x="5474514" y="3808074"/>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46" name="Rounded Rectangle 45"/>
          <p:cNvSpPr/>
          <p:nvPr/>
        </p:nvSpPr>
        <p:spPr>
          <a:xfrm>
            <a:off x="7059977" y="167909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47" name="Rectangular Callout 46"/>
          <p:cNvSpPr/>
          <p:nvPr/>
        </p:nvSpPr>
        <p:spPr>
          <a:xfrm>
            <a:off x="8628791" y="1294514"/>
            <a:ext cx="1501140" cy="476224"/>
          </a:xfrm>
          <a:prstGeom prst="wedgeRectCallout">
            <a:avLst>
              <a:gd name="adj1" fmla="val -77265"/>
              <a:gd name="adj2" fmla="val 6341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cxnSp>
        <p:nvCxnSpPr>
          <p:cNvPr id="50" name="Straight Arrow Connector 49"/>
          <p:cNvCxnSpPr/>
          <p:nvPr/>
        </p:nvCxnSpPr>
        <p:spPr>
          <a:xfrm flipV="1">
            <a:off x="7008501" y="1965087"/>
            <a:ext cx="297141" cy="1198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3793004" y="4892635"/>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2" name="Rounded Rectangle 51"/>
          <p:cNvSpPr/>
          <p:nvPr/>
        </p:nvSpPr>
        <p:spPr>
          <a:xfrm>
            <a:off x="9878091" y="4852489"/>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53"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2399" y="484131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54" name="Lightning Bolt 53"/>
          <p:cNvSpPr/>
          <p:nvPr/>
        </p:nvSpPr>
        <p:spPr>
          <a:xfrm>
            <a:off x="9710070" y="460872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6032840"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Rectangular Callout 56"/>
          <p:cNvSpPr/>
          <p:nvPr/>
        </p:nvSpPr>
        <p:spPr>
          <a:xfrm>
            <a:off x="5735672" y="4944034"/>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58" name="Rounded Rectangle 57"/>
          <p:cNvSpPr/>
          <p:nvPr/>
        </p:nvSpPr>
        <p:spPr>
          <a:xfrm>
            <a:off x="9878091" y="5680886"/>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59" name="Picture 2" descr="redis-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5163" y="5848804"/>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60" name="Right Arrow 59"/>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8524702" y="3782628"/>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Rectangular Callout 61"/>
          <p:cNvSpPr/>
          <p:nvPr/>
        </p:nvSpPr>
        <p:spPr>
          <a:xfrm>
            <a:off x="6993824" y="4269024"/>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69" name="Lightning Bolt 68"/>
          <p:cNvSpPr/>
          <p:nvPr/>
        </p:nvSpPr>
        <p:spPr>
          <a:xfrm>
            <a:off x="9194881" y="410266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9502201" y="414229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Lightning Bolt 70"/>
          <p:cNvSpPr/>
          <p:nvPr/>
        </p:nvSpPr>
        <p:spPr>
          <a:xfrm>
            <a:off x="8189003" y="365955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p:cNvSpPr/>
          <p:nvPr/>
        </p:nvSpPr>
        <p:spPr>
          <a:xfrm>
            <a:off x="8076462" y="386910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4404934"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4" name="Rectangular Callout 73"/>
          <p:cNvSpPr/>
          <p:nvPr/>
        </p:nvSpPr>
        <p:spPr>
          <a:xfrm>
            <a:off x="4600625" y="4944034"/>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75" name="Rounded Rectangle 74"/>
          <p:cNvSpPr/>
          <p:nvPr/>
        </p:nvSpPr>
        <p:spPr>
          <a:xfrm>
            <a:off x="6019990"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76" name="Lightning Bolt 75"/>
          <p:cNvSpPr/>
          <p:nvPr/>
        </p:nvSpPr>
        <p:spPr>
          <a:xfrm>
            <a:off x="4235614" y="541539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p:cNvSpPr/>
          <p:nvPr/>
        </p:nvSpPr>
        <p:spPr>
          <a:xfrm>
            <a:off x="4123073" y="562494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a:off x="7260697"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9" name="Rectangular Callout 78"/>
          <p:cNvSpPr/>
          <p:nvPr/>
        </p:nvSpPr>
        <p:spPr>
          <a:xfrm>
            <a:off x="6963529" y="4936699"/>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80" name="Rounded Rectangle 79"/>
          <p:cNvSpPr/>
          <p:nvPr/>
        </p:nvSpPr>
        <p:spPr>
          <a:xfrm>
            <a:off x="7247847" y="5573636"/>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1" name="Rounded Rectangle 80"/>
          <p:cNvSpPr/>
          <p:nvPr/>
        </p:nvSpPr>
        <p:spPr>
          <a:xfrm>
            <a:off x="8475704"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2" name="Rounded Rectangle 81"/>
          <p:cNvSpPr/>
          <p:nvPr/>
        </p:nvSpPr>
        <p:spPr>
          <a:xfrm>
            <a:off x="8462854"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3" name="Rectangular Callout 82"/>
          <p:cNvSpPr/>
          <p:nvPr/>
        </p:nvSpPr>
        <p:spPr>
          <a:xfrm>
            <a:off x="8617008" y="5030848"/>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84" name="Right Arrow 83"/>
          <p:cNvSpPr/>
          <p:nvPr/>
        </p:nvSpPr>
        <p:spPr>
          <a:xfrm>
            <a:off x="9499983" y="5883027"/>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ounded Rectangle 85"/>
          <p:cNvSpPr/>
          <p:nvPr/>
        </p:nvSpPr>
        <p:spPr>
          <a:xfrm>
            <a:off x="7679417" y="2395090"/>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87" name="Rectangular Callout 86"/>
          <p:cNvSpPr/>
          <p:nvPr/>
        </p:nvSpPr>
        <p:spPr>
          <a:xfrm>
            <a:off x="9470117" y="2767518"/>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8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1326" y="237256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9409760" y="3832493"/>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1" name="TextBox 90"/>
          <p:cNvSpPr txBox="1"/>
          <p:nvPr/>
        </p:nvSpPr>
        <p:spPr>
          <a:xfrm>
            <a:off x="2231410" y="5571976"/>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3" name="TextBox 92"/>
          <p:cNvSpPr txBox="1"/>
          <p:nvPr/>
        </p:nvSpPr>
        <p:spPr>
          <a:xfrm>
            <a:off x="3459959" y="3183717"/>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4" name="Lightning Bolt 93"/>
          <p:cNvSpPr/>
          <p:nvPr/>
        </p:nvSpPr>
        <p:spPr>
          <a:xfrm>
            <a:off x="5718172" y="294345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a:off x="5605631" y="315300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p:cNvCxnSpPr>
            <a:stCxn id="86" idx="2"/>
            <a:endCxn id="61" idx="0"/>
          </p:cNvCxnSpPr>
          <p:nvPr/>
        </p:nvCxnSpPr>
        <p:spPr>
          <a:xfrm rot="16200000" flipH="1">
            <a:off x="8293640" y="3111510"/>
            <a:ext cx="735075" cy="607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1" idx="3"/>
            <a:endCxn id="52" idx="0"/>
          </p:cNvCxnSpPr>
          <p:nvPr/>
        </p:nvCxnSpPr>
        <p:spPr>
          <a:xfrm>
            <a:off x="9404812" y="4138014"/>
            <a:ext cx="1151459" cy="71447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3" name="Lightning Bolt 62"/>
          <p:cNvSpPr/>
          <p:nvPr/>
        </p:nvSpPr>
        <p:spPr>
          <a:xfrm>
            <a:off x="8774595" y="61579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Arrow 63"/>
          <p:cNvSpPr/>
          <p:nvPr/>
        </p:nvSpPr>
        <p:spPr>
          <a:xfrm>
            <a:off x="9081915" y="619754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9207615" y="6516996"/>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264372658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712286"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What</a:t>
            </a: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happened</a:t>
            </a:r>
            <a:r>
              <a:rPr lang="fr-FR" dirty="0" smtClean="0">
                <a:solidFill>
                  <a:schemeClr val="accent4">
                    <a:lumMod val="75000"/>
                  </a:schemeClr>
                </a:solidFill>
                <a:latin typeface="Trebuchet MS Bold" charset="0"/>
                <a:cs typeface="Trebuchet MS Bold" charset="0"/>
              </a:rPr>
              <a:t>?</a:t>
            </a:r>
            <a:endParaRPr lang="fr-FR"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462320" y="1993663"/>
            <a:ext cx="8207451" cy="2796782"/>
          </a:xfrm>
          <a:prstGeom prst="rect">
            <a:avLst/>
          </a:prstGeom>
        </p:spPr>
      </p:pic>
      <p:pic>
        <p:nvPicPr>
          <p:cNvPr id="7" name="Picture 6"/>
          <p:cNvPicPr>
            <a:picLocks noChangeAspect="1"/>
          </p:cNvPicPr>
          <p:nvPr/>
        </p:nvPicPr>
        <p:blipFill>
          <a:blip r:embed="rId3"/>
          <a:stretch>
            <a:fillRect/>
          </a:stretch>
        </p:blipFill>
        <p:spPr>
          <a:xfrm>
            <a:off x="3686339" y="5849270"/>
            <a:ext cx="8199831" cy="716342"/>
          </a:xfrm>
          <a:prstGeom prst="rect">
            <a:avLst/>
          </a:prstGeom>
        </p:spPr>
      </p:pic>
    </p:spTree>
    <p:extLst>
      <p:ext uri="{BB962C8B-B14F-4D97-AF65-F5344CB8AC3E}">
        <p14:creationId xmlns:p14="http://schemas.microsoft.com/office/powerpoint/2010/main" val="256114116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Compression</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smtClean="0"/>
              <a:t>.</a:t>
            </a:r>
            <a:r>
              <a:rPr lang="en-US" dirty="0"/>
              <a:t> Technical Compression</a:t>
            </a:r>
          </a:p>
          <a:p>
            <a:pPr lvl="1"/>
            <a:r>
              <a:rPr lang="en-US" dirty="0"/>
              <a:t>Same data, fewer bits to store</a:t>
            </a:r>
          </a:p>
          <a:p>
            <a:pPr lvl="1"/>
            <a:r>
              <a:rPr lang="en-US" dirty="0"/>
              <a:t>Same time – or even longer - to process</a:t>
            </a:r>
          </a:p>
          <a:p>
            <a:r>
              <a:rPr lang="en-US" dirty="0"/>
              <a:t>Logical Compression</a:t>
            </a:r>
          </a:p>
          <a:p>
            <a:pPr lvl="1"/>
            <a:r>
              <a:rPr lang="en-US" dirty="0"/>
              <a:t>Filter (older than, one in X)</a:t>
            </a:r>
          </a:p>
          <a:p>
            <a:pPr lvl="1"/>
            <a:r>
              <a:rPr lang="en-US" dirty="0"/>
              <a:t>Reduce fine </a:t>
            </a:r>
            <a:r>
              <a:rPr lang="en-US" dirty="0" err="1"/>
              <a:t>grainedness</a:t>
            </a:r>
            <a:r>
              <a:rPr lang="en-US" dirty="0"/>
              <a:t> - </a:t>
            </a:r>
            <a:r>
              <a:rPr lang="en-US" dirty="0" err="1"/>
              <a:t>helicopterview</a:t>
            </a:r>
            <a:endParaRPr lang="en-US" dirty="0"/>
          </a:p>
          <a:p>
            <a:pPr lvl="2"/>
            <a:r>
              <a:rPr lang="en-US" dirty="0"/>
              <a:t>Average over geographical area</a:t>
            </a:r>
          </a:p>
          <a:p>
            <a:pPr lvl="2"/>
            <a:r>
              <a:rPr lang="en-US" dirty="0"/>
              <a:t>Min/Max/Average per minute/hour/day</a:t>
            </a:r>
          </a:p>
          <a:p>
            <a:pPr lvl="1"/>
            <a:r>
              <a:rPr lang="en-US" dirty="0"/>
              <a:t>Is typically done in data </a:t>
            </a:r>
            <a:r>
              <a:rPr lang="en-US" dirty="0" smtClean="0"/>
              <a:t>warehouse &amp; digital twin</a:t>
            </a:r>
            <a:endParaRPr lang="en-US" dirty="0"/>
          </a:p>
          <a:p>
            <a:pPr lvl="1"/>
            <a:r>
              <a:rPr lang="en-US" dirty="0"/>
              <a:t>Could be done for query stores and even for big data set</a:t>
            </a:r>
            <a:endParaRPr lang="nl-NL" dirty="0"/>
          </a:p>
          <a:p>
            <a:pPr marL="0" indent="0">
              <a:buNone/>
            </a:pPr>
            <a:endParaRPr lang="fr-FR" dirty="0" smtClean="0"/>
          </a:p>
          <a:p>
            <a:pPr lvl="1"/>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8" name="Picture 7"/>
          <p:cNvPicPr>
            <a:picLocks noChangeAspect="1"/>
          </p:cNvPicPr>
          <p:nvPr/>
        </p:nvPicPr>
        <p:blipFill>
          <a:blip r:embed="rId4"/>
          <a:stretch>
            <a:fillRect/>
          </a:stretch>
        </p:blipFill>
        <p:spPr>
          <a:xfrm>
            <a:off x="7282646" y="150067"/>
            <a:ext cx="3921642" cy="2516493"/>
          </a:xfrm>
          <a:prstGeom prst="rect">
            <a:avLst/>
          </a:prstGeom>
          <a:ln>
            <a:noFill/>
          </a:ln>
          <a:effectLst>
            <a:softEdge rad="112500"/>
          </a:effectLst>
        </p:spPr>
      </p:pic>
    </p:spTree>
    <p:extLst>
      <p:ext uri="{BB962C8B-B14F-4D97-AF65-F5344CB8AC3E}">
        <p14:creationId xmlns:p14="http://schemas.microsoft.com/office/powerpoint/2010/main" val="24868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was</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rejected</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36" name="Cloud 35"/>
          <p:cNvSpPr/>
          <p:nvPr/>
        </p:nvSpPr>
        <p:spPr>
          <a:xfrm>
            <a:off x="4600625" y="1276442"/>
            <a:ext cx="6422274"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7" name="Rounded Rectangle 36"/>
          <p:cNvSpPr/>
          <p:nvPr/>
        </p:nvSpPr>
        <p:spPr>
          <a:xfrm>
            <a:off x="5986079" y="25889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Rounded Rectangle 37"/>
          <p:cNvSpPr/>
          <p:nvPr/>
        </p:nvSpPr>
        <p:spPr>
          <a:xfrm>
            <a:off x="6656639" y="25889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39" name="Rounded Rectangle 38"/>
          <p:cNvSpPr/>
          <p:nvPr/>
        </p:nvSpPr>
        <p:spPr>
          <a:xfrm>
            <a:off x="5986079" y="25889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40" name="Rectangular Callout 39"/>
          <p:cNvSpPr/>
          <p:nvPr/>
        </p:nvSpPr>
        <p:spPr>
          <a:xfrm>
            <a:off x="5474514" y="3808074"/>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46" name="Rounded Rectangle 45"/>
          <p:cNvSpPr/>
          <p:nvPr/>
        </p:nvSpPr>
        <p:spPr>
          <a:xfrm>
            <a:off x="7059977" y="167909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47" name="Rectangular Callout 46"/>
          <p:cNvSpPr/>
          <p:nvPr/>
        </p:nvSpPr>
        <p:spPr>
          <a:xfrm>
            <a:off x="8628791" y="1294514"/>
            <a:ext cx="1501140" cy="476224"/>
          </a:xfrm>
          <a:prstGeom prst="wedgeRectCallout">
            <a:avLst>
              <a:gd name="adj1" fmla="val -77265"/>
              <a:gd name="adj2" fmla="val 6341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cxnSp>
        <p:nvCxnSpPr>
          <p:cNvPr id="50" name="Straight Arrow Connector 49"/>
          <p:cNvCxnSpPr/>
          <p:nvPr/>
        </p:nvCxnSpPr>
        <p:spPr>
          <a:xfrm flipV="1">
            <a:off x="7008501" y="1965087"/>
            <a:ext cx="297141" cy="1198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3793004" y="4892635"/>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2" name="Rounded Rectangle 51"/>
          <p:cNvSpPr/>
          <p:nvPr/>
        </p:nvSpPr>
        <p:spPr>
          <a:xfrm>
            <a:off x="9878091" y="4852489"/>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53"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2399" y="484131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54" name="Lightning Bolt 53"/>
          <p:cNvSpPr/>
          <p:nvPr/>
        </p:nvSpPr>
        <p:spPr>
          <a:xfrm>
            <a:off x="9710070" y="460872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6032840"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Rectangular Callout 56"/>
          <p:cNvSpPr/>
          <p:nvPr/>
        </p:nvSpPr>
        <p:spPr>
          <a:xfrm>
            <a:off x="5735672" y="4944034"/>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58" name="Rounded Rectangle 57"/>
          <p:cNvSpPr/>
          <p:nvPr/>
        </p:nvSpPr>
        <p:spPr>
          <a:xfrm>
            <a:off x="9878091" y="5680886"/>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59" name="Picture 2" descr="redis-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5163" y="5848804"/>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60" name="Right Arrow 59"/>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8524702" y="3782628"/>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Rectangular Callout 61"/>
          <p:cNvSpPr/>
          <p:nvPr/>
        </p:nvSpPr>
        <p:spPr>
          <a:xfrm>
            <a:off x="6993824" y="4269024"/>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69" name="Lightning Bolt 68"/>
          <p:cNvSpPr/>
          <p:nvPr/>
        </p:nvSpPr>
        <p:spPr>
          <a:xfrm>
            <a:off x="9194881" y="410266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9502201" y="414229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Lightning Bolt 70"/>
          <p:cNvSpPr/>
          <p:nvPr/>
        </p:nvSpPr>
        <p:spPr>
          <a:xfrm>
            <a:off x="8189003" y="365955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p:cNvSpPr/>
          <p:nvPr/>
        </p:nvSpPr>
        <p:spPr>
          <a:xfrm>
            <a:off x="8076462" y="386910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4404934"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4" name="Rectangular Callout 73"/>
          <p:cNvSpPr/>
          <p:nvPr/>
        </p:nvSpPr>
        <p:spPr>
          <a:xfrm>
            <a:off x="4600625" y="4944034"/>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75" name="Rounded Rectangle 74"/>
          <p:cNvSpPr/>
          <p:nvPr/>
        </p:nvSpPr>
        <p:spPr>
          <a:xfrm>
            <a:off x="6019990"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76" name="Lightning Bolt 75"/>
          <p:cNvSpPr/>
          <p:nvPr/>
        </p:nvSpPr>
        <p:spPr>
          <a:xfrm>
            <a:off x="4235614" y="541539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p:cNvSpPr/>
          <p:nvPr/>
        </p:nvSpPr>
        <p:spPr>
          <a:xfrm>
            <a:off x="4123073" y="562494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a:off x="7260697"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9" name="Rectangular Callout 78"/>
          <p:cNvSpPr/>
          <p:nvPr/>
        </p:nvSpPr>
        <p:spPr>
          <a:xfrm>
            <a:off x="6963529" y="4936699"/>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80" name="Rounded Rectangle 79"/>
          <p:cNvSpPr/>
          <p:nvPr/>
        </p:nvSpPr>
        <p:spPr>
          <a:xfrm>
            <a:off x="7247847" y="5573636"/>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1" name="Rounded Rectangle 80"/>
          <p:cNvSpPr/>
          <p:nvPr/>
        </p:nvSpPr>
        <p:spPr>
          <a:xfrm>
            <a:off x="8475704"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2" name="Rounded Rectangle 81"/>
          <p:cNvSpPr/>
          <p:nvPr/>
        </p:nvSpPr>
        <p:spPr>
          <a:xfrm>
            <a:off x="8462854"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3" name="Rectangular Callout 82"/>
          <p:cNvSpPr/>
          <p:nvPr/>
        </p:nvSpPr>
        <p:spPr>
          <a:xfrm>
            <a:off x="8617008" y="5030848"/>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84" name="Right Arrow 83"/>
          <p:cNvSpPr/>
          <p:nvPr/>
        </p:nvSpPr>
        <p:spPr>
          <a:xfrm>
            <a:off x="9499983" y="5883027"/>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ounded Rectangle 85"/>
          <p:cNvSpPr/>
          <p:nvPr/>
        </p:nvSpPr>
        <p:spPr>
          <a:xfrm>
            <a:off x="7679417" y="2395090"/>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87" name="Rectangular Callout 86"/>
          <p:cNvSpPr/>
          <p:nvPr/>
        </p:nvSpPr>
        <p:spPr>
          <a:xfrm>
            <a:off x="9470117" y="2767518"/>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8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1326" y="237256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9409760" y="3832493"/>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1" name="TextBox 90"/>
          <p:cNvSpPr txBox="1"/>
          <p:nvPr/>
        </p:nvSpPr>
        <p:spPr>
          <a:xfrm>
            <a:off x="2231410" y="5571976"/>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3" name="TextBox 92"/>
          <p:cNvSpPr txBox="1"/>
          <p:nvPr/>
        </p:nvSpPr>
        <p:spPr>
          <a:xfrm>
            <a:off x="3459959" y="3183717"/>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4" name="Lightning Bolt 93"/>
          <p:cNvSpPr/>
          <p:nvPr/>
        </p:nvSpPr>
        <p:spPr>
          <a:xfrm>
            <a:off x="5718172" y="294345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a:off x="5605631" y="315300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p:cNvCxnSpPr>
            <a:stCxn id="86" idx="2"/>
            <a:endCxn id="61" idx="0"/>
          </p:cNvCxnSpPr>
          <p:nvPr/>
        </p:nvCxnSpPr>
        <p:spPr>
          <a:xfrm rot="16200000" flipH="1">
            <a:off x="8293640" y="3111510"/>
            <a:ext cx="735075" cy="607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1" idx="3"/>
            <a:endCxn id="52" idx="0"/>
          </p:cNvCxnSpPr>
          <p:nvPr/>
        </p:nvCxnSpPr>
        <p:spPr>
          <a:xfrm>
            <a:off x="9404812" y="4138014"/>
            <a:ext cx="1151459" cy="71447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3" name="Lightning Bolt 62"/>
          <p:cNvSpPr/>
          <p:nvPr/>
        </p:nvSpPr>
        <p:spPr>
          <a:xfrm>
            <a:off x="8774595" y="61579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Arrow 63"/>
          <p:cNvSpPr/>
          <p:nvPr/>
        </p:nvSpPr>
        <p:spPr>
          <a:xfrm>
            <a:off x="9081915" y="619754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9207615" y="6516996"/>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pic>
        <p:nvPicPr>
          <p:cNvPr id="3" name="Picture 2"/>
          <p:cNvPicPr>
            <a:picLocks noChangeAspect="1"/>
          </p:cNvPicPr>
          <p:nvPr/>
        </p:nvPicPr>
        <p:blipFill>
          <a:blip r:embed="rId4"/>
          <a:stretch>
            <a:fillRect/>
          </a:stretch>
        </p:blipFill>
        <p:spPr>
          <a:xfrm>
            <a:off x="430382" y="2418140"/>
            <a:ext cx="10226335" cy="2383692"/>
          </a:xfrm>
          <a:prstGeom prst="rect">
            <a:avLst/>
          </a:prstGeom>
          <a:ln>
            <a:noFill/>
          </a:ln>
          <a:effectLst>
            <a:outerShdw blurRad="292100" dist="139700" dir="2700000" algn="tl" rotWithShape="0">
              <a:srgbClr val="333333">
                <a:alpha val="65000"/>
              </a:srgbClr>
            </a:outerShdw>
          </a:effectLst>
        </p:spPr>
      </p:pic>
      <p:sp>
        <p:nvSpPr>
          <p:cNvPr id="65" name="Down Arrow 64"/>
          <p:cNvSpPr/>
          <p:nvPr/>
        </p:nvSpPr>
        <p:spPr>
          <a:xfrm rot="9312063">
            <a:off x="4787780" y="4676051"/>
            <a:ext cx="506120" cy="297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11837403"/>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was</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rejected</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36" name="Cloud 35"/>
          <p:cNvSpPr/>
          <p:nvPr/>
        </p:nvSpPr>
        <p:spPr>
          <a:xfrm>
            <a:off x="4600625" y="1276442"/>
            <a:ext cx="6422274"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7" name="Rounded Rectangle 36"/>
          <p:cNvSpPr/>
          <p:nvPr/>
        </p:nvSpPr>
        <p:spPr>
          <a:xfrm>
            <a:off x="5986079" y="25889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Rounded Rectangle 37"/>
          <p:cNvSpPr/>
          <p:nvPr/>
        </p:nvSpPr>
        <p:spPr>
          <a:xfrm>
            <a:off x="6656639" y="25889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39" name="Rounded Rectangle 38"/>
          <p:cNvSpPr/>
          <p:nvPr/>
        </p:nvSpPr>
        <p:spPr>
          <a:xfrm>
            <a:off x="5986079" y="25889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40" name="Rectangular Callout 39"/>
          <p:cNvSpPr/>
          <p:nvPr/>
        </p:nvSpPr>
        <p:spPr>
          <a:xfrm>
            <a:off x="5474514" y="3808074"/>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46" name="Rounded Rectangle 45"/>
          <p:cNvSpPr/>
          <p:nvPr/>
        </p:nvSpPr>
        <p:spPr>
          <a:xfrm>
            <a:off x="7059977" y="167909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47" name="Rectangular Callout 46"/>
          <p:cNvSpPr/>
          <p:nvPr/>
        </p:nvSpPr>
        <p:spPr>
          <a:xfrm>
            <a:off x="8628791" y="1294514"/>
            <a:ext cx="1501140" cy="476224"/>
          </a:xfrm>
          <a:prstGeom prst="wedgeRectCallout">
            <a:avLst>
              <a:gd name="adj1" fmla="val -77265"/>
              <a:gd name="adj2" fmla="val 6341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cxnSp>
        <p:nvCxnSpPr>
          <p:cNvPr id="50" name="Straight Arrow Connector 49"/>
          <p:cNvCxnSpPr/>
          <p:nvPr/>
        </p:nvCxnSpPr>
        <p:spPr>
          <a:xfrm flipV="1">
            <a:off x="7008501" y="1965087"/>
            <a:ext cx="297141" cy="1198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3793004" y="4892635"/>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2" name="Rounded Rectangle 51"/>
          <p:cNvSpPr/>
          <p:nvPr/>
        </p:nvSpPr>
        <p:spPr>
          <a:xfrm>
            <a:off x="9878091" y="4852489"/>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53"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2399" y="484131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54" name="Lightning Bolt 53"/>
          <p:cNvSpPr/>
          <p:nvPr/>
        </p:nvSpPr>
        <p:spPr>
          <a:xfrm>
            <a:off x="9710070" y="460872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6032840"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Rectangular Callout 56"/>
          <p:cNvSpPr/>
          <p:nvPr/>
        </p:nvSpPr>
        <p:spPr>
          <a:xfrm>
            <a:off x="5735672" y="4944034"/>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58" name="Rounded Rectangle 57"/>
          <p:cNvSpPr/>
          <p:nvPr/>
        </p:nvSpPr>
        <p:spPr>
          <a:xfrm>
            <a:off x="9878091" y="5680886"/>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59" name="Picture 2" descr="redis-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5163" y="5848804"/>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60" name="Right Arrow 59"/>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8524702" y="3782628"/>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Rectangular Callout 61"/>
          <p:cNvSpPr/>
          <p:nvPr/>
        </p:nvSpPr>
        <p:spPr>
          <a:xfrm>
            <a:off x="6993824" y="4269024"/>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69" name="Lightning Bolt 68"/>
          <p:cNvSpPr/>
          <p:nvPr/>
        </p:nvSpPr>
        <p:spPr>
          <a:xfrm>
            <a:off x="9194881" y="410266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9502201" y="414229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Lightning Bolt 70"/>
          <p:cNvSpPr/>
          <p:nvPr/>
        </p:nvSpPr>
        <p:spPr>
          <a:xfrm>
            <a:off x="8189003" y="365955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p:cNvSpPr/>
          <p:nvPr/>
        </p:nvSpPr>
        <p:spPr>
          <a:xfrm>
            <a:off x="8076462" y="386910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4404934"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4" name="Rectangular Callout 73"/>
          <p:cNvSpPr/>
          <p:nvPr/>
        </p:nvSpPr>
        <p:spPr>
          <a:xfrm>
            <a:off x="4600625" y="4944034"/>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75" name="Rounded Rectangle 74"/>
          <p:cNvSpPr/>
          <p:nvPr/>
        </p:nvSpPr>
        <p:spPr>
          <a:xfrm>
            <a:off x="6019990"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76" name="Lightning Bolt 75"/>
          <p:cNvSpPr/>
          <p:nvPr/>
        </p:nvSpPr>
        <p:spPr>
          <a:xfrm>
            <a:off x="4235614" y="541539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p:cNvSpPr/>
          <p:nvPr/>
        </p:nvSpPr>
        <p:spPr>
          <a:xfrm>
            <a:off x="4123073" y="562494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a:off x="7260697"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9" name="Rectangular Callout 78"/>
          <p:cNvSpPr/>
          <p:nvPr/>
        </p:nvSpPr>
        <p:spPr>
          <a:xfrm>
            <a:off x="6963529" y="4936699"/>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80" name="Rounded Rectangle 79"/>
          <p:cNvSpPr/>
          <p:nvPr/>
        </p:nvSpPr>
        <p:spPr>
          <a:xfrm>
            <a:off x="7247847" y="5573636"/>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1" name="Rounded Rectangle 80"/>
          <p:cNvSpPr/>
          <p:nvPr/>
        </p:nvSpPr>
        <p:spPr>
          <a:xfrm>
            <a:off x="8475704"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2" name="Rounded Rectangle 81"/>
          <p:cNvSpPr/>
          <p:nvPr/>
        </p:nvSpPr>
        <p:spPr>
          <a:xfrm>
            <a:off x="8462854"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3" name="Rectangular Callout 82"/>
          <p:cNvSpPr/>
          <p:nvPr/>
        </p:nvSpPr>
        <p:spPr>
          <a:xfrm>
            <a:off x="8617008" y="5030848"/>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84" name="Right Arrow 83"/>
          <p:cNvSpPr/>
          <p:nvPr/>
        </p:nvSpPr>
        <p:spPr>
          <a:xfrm>
            <a:off x="9499983" y="5883027"/>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ounded Rectangle 85"/>
          <p:cNvSpPr/>
          <p:nvPr/>
        </p:nvSpPr>
        <p:spPr>
          <a:xfrm>
            <a:off x="7679417" y="2395090"/>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87" name="Rectangular Callout 86"/>
          <p:cNvSpPr/>
          <p:nvPr/>
        </p:nvSpPr>
        <p:spPr>
          <a:xfrm>
            <a:off x="9470117" y="2767518"/>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8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1326" y="237256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9409760" y="3832493"/>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1" name="TextBox 90"/>
          <p:cNvSpPr txBox="1"/>
          <p:nvPr/>
        </p:nvSpPr>
        <p:spPr>
          <a:xfrm>
            <a:off x="2231410" y="5571976"/>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3" name="TextBox 92"/>
          <p:cNvSpPr txBox="1"/>
          <p:nvPr/>
        </p:nvSpPr>
        <p:spPr>
          <a:xfrm>
            <a:off x="3459959" y="3183717"/>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4" name="Lightning Bolt 93"/>
          <p:cNvSpPr/>
          <p:nvPr/>
        </p:nvSpPr>
        <p:spPr>
          <a:xfrm>
            <a:off x="5718172" y="294345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a:off x="5605631" y="315300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p:cNvCxnSpPr>
            <a:stCxn id="86" idx="2"/>
            <a:endCxn id="61" idx="0"/>
          </p:cNvCxnSpPr>
          <p:nvPr/>
        </p:nvCxnSpPr>
        <p:spPr>
          <a:xfrm rot="16200000" flipH="1">
            <a:off x="8293640" y="3111510"/>
            <a:ext cx="735075" cy="607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1" idx="3"/>
            <a:endCxn id="52" idx="0"/>
          </p:cNvCxnSpPr>
          <p:nvPr/>
        </p:nvCxnSpPr>
        <p:spPr>
          <a:xfrm>
            <a:off x="9404812" y="4138014"/>
            <a:ext cx="1151459" cy="71447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3" name="Lightning Bolt 62"/>
          <p:cNvSpPr/>
          <p:nvPr/>
        </p:nvSpPr>
        <p:spPr>
          <a:xfrm>
            <a:off x="8774595" y="61579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Arrow 63"/>
          <p:cNvSpPr/>
          <p:nvPr/>
        </p:nvSpPr>
        <p:spPr>
          <a:xfrm>
            <a:off x="9081915" y="619754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9207615" y="6516996"/>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pic>
        <p:nvPicPr>
          <p:cNvPr id="6" name="Picture 5"/>
          <p:cNvPicPr>
            <a:picLocks noChangeAspect="1"/>
          </p:cNvPicPr>
          <p:nvPr/>
        </p:nvPicPr>
        <p:blipFill>
          <a:blip r:embed="rId4"/>
          <a:stretch>
            <a:fillRect/>
          </a:stretch>
        </p:blipFill>
        <p:spPr>
          <a:xfrm>
            <a:off x="557215" y="2568903"/>
            <a:ext cx="10546994" cy="906859"/>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5"/>
          <a:stretch>
            <a:fillRect/>
          </a:stretch>
        </p:blipFill>
        <p:spPr>
          <a:xfrm>
            <a:off x="491998" y="3628602"/>
            <a:ext cx="10630821" cy="891617"/>
          </a:xfrm>
          <a:prstGeom prst="rect">
            <a:avLst/>
          </a:prstGeom>
          <a:ln>
            <a:noFill/>
          </a:ln>
          <a:effectLst>
            <a:outerShdw blurRad="292100" dist="139700" dir="2700000" algn="tl" rotWithShape="0">
              <a:srgbClr val="333333">
                <a:alpha val="65000"/>
              </a:srgbClr>
            </a:outerShdw>
          </a:effectLst>
        </p:spPr>
      </p:pic>
      <p:sp>
        <p:nvSpPr>
          <p:cNvPr id="65" name="Down Arrow 64"/>
          <p:cNvSpPr/>
          <p:nvPr/>
        </p:nvSpPr>
        <p:spPr>
          <a:xfrm rot="9312063">
            <a:off x="5877416" y="4318868"/>
            <a:ext cx="506120" cy="7512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7" name="Down Arrow 66"/>
          <p:cNvSpPr/>
          <p:nvPr/>
        </p:nvSpPr>
        <p:spPr>
          <a:xfrm rot="9312063">
            <a:off x="7060150" y="3215503"/>
            <a:ext cx="506120" cy="1877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4669547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Order</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was</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rejected</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36" name="Cloud 35"/>
          <p:cNvSpPr/>
          <p:nvPr/>
        </p:nvSpPr>
        <p:spPr>
          <a:xfrm>
            <a:off x="4600625" y="1276442"/>
            <a:ext cx="6422274"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37" name="Rounded Rectangle 36"/>
          <p:cNvSpPr/>
          <p:nvPr/>
        </p:nvSpPr>
        <p:spPr>
          <a:xfrm>
            <a:off x="5986079" y="25889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8" name="Rounded Rectangle 37"/>
          <p:cNvSpPr/>
          <p:nvPr/>
        </p:nvSpPr>
        <p:spPr>
          <a:xfrm>
            <a:off x="6656639" y="25889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39" name="Rounded Rectangle 38"/>
          <p:cNvSpPr/>
          <p:nvPr/>
        </p:nvSpPr>
        <p:spPr>
          <a:xfrm>
            <a:off x="5986079" y="25889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40" name="Rectangular Callout 39"/>
          <p:cNvSpPr/>
          <p:nvPr/>
        </p:nvSpPr>
        <p:spPr>
          <a:xfrm>
            <a:off x="5474514" y="3808074"/>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46" name="Rounded Rectangle 45"/>
          <p:cNvSpPr/>
          <p:nvPr/>
        </p:nvSpPr>
        <p:spPr>
          <a:xfrm>
            <a:off x="7059977" y="167909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47" name="Rectangular Callout 46"/>
          <p:cNvSpPr/>
          <p:nvPr/>
        </p:nvSpPr>
        <p:spPr>
          <a:xfrm>
            <a:off x="8628791" y="1294514"/>
            <a:ext cx="1501140" cy="476224"/>
          </a:xfrm>
          <a:prstGeom prst="wedgeRectCallout">
            <a:avLst>
              <a:gd name="adj1" fmla="val -77265"/>
              <a:gd name="adj2" fmla="val 63419"/>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cxnSp>
        <p:nvCxnSpPr>
          <p:cNvPr id="50" name="Straight Arrow Connector 49"/>
          <p:cNvCxnSpPr/>
          <p:nvPr/>
        </p:nvCxnSpPr>
        <p:spPr>
          <a:xfrm flipV="1">
            <a:off x="7008501" y="1965087"/>
            <a:ext cx="297141" cy="11983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51" name="Rounded Rectangle 50"/>
          <p:cNvSpPr/>
          <p:nvPr/>
        </p:nvSpPr>
        <p:spPr>
          <a:xfrm>
            <a:off x="3793004" y="4892635"/>
            <a:ext cx="5821022" cy="1887536"/>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nl-NL"/>
          </a:p>
        </p:txBody>
      </p:sp>
      <p:sp>
        <p:nvSpPr>
          <p:cNvPr id="52" name="Rounded Rectangle 51"/>
          <p:cNvSpPr/>
          <p:nvPr/>
        </p:nvSpPr>
        <p:spPr>
          <a:xfrm>
            <a:off x="9878091" y="4852489"/>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53"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72399" y="484131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54" name="Lightning Bolt 53"/>
          <p:cNvSpPr/>
          <p:nvPr/>
        </p:nvSpPr>
        <p:spPr>
          <a:xfrm>
            <a:off x="9710070" y="4608724"/>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ight Arrow 54"/>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ounded Rectangle 55"/>
          <p:cNvSpPr/>
          <p:nvPr/>
        </p:nvSpPr>
        <p:spPr>
          <a:xfrm>
            <a:off x="6032840"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57" name="Rectangular Callout 56"/>
          <p:cNvSpPr/>
          <p:nvPr/>
        </p:nvSpPr>
        <p:spPr>
          <a:xfrm>
            <a:off x="5735672" y="4944034"/>
            <a:ext cx="1059725" cy="339884"/>
          </a:xfrm>
          <a:prstGeom prst="wedgeRectCallout">
            <a:avLst>
              <a:gd name="adj1" fmla="val 13155"/>
              <a:gd name="adj2" fmla="val 148282"/>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Total</a:t>
            </a:r>
            <a:endParaRPr lang="en-US" sz="1400" dirty="0"/>
          </a:p>
        </p:txBody>
      </p:sp>
      <p:sp>
        <p:nvSpPr>
          <p:cNvPr id="58" name="Rounded Rectangle 57"/>
          <p:cNvSpPr/>
          <p:nvPr/>
        </p:nvSpPr>
        <p:spPr>
          <a:xfrm>
            <a:off x="9878091" y="5680886"/>
            <a:ext cx="1356360" cy="651788"/>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smtClean="0">
                <a:solidFill>
                  <a:schemeClr val="tx2"/>
                </a:solidFill>
              </a:rPr>
              <a:t>Cache</a:t>
            </a:r>
            <a:endParaRPr lang="en-US" sz="1200" dirty="0">
              <a:solidFill>
                <a:schemeClr val="tx2"/>
              </a:solidFill>
            </a:endParaRPr>
          </a:p>
        </p:txBody>
      </p:sp>
      <p:pic>
        <p:nvPicPr>
          <p:cNvPr id="59" name="Picture 2" descr="redis-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715163" y="5848804"/>
            <a:ext cx="588996" cy="497205"/>
          </a:xfrm>
          <a:prstGeom prst="rect">
            <a:avLst/>
          </a:prstGeom>
          <a:noFill/>
          <a:extLst>
            <a:ext uri="{909E8E84-426E-40DD-AFC4-6F175D3DCCD1}">
              <a14:hiddenFill xmlns:a14="http://schemas.microsoft.com/office/drawing/2010/main">
                <a:solidFill>
                  <a:srgbClr val="FFFFFF"/>
                </a:solidFill>
              </a14:hiddenFill>
            </a:ext>
          </a:extLst>
        </p:spPr>
      </p:pic>
      <p:sp>
        <p:nvSpPr>
          <p:cNvPr id="60" name="Right Arrow 59"/>
          <p:cNvSpPr/>
          <p:nvPr/>
        </p:nvSpPr>
        <p:spPr>
          <a:xfrm>
            <a:off x="9597529" y="481827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ounded Rectangle 60"/>
          <p:cNvSpPr/>
          <p:nvPr/>
        </p:nvSpPr>
        <p:spPr>
          <a:xfrm>
            <a:off x="8524702" y="3782628"/>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62" name="Rectangular Callout 61"/>
          <p:cNvSpPr/>
          <p:nvPr/>
        </p:nvSpPr>
        <p:spPr>
          <a:xfrm>
            <a:off x="6993824" y="4269024"/>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69" name="Lightning Bolt 68"/>
          <p:cNvSpPr/>
          <p:nvPr/>
        </p:nvSpPr>
        <p:spPr>
          <a:xfrm>
            <a:off x="9194881" y="410266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ight Arrow 69"/>
          <p:cNvSpPr/>
          <p:nvPr/>
        </p:nvSpPr>
        <p:spPr>
          <a:xfrm>
            <a:off x="9502201" y="414229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Lightning Bolt 70"/>
          <p:cNvSpPr/>
          <p:nvPr/>
        </p:nvSpPr>
        <p:spPr>
          <a:xfrm>
            <a:off x="8189003" y="365955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ight Arrow 71"/>
          <p:cNvSpPr/>
          <p:nvPr/>
        </p:nvSpPr>
        <p:spPr>
          <a:xfrm>
            <a:off x="8076462" y="386910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ounded Rectangle 72"/>
          <p:cNvSpPr/>
          <p:nvPr/>
        </p:nvSpPr>
        <p:spPr>
          <a:xfrm>
            <a:off x="4404934"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4" name="Rectangular Callout 73"/>
          <p:cNvSpPr/>
          <p:nvPr/>
        </p:nvSpPr>
        <p:spPr>
          <a:xfrm>
            <a:off x="4600625" y="4944034"/>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Workflow </a:t>
            </a:r>
            <a:r>
              <a:rPr lang="nl-NL" sz="1400" dirty="0" err="1" smtClean="0"/>
              <a:t>Launcher</a:t>
            </a:r>
            <a:endParaRPr lang="en-US" sz="1400" dirty="0"/>
          </a:p>
        </p:txBody>
      </p:sp>
      <p:sp>
        <p:nvSpPr>
          <p:cNvPr id="75" name="Rounded Rectangle 74"/>
          <p:cNvSpPr/>
          <p:nvPr/>
        </p:nvSpPr>
        <p:spPr>
          <a:xfrm>
            <a:off x="6019990"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76" name="Lightning Bolt 75"/>
          <p:cNvSpPr/>
          <p:nvPr/>
        </p:nvSpPr>
        <p:spPr>
          <a:xfrm>
            <a:off x="4235614" y="541539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ight Arrow 76"/>
          <p:cNvSpPr/>
          <p:nvPr/>
        </p:nvSpPr>
        <p:spPr>
          <a:xfrm>
            <a:off x="4123073" y="5624948"/>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ounded Rectangle 77"/>
          <p:cNvSpPr/>
          <p:nvPr/>
        </p:nvSpPr>
        <p:spPr>
          <a:xfrm>
            <a:off x="7260697" y="556030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79" name="Rectangular Callout 78"/>
          <p:cNvSpPr/>
          <p:nvPr/>
        </p:nvSpPr>
        <p:spPr>
          <a:xfrm>
            <a:off x="6963529" y="4936699"/>
            <a:ext cx="1520520"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Check </a:t>
            </a:r>
            <a:r>
              <a:rPr lang="nl-NL" sz="1400" dirty="0" err="1" smtClean="0"/>
              <a:t>Shipping</a:t>
            </a:r>
            <a:endParaRPr lang="en-US" sz="1400" dirty="0"/>
          </a:p>
        </p:txBody>
      </p:sp>
      <p:sp>
        <p:nvSpPr>
          <p:cNvPr id="80" name="Rounded Rectangle 79"/>
          <p:cNvSpPr/>
          <p:nvPr/>
        </p:nvSpPr>
        <p:spPr>
          <a:xfrm>
            <a:off x="7247847" y="5573636"/>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1" name="Rounded Rectangle 80"/>
          <p:cNvSpPr/>
          <p:nvPr/>
        </p:nvSpPr>
        <p:spPr>
          <a:xfrm>
            <a:off x="8475704" y="5567636"/>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2" name="Rounded Rectangle 81"/>
          <p:cNvSpPr/>
          <p:nvPr/>
        </p:nvSpPr>
        <p:spPr>
          <a:xfrm>
            <a:off x="8462854" y="558097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83" name="Rectangular Callout 82"/>
          <p:cNvSpPr/>
          <p:nvPr/>
        </p:nvSpPr>
        <p:spPr>
          <a:xfrm>
            <a:off x="8617008" y="5030848"/>
            <a:ext cx="802881" cy="339884"/>
          </a:xfrm>
          <a:prstGeom prst="wedgeRectCallout">
            <a:avLst>
              <a:gd name="adj1" fmla="val 2221"/>
              <a:gd name="adj2" fmla="val 156435"/>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Judge Order</a:t>
            </a:r>
            <a:endParaRPr lang="en-US" sz="1400" dirty="0"/>
          </a:p>
        </p:txBody>
      </p:sp>
      <p:sp>
        <p:nvSpPr>
          <p:cNvPr id="84" name="Right Arrow 83"/>
          <p:cNvSpPr/>
          <p:nvPr/>
        </p:nvSpPr>
        <p:spPr>
          <a:xfrm>
            <a:off x="9499983" y="5883027"/>
            <a:ext cx="417799" cy="40371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6" name="Rounded Rectangle 85"/>
          <p:cNvSpPr/>
          <p:nvPr/>
        </p:nvSpPr>
        <p:spPr>
          <a:xfrm>
            <a:off x="7679417" y="2395090"/>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87" name="Rectangular Callout 86"/>
          <p:cNvSpPr/>
          <p:nvPr/>
        </p:nvSpPr>
        <p:spPr>
          <a:xfrm>
            <a:off x="9470117" y="2767518"/>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8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21326" y="237256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90" name="TextBox 89"/>
          <p:cNvSpPr txBox="1"/>
          <p:nvPr/>
        </p:nvSpPr>
        <p:spPr>
          <a:xfrm>
            <a:off x="9409760" y="3832493"/>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1" name="TextBox 90"/>
          <p:cNvSpPr txBox="1"/>
          <p:nvPr/>
        </p:nvSpPr>
        <p:spPr>
          <a:xfrm>
            <a:off x="2231410" y="5571976"/>
            <a:ext cx="1570495"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NewOrder</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3" name="TextBox 92"/>
          <p:cNvSpPr txBox="1"/>
          <p:nvPr/>
        </p:nvSpPr>
        <p:spPr>
          <a:xfrm>
            <a:off x="3459959" y="3183717"/>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sp>
        <p:nvSpPr>
          <p:cNvPr id="94" name="Lightning Bolt 93"/>
          <p:cNvSpPr/>
          <p:nvPr/>
        </p:nvSpPr>
        <p:spPr>
          <a:xfrm>
            <a:off x="5718172" y="2943451"/>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Right Arrow 94"/>
          <p:cNvSpPr/>
          <p:nvPr/>
        </p:nvSpPr>
        <p:spPr>
          <a:xfrm>
            <a:off x="5605631" y="3153001"/>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Elbow Connector 16"/>
          <p:cNvCxnSpPr>
            <a:stCxn id="86" idx="2"/>
            <a:endCxn id="61" idx="0"/>
          </p:cNvCxnSpPr>
          <p:nvPr/>
        </p:nvCxnSpPr>
        <p:spPr>
          <a:xfrm rot="16200000" flipH="1">
            <a:off x="8293640" y="3111510"/>
            <a:ext cx="735075" cy="607160"/>
          </a:xfrm>
          <a:prstGeom prst="bentConnector3">
            <a:avLst/>
          </a:prstGeom>
        </p:spPr>
        <p:style>
          <a:lnRef idx="1">
            <a:schemeClr val="accent1"/>
          </a:lnRef>
          <a:fillRef idx="0">
            <a:schemeClr val="accent1"/>
          </a:fillRef>
          <a:effectRef idx="0">
            <a:schemeClr val="accent1"/>
          </a:effectRef>
          <a:fontRef idx="minor">
            <a:schemeClr val="tx1"/>
          </a:fontRef>
        </p:style>
      </p:cxnSp>
      <p:cxnSp>
        <p:nvCxnSpPr>
          <p:cNvPr id="19" name="Elbow Connector 18"/>
          <p:cNvCxnSpPr>
            <a:stCxn id="61" idx="3"/>
            <a:endCxn id="52" idx="0"/>
          </p:cNvCxnSpPr>
          <p:nvPr/>
        </p:nvCxnSpPr>
        <p:spPr>
          <a:xfrm>
            <a:off x="9404812" y="4138014"/>
            <a:ext cx="1151459" cy="714475"/>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63" name="Lightning Bolt 62"/>
          <p:cNvSpPr/>
          <p:nvPr/>
        </p:nvSpPr>
        <p:spPr>
          <a:xfrm>
            <a:off x="8774595" y="61579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ight Arrow 63"/>
          <p:cNvSpPr/>
          <p:nvPr/>
        </p:nvSpPr>
        <p:spPr>
          <a:xfrm>
            <a:off x="9081915" y="6197544"/>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p:cNvSpPr txBox="1"/>
          <p:nvPr/>
        </p:nvSpPr>
        <p:spPr>
          <a:xfrm>
            <a:off x="9207615" y="6516996"/>
            <a:ext cx="1915204" cy="338554"/>
          </a:xfrm>
          <a:prstGeom prst="rect">
            <a:avLst/>
          </a:prstGeom>
          <a:noFill/>
        </p:spPr>
        <p:txBody>
          <a:bodyPr wrap="none" rtlCol="0">
            <a:spAutoFit/>
          </a:bodyPr>
          <a:lstStyle/>
          <a:p>
            <a:r>
              <a:rPr lang="en-US" sz="1600" dirty="0" err="1" smtClean="0">
                <a:ln w="0"/>
                <a:solidFill>
                  <a:schemeClr val="accent1"/>
                </a:solidFill>
                <a:effectLst>
                  <a:outerShdw blurRad="38100" dist="25400" dir="5400000" algn="ctr" rotWithShape="0">
                    <a:srgbClr val="6E747A">
                      <a:alpha val="43000"/>
                    </a:srgbClr>
                  </a:outerShdw>
                </a:effectLst>
              </a:rPr>
              <a:t>OrderRejected</a:t>
            </a:r>
            <a:r>
              <a:rPr lang="en-US" sz="1600" dirty="0" smtClean="0">
                <a:ln w="0"/>
                <a:solidFill>
                  <a:schemeClr val="accent1"/>
                </a:solidFill>
                <a:effectLst>
                  <a:outerShdw blurRad="38100" dist="25400" dir="5400000" algn="ctr" rotWithShape="0">
                    <a:srgbClr val="6E747A">
                      <a:alpha val="43000"/>
                    </a:srgbClr>
                  </a:outerShdw>
                </a:effectLst>
              </a:rPr>
              <a:t> event</a:t>
            </a:r>
            <a:endParaRPr lang="nl-NL" sz="1600" dirty="0">
              <a:ln w="0"/>
              <a:solidFill>
                <a:schemeClr val="accent1"/>
              </a:solidFill>
              <a:effectLst>
                <a:outerShdw blurRad="38100" dist="25400" dir="5400000" algn="ctr" rotWithShape="0">
                  <a:srgbClr val="6E747A">
                    <a:alpha val="43000"/>
                  </a:srgbClr>
                </a:outerShdw>
              </a:effectLst>
            </a:endParaRPr>
          </a:p>
        </p:txBody>
      </p:sp>
      <p:pic>
        <p:nvPicPr>
          <p:cNvPr id="3" name="Picture 2"/>
          <p:cNvPicPr>
            <a:picLocks noChangeAspect="1"/>
          </p:cNvPicPr>
          <p:nvPr/>
        </p:nvPicPr>
        <p:blipFill>
          <a:blip r:embed="rId4"/>
          <a:stretch>
            <a:fillRect/>
          </a:stretch>
        </p:blipFill>
        <p:spPr>
          <a:xfrm>
            <a:off x="899901" y="3840565"/>
            <a:ext cx="10425063" cy="708721"/>
          </a:xfrm>
          <a:prstGeom prst="rect">
            <a:avLst/>
          </a:prstGeom>
          <a:ln>
            <a:noFill/>
          </a:ln>
          <a:effectLst>
            <a:outerShdw blurRad="292100" dist="139700" dir="2700000" algn="tl" rotWithShape="0">
              <a:srgbClr val="333333">
                <a:alpha val="65000"/>
              </a:srgbClr>
            </a:outerShdw>
          </a:effectLst>
        </p:spPr>
      </p:pic>
      <p:sp>
        <p:nvSpPr>
          <p:cNvPr id="8" name="Down Arrow 7"/>
          <p:cNvSpPr/>
          <p:nvPr/>
        </p:nvSpPr>
        <p:spPr>
          <a:xfrm rot="7932772">
            <a:off x="8258730" y="4358650"/>
            <a:ext cx="506120" cy="75120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172133533"/>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712286"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Looking</a:t>
            </a:r>
            <a:r>
              <a:rPr lang="fr-FR" dirty="0" smtClean="0">
                <a:solidFill>
                  <a:schemeClr val="accent4">
                    <a:lumMod val="75000"/>
                  </a:schemeClr>
                </a:solidFill>
                <a:latin typeface="Trebuchet MS Bold" charset="0"/>
                <a:cs typeface="Trebuchet MS Bold" charset="0"/>
              </a:rPr>
              <a:t> at Workflow </a:t>
            </a:r>
            <a:r>
              <a:rPr lang="fr-FR" dirty="0" err="1" smtClean="0">
                <a:solidFill>
                  <a:schemeClr val="accent4">
                    <a:lumMod val="75000"/>
                  </a:schemeClr>
                </a:solidFill>
                <a:latin typeface="Trebuchet MS Bold" charset="0"/>
                <a:cs typeface="Trebuchet MS Bold" charset="0"/>
              </a:rPr>
              <a:t>Routing</a:t>
            </a:r>
            <a:r>
              <a:rPr lang="fr-FR" dirty="0" smtClean="0">
                <a:solidFill>
                  <a:schemeClr val="accent4">
                    <a:lumMod val="75000"/>
                  </a:schemeClr>
                </a:solidFill>
                <a:latin typeface="Trebuchet MS Bold" charset="0"/>
                <a:cs typeface="Trebuchet MS Bold" charset="0"/>
              </a:rPr>
              <a:t> Slip</a:t>
            </a:r>
            <a:br>
              <a:rPr lang="fr-FR" dirty="0" smtClean="0">
                <a:solidFill>
                  <a:schemeClr val="accent4">
                    <a:lumMod val="75000"/>
                  </a:schemeClr>
                </a:solidFill>
                <a:latin typeface="Trebuchet MS Bold" charset="0"/>
                <a:cs typeface="Trebuchet MS Bold" charset="0"/>
              </a:rPr>
            </a:br>
            <a:r>
              <a:rPr lang="fr-FR" dirty="0" smtClean="0">
                <a:solidFill>
                  <a:schemeClr val="accent4">
                    <a:lumMod val="75000"/>
                  </a:schemeClr>
                </a:solidFill>
                <a:latin typeface="Trebuchet MS Bold" charset="0"/>
                <a:cs typeface="Trebuchet MS Bold" charset="0"/>
              </a:rPr>
              <a:t>  in Redis Cache on </a:t>
            </a:r>
            <a:r>
              <a:rPr lang="fr-FR" dirty="0" err="1" smtClean="0">
                <a:solidFill>
                  <a:schemeClr val="accent4">
                    <a:lumMod val="75000"/>
                  </a:schemeClr>
                </a:solidFill>
                <a:latin typeface="Trebuchet MS Bold" charset="0"/>
                <a:cs typeface="Trebuchet MS Bold" charset="0"/>
              </a:rPr>
              <a:t>Kubernetes</a:t>
            </a:r>
            <a:endParaRPr lang="fr-FR"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8" name="Picture 7"/>
          <p:cNvPicPr>
            <a:picLocks noChangeAspect="1"/>
          </p:cNvPicPr>
          <p:nvPr/>
        </p:nvPicPr>
        <p:blipFill>
          <a:blip r:embed="rId2"/>
          <a:stretch>
            <a:fillRect/>
          </a:stretch>
        </p:blipFill>
        <p:spPr>
          <a:xfrm>
            <a:off x="514350" y="1997660"/>
            <a:ext cx="10865408" cy="4425534"/>
          </a:xfrm>
          <a:prstGeom prst="rect">
            <a:avLst/>
          </a:prstGeom>
        </p:spPr>
      </p:pic>
    </p:spTree>
    <p:extLst>
      <p:ext uri="{BB962C8B-B14F-4D97-AF65-F5344CB8AC3E}">
        <p14:creationId xmlns:p14="http://schemas.microsoft.com/office/powerpoint/2010/main" val="1786755569"/>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712286"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Looking</a:t>
            </a:r>
            <a:r>
              <a:rPr lang="fr-FR" dirty="0" smtClean="0">
                <a:solidFill>
                  <a:schemeClr val="accent4">
                    <a:lumMod val="75000"/>
                  </a:schemeClr>
                </a:solidFill>
                <a:latin typeface="Trebuchet MS Bold" charset="0"/>
                <a:cs typeface="Trebuchet MS Bold" charset="0"/>
              </a:rPr>
              <a:t> at Workflow </a:t>
            </a:r>
            <a:r>
              <a:rPr lang="fr-FR" dirty="0" err="1" smtClean="0">
                <a:solidFill>
                  <a:schemeClr val="accent4">
                    <a:lumMod val="75000"/>
                  </a:schemeClr>
                </a:solidFill>
                <a:latin typeface="Trebuchet MS Bold" charset="0"/>
                <a:cs typeface="Trebuchet MS Bold" charset="0"/>
              </a:rPr>
              <a:t>Routing</a:t>
            </a:r>
            <a:r>
              <a:rPr lang="fr-FR" dirty="0" smtClean="0">
                <a:solidFill>
                  <a:schemeClr val="accent4">
                    <a:lumMod val="75000"/>
                  </a:schemeClr>
                </a:solidFill>
                <a:latin typeface="Trebuchet MS Bold" charset="0"/>
                <a:cs typeface="Trebuchet MS Bold" charset="0"/>
              </a:rPr>
              <a:t> Slip</a:t>
            </a:r>
            <a:br>
              <a:rPr lang="fr-FR" dirty="0" smtClean="0">
                <a:solidFill>
                  <a:schemeClr val="accent4">
                    <a:lumMod val="75000"/>
                  </a:schemeClr>
                </a:solidFill>
                <a:latin typeface="Trebuchet MS Bold" charset="0"/>
                <a:cs typeface="Trebuchet MS Bold" charset="0"/>
              </a:rPr>
            </a:br>
            <a:r>
              <a:rPr lang="fr-FR" dirty="0" smtClean="0">
                <a:solidFill>
                  <a:schemeClr val="accent4">
                    <a:lumMod val="75000"/>
                  </a:schemeClr>
                </a:solidFill>
                <a:latin typeface="Trebuchet MS Bold" charset="0"/>
                <a:cs typeface="Trebuchet MS Bold" charset="0"/>
              </a:rPr>
              <a:t>  in Redis Cache on </a:t>
            </a:r>
            <a:r>
              <a:rPr lang="fr-FR" dirty="0" err="1" smtClean="0">
                <a:solidFill>
                  <a:schemeClr val="accent4">
                    <a:lumMod val="75000"/>
                  </a:schemeClr>
                </a:solidFill>
                <a:latin typeface="Trebuchet MS Bold" charset="0"/>
                <a:cs typeface="Trebuchet MS Bold" charset="0"/>
              </a:rPr>
              <a:t>Kubernetes</a:t>
            </a:r>
            <a:endParaRPr lang="fr-FR"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190109" y="1501836"/>
            <a:ext cx="11682472" cy="5258256"/>
          </a:xfrm>
          <a:prstGeom prst="rect">
            <a:avLst/>
          </a:prstGeom>
        </p:spPr>
      </p:pic>
    </p:spTree>
    <p:extLst>
      <p:ext uri="{BB962C8B-B14F-4D97-AF65-F5344CB8AC3E}">
        <p14:creationId xmlns:p14="http://schemas.microsoft.com/office/powerpoint/2010/main" val="825449444"/>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712286"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dirty="0" smtClean="0">
                <a:solidFill>
                  <a:schemeClr val="accent4">
                    <a:lumMod val="75000"/>
                  </a:schemeClr>
                </a:solidFill>
                <a:latin typeface="Trebuchet MS Bold" charset="0"/>
                <a:cs typeface="Trebuchet MS Bold" charset="0"/>
              </a:rPr>
              <a:t>  </a:t>
            </a:r>
            <a:r>
              <a:rPr lang="fr-FR" dirty="0" err="1" smtClean="0">
                <a:solidFill>
                  <a:schemeClr val="accent4">
                    <a:lumMod val="75000"/>
                  </a:schemeClr>
                </a:solidFill>
                <a:latin typeface="Trebuchet MS Bold" charset="0"/>
                <a:cs typeface="Trebuchet MS Bold" charset="0"/>
              </a:rPr>
              <a:t>Looking</a:t>
            </a:r>
            <a:r>
              <a:rPr lang="fr-FR" dirty="0" smtClean="0">
                <a:solidFill>
                  <a:schemeClr val="accent4">
                    <a:lumMod val="75000"/>
                  </a:schemeClr>
                </a:solidFill>
                <a:latin typeface="Trebuchet MS Bold" charset="0"/>
                <a:cs typeface="Trebuchet MS Bold" charset="0"/>
              </a:rPr>
              <a:t> at Workflow </a:t>
            </a:r>
            <a:r>
              <a:rPr lang="fr-FR" dirty="0" err="1" smtClean="0">
                <a:solidFill>
                  <a:schemeClr val="accent4">
                    <a:lumMod val="75000"/>
                  </a:schemeClr>
                </a:solidFill>
                <a:latin typeface="Trebuchet MS Bold" charset="0"/>
                <a:cs typeface="Trebuchet MS Bold" charset="0"/>
              </a:rPr>
              <a:t>Routing</a:t>
            </a:r>
            <a:r>
              <a:rPr lang="fr-FR" dirty="0" smtClean="0">
                <a:solidFill>
                  <a:schemeClr val="accent4">
                    <a:lumMod val="75000"/>
                  </a:schemeClr>
                </a:solidFill>
                <a:latin typeface="Trebuchet MS Bold" charset="0"/>
                <a:cs typeface="Trebuchet MS Bold" charset="0"/>
              </a:rPr>
              <a:t> Slip</a:t>
            </a:r>
            <a:br>
              <a:rPr lang="fr-FR" dirty="0" smtClean="0">
                <a:solidFill>
                  <a:schemeClr val="accent4">
                    <a:lumMod val="75000"/>
                  </a:schemeClr>
                </a:solidFill>
                <a:latin typeface="Trebuchet MS Bold" charset="0"/>
                <a:cs typeface="Trebuchet MS Bold" charset="0"/>
              </a:rPr>
            </a:br>
            <a:r>
              <a:rPr lang="fr-FR" dirty="0" smtClean="0">
                <a:solidFill>
                  <a:schemeClr val="accent4">
                    <a:lumMod val="75000"/>
                  </a:schemeClr>
                </a:solidFill>
                <a:latin typeface="Trebuchet MS Bold" charset="0"/>
                <a:cs typeface="Trebuchet MS Bold" charset="0"/>
              </a:rPr>
              <a:t>  in Redis Cache on </a:t>
            </a:r>
            <a:r>
              <a:rPr lang="fr-FR" dirty="0" err="1" smtClean="0">
                <a:solidFill>
                  <a:schemeClr val="accent4">
                    <a:lumMod val="75000"/>
                  </a:schemeClr>
                </a:solidFill>
                <a:latin typeface="Trebuchet MS Bold" charset="0"/>
                <a:cs typeface="Trebuchet MS Bold" charset="0"/>
              </a:rPr>
              <a:t>Kubernetes</a:t>
            </a:r>
            <a:endParaRPr lang="fr-FR"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2"/>
          <a:stretch>
            <a:fillRect/>
          </a:stretch>
        </p:blipFill>
        <p:spPr>
          <a:xfrm>
            <a:off x="285750" y="1985989"/>
            <a:ext cx="11415749" cy="4031329"/>
          </a:xfrm>
          <a:prstGeom prst="rect">
            <a:avLst/>
          </a:prstGeom>
        </p:spPr>
      </p:pic>
    </p:spTree>
    <p:extLst>
      <p:ext uri="{BB962C8B-B14F-4D97-AF65-F5344CB8AC3E}">
        <p14:creationId xmlns:p14="http://schemas.microsoft.com/office/powerpoint/2010/main" val="1921316448"/>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8800" dirty="0" err="1" smtClean="0">
                <a:solidFill>
                  <a:schemeClr val="bg1"/>
                </a:solidFill>
                <a:latin typeface="Trebuchet MS Bold" charset="0"/>
                <a:cs typeface="Trebuchet MS Bold" charset="0"/>
              </a:rPr>
              <a:t>Screenshots</a:t>
            </a:r>
            <a:r>
              <a:rPr lang="fr-FR" sz="8800" dirty="0" smtClean="0">
                <a:solidFill>
                  <a:schemeClr val="bg1"/>
                </a:solidFill>
                <a:latin typeface="Trebuchet MS Bold" charset="0"/>
                <a:cs typeface="Trebuchet MS Bold" charset="0"/>
              </a:rPr>
              <a:t> of </a:t>
            </a:r>
            <a:r>
              <a:rPr lang="fr-FR" sz="8800" dirty="0" err="1" smtClean="0">
                <a:solidFill>
                  <a:schemeClr val="bg1"/>
                </a:solidFill>
                <a:latin typeface="Trebuchet MS Bold" charset="0"/>
                <a:cs typeface="Trebuchet MS Bold" charset="0"/>
              </a:rPr>
              <a:t>Preparation</a:t>
            </a:r>
            <a:r>
              <a:rPr lang="fr-FR" sz="8800" dirty="0" smtClean="0">
                <a:solidFill>
                  <a:schemeClr val="bg1"/>
                </a:solidFill>
                <a:latin typeface="Trebuchet MS Bold" charset="0"/>
                <a:cs typeface="Trebuchet MS Bold" charset="0"/>
              </a:rPr>
              <a:t> of Cloud </a:t>
            </a:r>
            <a:r>
              <a:rPr lang="fr-FR" sz="8800" dirty="0" err="1" smtClean="0">
                <a:solidFill>
                  <a:schemeClr val="bg1"/>
                </a:solidFill>
                <a:latin typeface="Trebuchet MS Bold" charset="0"/>
                <a:cs typeface="Trebuchet MS Bold" charset="0"/>
              </a:rPr>
              <a:t>Demo</a:t>
            </a:r>
            <a:r>
              <a:rPr lang="fr-FR" sz="8800" dirty="0" smtClean="0">
                <a:solidFill>
                  <a:schemeClr val="bg1"/>
                </a:solidFill>
                <a:latin typeface="Trebuchet MS Bold" charset="0"/>
                <a:cs typeface="Trebuchet MS Bold" charset="0"/>
              </a:rPr>
              <a:t> </a:t>
            </a:r>
            <a:r>
              <a:rPr lang="fr-FR" sz="8800" dirty="0" err="1" smtClean="0">
                <a:solidFill>
                  <a:schemeClr val="bg1"/>
                </a:solidFill>
                <a:latin typeface="Trebuchet MS Bold" charset="0"/>
                <a:cs typeface="Trebuchet MS Bold" charset="0"/>
              </a:rPr>
              <a:t>Environments</a:t>
            </a:r>
            <a:endParaRPr lang="fr-FR" sz="88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645434934"/>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Oracle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3785625003"/>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427301929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418663077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80M </a:t>
            </a:r>
            <a:r>
              <a:rPr lang="fr-FR" sz="7200" dirty="0" err="1" smtClean="0">
                <a:solidFill>
                  <a:schemeClr val="accent4">
                    <a:lumMod val="75000"/>
                  </a:schemeClr>
                </a:solidFill>
                <a:latin typeface="Trebuchet MS Bold" charset="0"/>
                <a:cs typeface="Trebuchet MS Bold" charset="0"/>
              </a:rPr>
              <a:t>Pictures</a:t>
            </a:r>
            <a:r>
              <a:rPr lang="fr-FR" sz="7200" dirty="0" smtClean="0">
                <a:solidFill>
                  <a:schemeClr val="accent4">
                    <a:lumMod val="75000"/>
                  </a:schemeClr>
                </a:solidFill>
                <a:latin typeface="Trebuchet MS Bold" charset="0"/>
                <a:cs typeface="Trebuchet MS Bold" charset="0"/>
              </a:rPr>
              <a:t> of Road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15" name="Content Placeholder 2"/>
          <p:cNvSpPr>
            <a:spLocks noGrp="1"/>
          </p:cNvSpPr>
          <p:nvPr>
            <p:ph idx="1"/>
          </p:nvPr>
        </p:nvSpPr>
        <p:spPr>
          <a:xfrm>
            <a:off x="1627333" y="2440891"/>
            <a:ext cx="9481918" cy="3372862"/>
          </a:xfrm>
        </p:spPr>
        <p:txBody>
          <a:bodyPr/>
          <a:lstStyle/>
          <a:p>
            <a:endParaRPr lang="nl-NL"/>
          </a:p>
        </p:txBody>
      </p:sp>
      <p:pic>
        <p:nvPicPr>
          <p:cNvPr id="16" name="Picture 15"/>
          <p:cNvPicPr>
            <a:picLocks noChangeAspect="1"/>
          </p:cNvPicPr>
          <p:nvPr/>
        </p:nvPicPr>
        <p:blipFill>
          <a:blip r:embed="rId3"/>
          <a:stretch>
            <a:fillRect/>
          </a:stretch>
        </p:blipFill>
        <p:spPr>
          <a:xfrm>
            <a:off x="1637414" y="1367154"/>
            <a:ext cx="10163023" cy="3195271"/>
          </a:xfrm>
          <a:prstGeom prst="rect">
            <a:avLst/>
          </a:prstGeom>
        </p:spPr>
      </p:pic>
      <p:pic>
        <p:nvPicPr>
          <p:cNvPr id="17" name="Afbeelding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51148" y="3948016"/>
            <a:ext cx="3959110" cy="2467474"/>
          </a:xfrm>
          <a:prstGeom prst="rect">
            <a:avLst/>
          </a:prstGeom>
        </p:spPr>
      </p:pic>
      <p:pic>
        <p:nvPicPr>
          <p:cNvPr id="21" name="Picture 20"/>
          <p:cNvPicPr>
            <a:picLocks noChangeAspect="1"/>
          </p:cNvPicPr>
          <p:nvPr/>
        </p:nvPicPr>
        <p:blipFill>
          <a:blip r:embed="rId5"/>
          <a:stretch>
            <a:fillRect/>
          </a:stretch>
        </p:blipFill>
        <p:spPr>
          <a:xfrm>
            <a:off x="1420784" y="4972464"/>
            <a:ext cx="2810464" cy="1443026"/>
          </a:xfrm>
          <a:prstGeom prst="rect">
            <a:avLst/>
          </a:prstGeom>
        </p:spPr>
      </p:pic>
      <p:pic>
        <p:nvPicPr>
          <p:cNvPr id="22" name="Picture 21"/>
          <p:cNvPicPr>
            <a:picLocks noChangeAspect="1"/>
          </p:cNvPicPr>
          <p:nvPr/>
        </p:nvPicPr>
        <p:blipFill>
          <a:blip r:embed="rId6"/>
          <a:stretch>
            <a:fillRect/>
          </a:stretch>
        </p:blipFill>
        <p:spPr>
          <a:xfrm>
            <a:off x="8249096" y="4951849"/>
            <a:ext cx="2398171" cy="1463641"/>
          </a:xfrm>
          <a:prstGeom prst="rect">
            <a:avLst/>
          </a:prstGeom>
        </p:spPr>
      </p:pic>
    </p:spTree>
    <p:extLst>
      <p:ext uri="{BB962C8B-B14F-4D97-AF65-F5344CB8AC3E}">
        <p14:creationId xmlns:p14="http://schemas.microsoft.com/office/powerpoint/2010/main" val="16686329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165971843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3506156913"/>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755111559"/>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2496298" y="1330140"/>
            <a:ext cx="6491121" cy="4943085"/>
          </a:xfrm>
          <a:prstGeom prst="rect">
            <a:avLst/>
          </a:prstGeom>
        </p:spPr>
      </p:pic>
    </p:spTree>
    <p:extLst>
      <p:ext uri="{BB962C8B-B14F-4D97-AF65-F5344CB8AC3E}">
        <p14:creationId xmlns:p14="http://schemas.microsoft.com/office/powerpoint/2010/main" val="4106942623"/>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876516048"/>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2002371760"/>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Set Network Access </a:t>
            </a:r>
            <a:r>
              <a:rPr lang="fr-FR" sz="7200" dirty="0" err="1" smtClean="0">
                <a:solidFill>
                  <a:schemeClr val="accent4">
                    <a:lumMod val="75000"/>
                  </a:schemeClr>
                </a:solidFill>
                <a:latin typeface="Trebuchet MS Bold" charset="0"/>
                <a:cs typeface="Trebuchet MS Bold" charset="0"/>
              </a:rPr>
              <a:t>Rules</a:t>
            </a:r>
            <a:r>
              <a:rPr lang="fr-FR" sz="7200" dirty="0" smtClean="0">
                <a:solidFill>
                  <a:schemeClr val="accent4">
                    <a:lumMod val="75000"/>
                  </a:schemeClr>
                </a:solidFill>
                <a:latin typeface="Trebuchet MS Bold" charset="0"/>
                <a:cs typeface="Trebuchet MS Bold" charset="0"/>
              </a:rPr>
              <a:t>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for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3045992118"/>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Set Network Access </a:t>
            </a:r>
            <a:r>
              <a:rPr lang="fr-FR" sz="7200" dirty="0" err="1" smtClean="0">
                <a:solidFill>
                  <a:schemeClr val="accent4">
                    <a:lumMod val="75000"/>
                  </a:schemeClr>
                </a:solidFill>
                <a:latin typeface="Trebuchet MS Bold" charset="0"/>
                <a:cs typeface="Trebuchet MS Bold" charset="0"/>
              </a:rPr>
              <a:t>Rules</a:t>
            </a:r>
            <a:r>
              <a:rPr lang="fr-FR" sz="7200" dirty="0" smtClean="0">
                <a:solidFill>
                  <a:schemeClr val="accent4">
                    <a:lumMod val="75000"/>
                  </a:schemeClr>
                </a:solidFill>
                <a:latin typeface="Trebuchet MS Bold" charset="0"/>
                <a:cs typeface="Trebuchet MS Bold" charset="0"/>
              </a:rPr>
              <a:t>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for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1260085355"/>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Set Network Access </a:t>
            </a:r>
            <a:r>
              <a:rPr lang="fr-FR" sz="7200" dirty="0" err="1" smtClean="0">
                <a:solidFill>
                  <a:schemeClr val="accent4">
                    <a:lumMod val="75000"/>
                  </a:schemeClr>
                </a:solidFill>
                <a:latin typeface="Trebuchet MS Bold" charset="0"/>
                <a:cs typeface="Trebuchet MS Bold" charset="0"/>
              </a:rPr>
              <a:t>Rules</a:t>
            </a:r>
            <a:r>
              <a:rPr lang="fr-FR" sz="7200" dirty="0" smtClean="0">
                <a:solidFill>
                  <a:schemeClr val="accent4">
                    <a:lumMod val="75000"/>
                  </a:schemeClr>
                </a:solidFill>
                <a:latin typeface="Trebuchet MS Bold" charset="0"/>
                <a:cs typeface="Trebuchet MS Bold" charset="0"/>
              </a:rPr>
              <a:t>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for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188294" y="906561"/>
            <a:ext cx="9815411" cy="5044877"/>
          </a:xfrm>
          <a:prstGeom prst="rect">
            <a:avLst/>
          </a:prstGeom>
        </p:spPr>
      </p:pic>
    </p:spTree>
    <p:extLst>
      <p:ext uri="{BB962C8B-B14F-4D97-AF65-F5344CB8AC3E}">
        <p14:creationId xmlns:p14="http://schemas.microsoft.com/office/powerpoint/2010/main" val="3387088291"/>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Access Oracle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from</a:t>
            </a:r>
            <a:r>
              <a:rPr lang="fr-FR" sz="7200" dirty="0" smtClean="0">
                <a:solidFill>
                  <a:schemeClr val="accent4">
                    <a:lumMod val="75000"/>
                  </a:schemeClr>
                </a:solidFill>
                <a:latin typeface="Trebuchet MS Bold" charset="0"/>
                <a:cs typeface="Trebuchet MS Bold" charset="0"/>
              </a:rPr>
              <a:t> local SQL </a:t>
            </a:r>
            <a:r>
              <a:rPr lang="fr-FR" sz="7200" dirty="0" err="1" smtClean="0">
                <a:solidFill>
                  <a:schemeClr val="accent4">
                    <a:lumMod val="75000"/>
                  </a:schemeClr>
                </a:solidFill>
                <a:latin typeface="Trebuchet MS Bold" charset="0"/>
                <a:cs typeface="Trebuchet MS Bold" charset="0"/>
              </a:rPr>
              <a:t>Developer</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26" name="Picture 2" descr="C:\Users\lucas_j\AppData\Local\Temp\SNAGHTMLb49e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7793" y="1904999"/>
            <a:ext cx="8715375" cy="4953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10921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Who</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am</a:t>
            </a:r>
            <a:r>
              <a:rPr lang="fr-FR" sz="7200" dirty="0" smtClean="0">
                <a:solidFill>
                  <a:schemeClr val="accent4">
                    <a:lumMod val="75000"/>
                  </a:schemeClr>
                </a:solidFill>
                <a:latin typeface="Trebuchet MS Bold" charset="0"/>
                <a:cs typeface="Trebuchet MS Bold" charset="0"/>
              </a:rPr>
              <a:t> I?</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err="1" smtClean="0"/>
              <a:t>From</a:t>
            </a:r>
            <a:r>
              <a:rPr lang="fr-FR" dirty="0" smtClean="0"/>
              <a:t> </a:t>
            </a:r>
            <a:r>
              <a:rPr lang="fr-FR" i="1" dirty="0" smtClean="0"/>
              <a:t>The </a:t>
            </a:r>
            <a:r>
              <a:rPr lang="fr-FR" i="1" dirty="0" err="1" smtClean="0"/>
              <a:t>Netherlands</a:t>
            </a:r>
            <a:r>
              <a:rPr lang="fr-FR" dirty="0" smtClean="0"/>
              <a:t>, </a:t>
            </a:r>
            <a:r>
              <a:rPr lang="fr-FR" dirty="0" err="1" smtClean="0"/>
              <a:t>father</a:t>
            </a:r>
            <a:r>
              <a:rPr lang="fr-FR" dirty="0" smtClean="0"/>
              <a:t> of </a:t>
            </a:r>
            <a:r>
              <a:rPr lang="fr-FR" dirty="0" err="1" smtClean="0"/>
              <a:t>two</a:t>
            </a:r>
            <a:r>
              <a:rPr lang="fr-FR" dirty="0" smtClean="0"/>
              <a:t> sons</a:t>
            </a: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0313" y="122900"/>
            <a:ext cx="2170199" cy="3212926"/>
          </a:xfrm>
          <a:prstGeom prst="rect">
            <a:avLst/>
          </a:prstGeom>
          <a:ln>
            <a:noFill/>
          </a:ln>
          <a:effectLst>
            <a:softEdge rad="112500"/>
          </a:effectLst>
        </p:spPr>
      </p:pic>
      <p:pic>
        <p:nvPicPr>
          <p:cNvPr id="1028" name="Picture 4" descr="Related image"/>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299422" y="956826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59177" y="1012071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618757" y="9204110"/>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532160" y="9292044"/>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p:cNvPicPr>
            <a:picLocks noChangeAspect="1" noChangeArrowheads="1"/>
          </p:cNvPicPr>
          <p:nvPr/>
        </p:nvPicPr>
        <p:blipFill>
          <a:blip r:embed="rId4" cstate="print">
            <a:clrChange>
              <a:clrFrom>
                <a:srgbClr val="FFFFFF"/>
              </a:clrFrom>
              <a:clrTo>
                <a:srgbClr val="FFFFFF">
                  <a:alpha val="0"/>
                </a:srgbClr>
              </a:clrTo>
            </a:clrChange>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489999" y="9480335"/>
            <a:ext cx="119233" cy="119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8387137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197413"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Big</a:t>
            </a:r>
            <a:r>
              <a:rPr lang="fr-FR" sz="7200" dirty="0" smtClean="0">
                <a:solidFill>
                  <a:schemeClr val="accent4">
                    <a:lumMod val="75000"/>
                  </a:schemeClr>
                </a:solidFill>
                <a:latin typeface="Trebuchet MS Bold" charset="0"/>
                <a:cs typeface="Trebuchet MS Bold" charset="0"/>
              </a:rPr>
              <a:t> Data =&gt; Small ML </a:t>
            </a:r>
            <a:r>
              <a:rPr lang="fr-FR" sz="7200" dirty="0" err="1" smtClean="0">
                <a:solidFill>
                  <a:schemeClr val="accent4">
                    <a:lumMod val="75000"/>
                  </a:schemeClr>
                </a:solidFill>
                <a:latin typeface="Trebuchet MS Bold" charset="0"/>
                <a:cs typeface="Trebuchet MS Bold" charset="0"/>
              </a:rPr>
              <a:t>Models</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11" name="Picture 10"/>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flipH="1">
            <a:off x="5401231" y="1465551"/>
            <a:ext cx="3998910" cy="1526934"/>
          </a:xfrm>
          <a:prstGeom prst="rect">
            <a:avLst/>
          </a:prstGeom>
        </p:spPr>
      </p:pic>
      <p:pic>
        <p:nvPicPr>
          <p:cNvPr id="12" name="Picture 11"/>
          <p:cNvPicPr>
            <a:picLocks noChangeAspect="1"/>
          </p:cNvPicPr>
          <p:nvPr/>
        </p:nvPicPr>
        <p:blipFill>
          <a:blip r:embed="rId5"/>
          <a:stretch>
            <a:fillRect/>
          </a:stretch>
        </p:blipFill>
        <p:spPr>
          <a:xfrm>
            <a:off x="4969146" y="1828452"/>
            <a:ext cx="3998910" cy="1526934"/>
          </a:xfrm>
          <a:prstGeom prst="rect">
            <a:avLst/>
          </a:prstGeom>
        </p:spPr>
      </p:pic>
      <p:pic>
        <p:nvPicPr>
          <p:cNvPr id="13" name="Picture 12"/>
          <p:cNvPicPr>
            <a:picLocks noChangeAspect="1"/>
          </p:cNvPicPr>
          <p:nvPr/>
        </p:nvPicPr>
        <p:blipFill>
          <a:blip r:embed="rId6">
            <a:extLst>
              <a:ext uri="{BEBA8EAE-BF5A-486C-A8C5-ECC9F3942E4B}">
                <a14:imgProps xmlns:a14="http://schemas.microsoft.com/office/drawing/2010/main">
                  <a14:imgLayer r:embed="rId7">
                    <a14:imgEffect>
                      <a14:artisticCement/>
                    </a14:imgEffect>
                  </a14:imgLayer>
                </a14:imgProps>
              </a:ext>
            </a:extLst>
          </a:blip>
          <a:stretch>
            <a:fillRect/>
          </a:stretch>
        </p:blipFill>
        <p:spPr>
          <a:xfrm>
            <a:off x="4733726" y="2229018"/>
            <a:ext cx="2998311" cy="1445946"/>
          </a:xfrm>
          <a:prstGeom prst="rect">
            <a:avLst/>
          </a:prstGeom>
        </p:spPr>
      </p:pic>
      <p:pic>
        <p:nvPicPr>
          <p:cNvPr id="14" name="Picture 2" descr="Image result for car nvidia bb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61090" y="3355386"/>
            <a:ext cx="4376758" cy="291783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9">
            <a:extLst>
              <a:ext uri="{BEBA8EAE-BF5A-486C-A8C5-ECC9F3942E4B}">
                <a14:imgProps xmlns:a14="http://schemas.microsoft.com/office/drawing/2010/main">
                  <a14:imgLayer r:embed="rId7">
                    <a14:imgEffect>
                      <a14:artisticGlowEdges/>
                    </a14:imgEffect>
                  </a14:imgLayer>
                </a14:imgProps>
              </a:ext>
            </a:extLst>
          </a:blip>
          <a:stretch>
            <a:fillRect/>
          </a:stretch>
        </p:blipFill>
        <p:spPr>
          <a:xfrm>
            <a:off x="4449469" y="2497476"/>
            <a:ext cx="2998311" cy="1445946"/>
          </a:xfrm>
          <a:prstGeom prst="rect">
            <a:avLst/>
          </a:prstGeom>
        </p:spPr>
      </p:pic>
      <p:cxnSp>
        <p:nvCxnSpPr>
          <p:cNvPr id="19" name="Straight Connector 18"/>
          <p:cNvCxnSpPr/>
          <p:nvPr/>
        </p:nvCxnSpPr>
        <p:spPr>
          <a:xfrm flipH="1">
            <a:off x="3027445" y="2497476"/>
            <a:ext cx="1422024" cy="2601091"/>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3401913" y="3943422"/>
            <a:ext cx="1047556" cy="1076768"/>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4037638" y="3943422"/>
            <a:ext cx="3410142" cy="1155145"/>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3497707" y="2497476"/>
            <a:ext cx="3906495" cy="2601091"/>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768490"/>
      </p:ext>
    </p:extLst>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Access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Cloud</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from</a:t>
            </a:r>
            <a:r>
              <a:rPr lang="fr-FR" sz="7200" dirty="0" smtClean="0">
                <a:solidFill>
                  <a:schemeClr val="accent4">
                    <a:lumMod val="75000"/>
                  </a:schemeClr>
                </a:solidFill>
                <a:latin typeface="Trebuchet MS Bold" charset="0"/>
                <a:cs typeface="Trebuchet MS Bold" charset="0"/>
              </a:rPr>
              <a:t> local </a:t>
            </a:r>
            <a:r>
              <a:rPr lang="fr-FR" sz="7200" dirty="0" err="1" smtClean="0">
                <a:solidFill>
                  <a:schemeClr val="accent4">
                    <a:lumMod val="75000"/>
                  </a:schemeClr>
                </a:solidFill>
                <a:latin typeface="Trebuchet MS Bold" charset="0"/>
                <a:cs typeface="Trebuchet MS Bold" charset="0"/>
              </a:rPr>
              <a:t>SQLcl</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2050" name="Picture 2" descr="C:\Users\lucas_j\AppData\Local\Temp\SNAGHTMLb6185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350" y="2634384"/>
            <a:ext cx="10658475" cy="2114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2198897"/>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Provisioning</a:t>
            </a:r>
            <a:r>
              <a:rPr lang="fr-FR" sz="7200" dirty="0" smtClean="0">
                <a:solidFill>
                  <a:schemeClr val="accent4">
                    <a:lumMod val="75000"/>
                  </a:schemeClr>
                </a:solidFill>
                <a:latin typeface="Trebuchet MS Bold" charset="0"/>
                <a:cs typeface="Trebuchet MS Bold" charset="0"/>
              </a:rPr>
              <a:t> Application</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Container Cloud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7" name="Picture 6"/>
          <p:cNvPicPr>
            <a:picLocks noChangeAspect="1"/>
          </p:cNvPicPr>
          <p:nvPr/>
        </p:nvPicPr>
        <p:blipFill>
          <a:blip r:embed="rId3"/>
          <a:stretch>
            <a:fillRect/>
          </a:stretch>
        </p:blipFill>
        <p:spPr>
          <a:xfrm>
            <a:off x="103908" y="1751103"/>
            <a:ext cx="11115443" cy="4961424"/>
          </a:xfrm>
          <a:prstGeom prst="rect">
            <a:avLst/>
          </a:prstGeom>
        </p:spPr>
      </p:pic>
    </p:spTree>
    <p:extLst>
      <p:ext uri="{BB962C8B-B14F-4D97-AF65-F5344CB8AC3E}">
        <p14:creationId xmlns:p14="http://schemas.microsoft.com/office/powerpoint/2010/main" val="20162677"/>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Provisioning</a:t>
            </a:r>
            <a:r>
              <a:rPr lang="fr-FR" sz="7200" dirty="0" smtClean="0">
                <a:solidFill>
                  <a:schemeClr val="accent4">
                    <a:lumMod val="75000"/>
                  </a:schemeClr>
                </a:solidFill>
                <a:latin typeface="Trebuchet MS Bold" charset="0"/>
                <a:cs typeface="Trebuchet MS Bold" charset="0"/>
              </a:rPr>
              <a:t> Application</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Container Cloud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45473" y="1763425"/>
            <a:ext cx="11219352" cy="5007805"/>
          </a:xfrm>
          <a:prstGeom prst="rect">
            <a:avLst/>
          </a:prstGeom>
        </p:spPr>
      </p:pic>
    </p:spTree>
    <p:extLst>
      <p:ext uri="{BB962C8B-B14F-4D97-AF65-F5344CB8AC3E}">
        <p14:creationId xmlns:p14="http://schemas.microsoft.com/office/powerpoint/2010/main" val="115262588"/>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Provisioning</a:t>
            </a:r>
            <a:r>
              <a:rPr lang="fr-FR" sz="7200" dirty="0" smtClean="0">
                <a:solidFill>
                  <a:schemeClr val="accent4">
                    <a:lumMod val="75000"/>
                  </a:schemeClr>
                </a:solidFill>
                <a:latin typeface="Trebuchet MS Bold" charset="0"/>
                <a:cs typeface="Trebuchet MS Bold" charset="0"/>
              </a:rPr>
              <a:t> Application</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Container Cloud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0" y="1653079"/>
            <a:ext cx="11660965" cy="5204921"/>
          </a:xfrm>
          <a:prstGeom prst="rect">
            <a:avLst/>
          </a:prstGeom>
        </p:spPr>
      </p:pic>
    </p:spTree>
    <p:extLst>
      <p:ext uri="{BB962C8B-B14F-4D97-AF65-F5344CB8AC3E}">
        <p14:creationId xmlns:p14="http://schemas.microsoft.com/office/powerpoint/2010/main" val="741310840"/>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Provisioning</a:t>
            </a:r>
            <a:r>
              <a:rPr lang="fr-FR" sz="7200" dirty="0" smtClean="0">
                <a:solidFill>
                  <a:schemeClr val="accent4">
                    <a:lumMod val="75000"/>
                  </a:schemeClr>
                </a:solidFill>
                <a:latin typeface="Trebuchet MS Bold" charset="0"/>
                <a:cs typeface="Trebuchet MS Bold" charset="0"/>
              </a:rPr>
              <a:t> Application</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Container Cloud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35081" y="1728645"/>
            <a:ext cx="11011535" cy="4915045"/>
          </a:xfrm>
          <a:prstGeom prst="rect">
            <a:avLst/>
          </a:prstGeom>
        </p:spPr>
      </p:pic>
    </p:spTree>
    <p:extLst>
      <p:ext uri="{BB962C8B-B14F-4D97-AF65-F5344CB8AC3E}">
        <p14:creationId xmlns:p14="http://schemas.microsoft.com/office/powerpoint/2010/main" val="129875430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Provisioning</a:t>
            </a:r>
            <a:r>
              <a:rPr lang="fr-FR" sz="7200" dirty="0" smtClean="0">
                <a:solidFill>
                  <a:schemeClr val="accent4">
                    <a:lumMod val="75000"/>
                  </a:schemeClr>
                </a:solidFill>
                <a:latin typeface="Trebuchet MS Bold" charset="0"/>
                <a:cs typeface="Trebuchet MS Bold" charset="0"/>
              </a:rPr>
              <a:t> Application</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Container Cloud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11068" y="1715989"/>
            <a:ext cx="11131896" cy="4968769"/>
          </a:xfrm>
          <a:prstGeom prst="rect">
            <a:avLst/>
          </a:prstGeom>
        </p:spPr>
      </p:pic>
    </p:spTree>
    <p:extLst>
      <p:ext uri="{BB962C8B-B14F-4D97-AF65-F5344CB8AC3E}">
        <p14:creationId xmlns:p14="http://schemas.microsoft.com/office/powerpoint/2010/main" val="3300956261"/>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Provisioning</a:t>
            </a:r>
            <a:r>
              <a:rPr lang="fr-FR" sz="7200" dirty="0" smtClean="0">
                <a:solidFill>
                  <a:schemeClr val="accent4">
                    <a:lumMod val="75000"/>
                  </a:schemeClr>
                </a:solidFill>
                <a:latin typeface="Trebuchet MS Bold" charset="0"/>
                <a:cs typeface="Trebuchet MS Bold" charset="0"/>
              </a:rPr>
              <a:t> Application</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Container Cloud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86881" y="1662545"/>
            <a:ext cx="11259992" cy="5025945"/>
          </a:xfrm>
          <a:prstGeom prst="rect">
            <a:avLst/>
          </a:prstGeom>
        </p:spPr>
      </p:pic>
    </p:spTree>
    <p:extLst>
      <p:ext uri="{BB962C8B-B14F-4D97-AF65-F5344CB8AC3E}">
        <p14:creationId xmlns:p14="http://schemas.microsoft.com/office/powerpoint/2010/main" val="3629961813"/>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Provisioning</a:t>
            </a:r>
            <a:r>
              <a:rPr lang="fr-FR" sz="7200" dirty="0" smtClean="0">
                <a:solidFill>
                  <a:schemeClr val="accent4">
                    <a:lumMod val="75000"/>
                  </a:schemeClr>
                </a:solidFill>
                <a:latin typeface="Trebuchet MS Bold" charset="0"/>
                <a:cs typeface="Trebuchet MS Bold" charset="0"/>
              </a:rPr>
              <a:t> Application</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Container Cloud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0" y="1729225"/>
            <a:ext cx="10605191" cy="4733671"/>
          </a:xfrm>
          <a:prstGeom prst="rect">
            <a:avLst/>
          </a:prstGeom>
        </p:spPr>
      </p:pic>
    </p:spTree>
    <p:extLst>
      <p:ext uri="{BB962C8B-B14F-4D97-AF65-F5344CB8AC3E}">
        <p14:creationId xmlns:p14="http://schemas.microsoft.com/office/powerpoint/2010/main" val="149866222"/>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Provisioning</a:t>
            </a:r>
            <a:r>
              <a:rPr lang="fr-FR" sz="7200" dirty="0" smtClean="0">
                <a:solidFill>
                  <a:schemeClr val="accent4">
                    <a:lumMod val="75000"/>
                  </a:schemeClr>
                </a:solidFill>
                <a:latin typeface="Trebuchet MS Bold" charset="0"/>
                <a:cs typeface="Trebuchet MS Bold" charset="0"/>
              </a:rPr>
              <a:t> Application</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Container Cloud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36762" y="1724891"/>
            <a:ext cx="11196889" cy="4997778"/>
          </a:xfrm>
          <a:prstGeom prst="rect">
            <a:avLst/>
          </a:prstGeom>
        </p:spPr>
      </p:pic>
    </p:spTree>
    <p:extLst>
      <p:ext uri="{BB962C8B-B14F-4D97-AF65-F5344CB8AC3E}">
        <p14:creationId xmlns:p14="http://schemas.microsoft.com/office/powerpoint/2010/main" val="2845735036"/>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Provisioning</a:t>
            </a:r>
            <a:r>
              <a:rPr lang="fr-FR" sz="7200" dirty="0" smtClean="0">
                <a:solidFill>
                  <a:schemeClr val="accent4">
                    <a:lumMod val="75000"/>
                  </a:schemeClr>
                </a:solidFill>
                <a:latin typeface="Trebuchet MS Bold" charset="0"/>
                <a:cs typeface="Trebuchet MS Bold" charset="0"/>
              </a:rPr>
              <a:t> Application</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Container Cloud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629611" y="1781663"/>
            <a:ext cx="7827878" cy="5076337"/>
          </a:xfrm>
          <a:prstGeom prst="rect">
            <a:avLst/>
          </a:prstGeom>
        </p:spPr>
      </p:pic>
    </p:spTree>
    <p:extLst>
      <p:ext uri="{BB962C8B-B14F-4D97-AF65-F5344CB8AC3E}">
        <p14:creationId xmlns:p14="http://schemas.microsoft.com/office/powerpoint/2010/main" val="127617653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err="1" smtClean="0">
                <a:solidFill>
                  <a:schemeClr val="bg1"/>
                </a:solidFill>
                <a:latin typeface="Trebuchet MS Bold" charset="0"/>
                <a:cs typeface="Trebuchet MS Bold" charset="0"/>
              </a:rPr>
              <a:t>Velocity</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3673552044"/>
      </p:ext>
    </p:extLst>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Running a </a:t>
            </a:r>
            <a:r>
              <a:rPr lang="fr-FR" sz="7200" dirty="0" err="1" smtClean="0">
                <a:solidFill>
                  <a:schemeClr val="accent4">
                    <a:lumMod val="75000"/>
                  </a:schemeClr>
                </a:solidFill>
                <a:latin typeface="Trebuchet MS Bold" charset="0"/>
                <a:cs typeface="Trebuchet MS Bold" charset="0"/>
              </a:rPr>
              <a:t>request</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against</a:t>
            </a:r>
            <a:r>
              <a:rPr lang="fr-FR" sz="7200" dirty="0" smtClean="0">
                <a:solidFill>
                  <a:schemeClr val="accent4">
                    <a:lumMod val="75000"/>
                  </a:schemeClr>
                </a:solidFill>
                <a:latin typeface="Trebuchet MS Bold" charset="0"/>
                <a:cs typeface="Trebuchet MS Bold" charset="0"/>
              </a:rPr>
              <a:t>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Order</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Microservice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751633" y="2196212"/>
            <a:ext cx="8487558" cy="2438133"/>
          </a:xfrm>
          <a:prstGeom prst="rect">
            <a:avLst/>
          </a:prstGeom>
        </p:spPr>
      </p:pic>
    </p:spTree>
    <p:extLst>
      <p:ext uri="{BB962C8B-B14F-4D97-AF65-F5344CB8AC3E}">
        <p14:creationId xmlns:p14="http://schemas.microsoft.com/office/powerpoint/2010/main" val="1135260311"/>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Access Application Container log</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files </a:t>
            </a:r>
            <a:r>
              <a:rPr lang="fr-FR" sz="5400" dirty="0" err="1" smtClean="0">
                <a:solidFill>
                  <a:schemeClr val="accent4">
                    <a:lumMod val="75000"/>
                  </a:schemeClr>
                </a:solidFill>
                <a:latin typeface="Trebuchet MS Bold" charset="0"/>
                <a:cs typeface="Trebuchet MS Bold" charset="0"/>
              </a:rPr>
              <a:t>through</a:t>
            </a:r>
            <a:r>
              <a:rPr lang="fr-FR" sz="5400" dirty="0" smtClean="0">
                <a:solidFill>
                  <a:schemeClr val="accent4">
                    <a:lumMod val="75000"/>
                  </a:schemeClr>
                </a:solidFill>
                <a:latin typeface="Trebuchet MS Bold" charset="0"/>
                <a:cs typeface="Trebuchet MS Bold" charset="0"/>
              </a:rPr>
              <a:t> desktop Cloud Berry </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113679" y="1721662"/>
            <a:ext cx="6332769" cy="4625741"/>
          </a:xfrm>
          <a:prstGeom prst="rect">
            <a:avLst/>
          </a:prstGeom>
        </p:spPr>
      </p:pic>
      <p:pic>
        <p:nvPicPr>
          <p:cNvPr id="7" name="Picture 6"/>
          <p:cNvPicPr>
            <a:picLocks noChangeAspect="1"/>
          </p:cNvPicPr>
          <p:nvPr/>
        </p:nvPicPr>
        <p:blipFill>
          <a:blip r:embed="rId4"/>
          <a:stretch>
            <a:fillRect/>
          </a:stretch>
        </p:blipFill>
        <p:spPr>
          <a:xfrm>
            <a:off x="6446448" y="1827213"/>
            <a:ext cx="4856554" cy="1932710"/>
          </a:xfrm>
          <a:prstGeom prst="rect">
            <a:avLst/>
          </a:prstGeom>
        </p:spPr>
      </p:pic>
    </p:spTree>
    <p:extLst>
      <p:ext uri="{BB962C8B-B14F-4D97-AF65-F5344CB8AC3E}">
        <p14:creationId xmlns:p14="http://schemas.microsoft.com/office/powerpoint/2010/main" val="2481612976"/>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Add</a:t>
            </a:r>
            <a:r>
              <a:rPr lang="fr-FR" sz="7200" dirty="0" smtClean="0">
                <a:solidFill>
                  <a:schemeClr val="accent4">
                    <a:lumMod val="75000"/>
                  </a:schemeClr>
                </a:solidFill>
                <a:latin typeface="Trebuchet MS Bold" charset="0"/>
                <a:cs typeface="Trebuchet MS Bold" charset="0"/>
              </a:rPr>
              <a:t> Service Binding</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(to </a:t>
            </a:r>
            <a:r>
              <a:rPr lang="fr-FR" sz="7200" dirty="0" err="1" smtClean="0">
                <a:solidFill>
                  <a:schemeClr val="accent4">
                    <a:lumMod val="75000"/>
                  </a:schemeClr>
                </a:solidFill>
                <a:latin typeface="Trebuchet MS Bold" charset="0"/>
                <a:cs typeface="Trebuchet MS Bold" charset="0"/>
              </a:rPr>
              <a:t>DBaaS</a:t>
            </a:r>
            <a:r>
              <a:rPr lang="fr-FR" sz="7200" dirty="0" smtClean="0">
                <a:solidFill>
                  <a:schemeClr val="accent4">
                    <a:lumMod val="75000"/>
                  </a:schemeClr>
                </a:solidFill>
                <a:latin typeface="Trebuchet MS Bold" charset="0"/>
                <a:cs typeface="Trebuchet MS Bold" charset="0"/>
              </a:rPr>
              <a:t>)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794157" y="1703631"/>
            <a:ext cx="8146486" cy="4861981"/>
          </a:xfrm>
          <a:prstGeom prst="rect">
            <a:avLst/>
          </a:prstGeom>
        </p:spPr>
      </p:pic>
    </p:spTree>
    <p:extLst>
      <p:ext uri="{BB962C8B-B14F-4D97-AF65-F5344CB8AC3E}">
        <p14:creationId xmlns:p14="http://schemas.microsoft.com/office/powerpoint/2010/main" val="285723871"/>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Add</a:t>
            </a:r>
            <a:r>
              <a:rPr lang="fr-FR" sz="7200" dirty="0" smtClean="0">
                <a:solidFill>
                  <a:schemeClr val="accent4">
                    <a:lumMod val="75000"/>
                  </a:schemeClr>
                </a:solidFill>
                <a:latin typeface="Trebuchet MS Bold" charset="0"/>
                <a:cs typeface="Trebuchet MS Bold" charset="0"/>
              </a:rPr>
              <a:t> Service Binding</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(to </a:t>
            </a:r>
            <a:r>
              <a:rPr lang="fr-FR" sz="7200" dirty="0" err="1" smtClean="0">
                <a:solidFill>
                  <a:schemeClr val="accent4">
                    <a:lumMod val="75000"/>
                  </a:schemeClr>
                </a:solidFill>
                <a:latin typeface="Trebuchet MS Bold" charset="0"/>
                <a:cs typeface="Trebuchet MS Bold" charset="0"/>
              </a:rPr>
              <a:t>DBaaS</a:t>
            </a:r>
            <a:r>
              <a:rPr lang="fr-FR" sz="7200" dirty="0" smtClean="0">
                <a:solidFill>
                  <a:schemeClr val="accent4">
                    <a:lumMod val="75000"/>
                  </a:schemeClr>
                </a:solidFill>
                <a:latin typeface="Trebuchet MS Bold" charset="0"/>
                <a:cs typeface="Trebuchet MS Bold" charset="0"/>
              </a:rPr>
              <a:t>)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174280" y="1822175"/>
            <a:ext cx="10798520" cy="4819964"/>
          </a:xfrm>
          <a:prstGeom prst="rect">
            <a:avLst/>
          </a:prstGeom>
        </p:spPr>
      </p:pic>
    </p:spTree>
    <p:extLst>
      <p:ext uri="{BB962C8B-B14F-4D97-AF65-F5344CB8AC3E}">
        <p14:creationId xmlns:p14="http://schemas.microsoft.com/office/powerpoint/2010/main" val="420541629"/>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092295"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After</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adding</a:t>
            </a:r>
            <a:r>
              <a:rPr lang="fr-FR" sz="7200" dirty="0" smtClean="0">
                <a:solidFill>
                  <a:schemeClr val="accent4">
                    <a:lumMod val="75000"/>
                  </a:schemeClr>
                </a:solidFill>
                <a:latin typeface="Trebuchet MS Bold" charset="0"/>
                <a:cs typeface="Trebuchet MS Bold" charset="0"/>
              </a:rPr>
              <a:t> Service Binding</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(to </a:t>
            </a:r>
            <a:r>
              <a:rPr lang="fr-FR" sz="7200" dirty="0" err="1" smtClean="0">
                <a:solidFill>
                  <a:schemeClr val="accent4">
                    <a:lumMod val="75000"/>
                  </a:schemeClr>
                </a:solidFill>
                <a:latin typeface="Trebuchet MS Bold" charset="0"/>
                <a:cs typeface="Trebuchet MS Bold" charset="0"/>
              </a:rPr>
              <a:t>DBaaS</a:t>
            </a:r>
            <a:r>
              <a:rPr lang="fr-FR" sz="7200" dirty="0" smtClean="0">
                <a:solidFill>
                  <a:schemeClr val="accent4">
                    <a:lumMod val="75000"/>
                  </a:schemeClr>
                </a:solidFill>
                <a:latin typeface="Trebuchet MS Bold" charset="0"/>
                <a:cs typeface="Trebuchet MS Bold" charset="0"/>
              </a:rPr>
              <a:t>)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09105" y="1664509"/>
            <a:ext cx="9846396" cy="5193491"/>
          </a:xfrm>
          <a:prstGeom prst="rect">
            <a:avLst/>
          </a:prstGeom>
        </p:spPr>
      </p:pic>
    </p:spTree>
    <p:extLst>
      <p:ext uri="{BB962C8B-B14F-4D97-AF65-F5344CB8AC3E}">
        <p14:creationId xmlns:p14="http://schemas.microsoft.com/office/powerpoint/2010/main" val="3193280312"/>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490239"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 Call </a:t>
            </a:r>
            <a:r>
              <a:rPr lang="fr-FR" sz="7200" dirty="0" err="1" smtClean="0">
                <a:solidFill>
                  <a:schemeClr val="accent4">
                    <a:lumMod val="75000"/>
                  </a:schemeClr>
                </a:solidFill>
                <a:latin typeface="Trebuchet MS Bold" charset="0"/>
                <a:cs typeface="Trebuchet MS Bold" charset="0"/>
              </a:rPr>
              <a:t>Order</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microservice</a:t>
            </a:r>
            <a:r>
              <a:rPr lang="fr-FR" sz="7200" dirty="0" smtClean="0">
                <a:solidFill>
                  <a:schemeClr val="accent4">
                    <a:lumMod val="75000"/>
                  </a:schemeClr>
                </a:solidFill>
                <a:latin typeface="Trebuchet MS Bold" charset="0"/>
                <a:cs typeface="Trebuchet MS Bold" charset="0"/>
              </a:rPr>
              <a:t> and </a:t>
            </a:r>
            <a:r>
              <a:rPr lang="fr-FR" sz="7200" dirty="0" err="1" smtClean="0">
                <a:solidFill>
                  <a:schemeClr val="accent4">
                    <a:lumMod val="75000"/>
                  </a:schemeClr>
                </a:solidFill>
                <a:latin typeface="Trebuchet MS Bold" charset="0"/>
                <a:cs typeface="Trebuchet MS Bold" charset="0"/>
              </a:rPr>
              <a:t>create</a:t>
            </a:r>
            <a:r>
              <a:rPr lang="fr-FR" sz="7200" dirty="0" smtClean="0">
                <a:solidFill>
                  <a:schemeClr val="accent4">
                    <a:lumMod val="75000"/>
                  </a:schemeClr>
                </a:solidFill>
                <a:latin typeface="Trebuchet MS Bold" charset="0"/>
                <a:cs typeface="Trebuchet MS Bold" charset="0"/>
              </a:rPr>
              <a:t> state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8" name="Cloud 7"/>
          <p:cNvSpPr/>
          <p:nvPr/>
        </p:nvSpPr>
        <p:spPr>
          <a:xfrm>
            <a:off x="4636655" y="2412515"/>
            <a:ext cx="5857336"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9" name="Rounded Rectangle 8"/>
          <p:cNvSpPr/>
          <p:nvPr/>
        </p:nvSpPr>
        <p:spPr>
          <a:xfrm>
            <a:off x="5933421" y="33631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0" name="Rounded Rectangle 9"/>
          <p:cNvSpPr/>
          <p:nvPr/>
        </p:nvSpPr>
        <p:spPr>
          <a:xfrm>
            <a:off x="6603981" y="336311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1" i="0" u="none" strike="noStrike" kern="1200" cap="none" spc="0" normalizeH="0" baseline="0" noProof="0" dirty="0" smtClean="0">
                <a:ln>
                  <a:noFill/>
                </a:ln>
                <a:solidFill>
                  <a:srgbClr val="EEECE1">
                    <a:lumMod val="95000"/>
                  </a:srgbClr>
                </a:solidFill>
                <a:effectLst/>
                <a:uLnTx/>
                <a:uFillTx/>
                <a:latin typeface="Calibri"/>
                <a:ea typeface="+mn-ea"/>
                <a:cs typeface="+mn-cs"/>
              </a:rPr>
              <a:t>API</a:t>
            </a:r>
            <a:endParaRPr kumimoji="0" lang="en-US" sz="1600" b="1" i="0" u="none" strike="noStrike" kern="1200" cap="none" spc="0" normalizeH="0" baseline="0" noProof="0" dirty="0">
              <a:ln>
                <a:noFill/>
              </a:ln>
              <a:solidFill>
                <a:srgbClr val="EEECE1">
                  <a:lumMod val="95000"/>
                </a:srgbClr>
              </a:solidFill>
              <a:effectLst/>
              <a:uLnTx/>
              <a:uFillTx/>
              <a:latin typeface="Calibri"/>
              <a:ea typeface="+mn-ea"/>
              <a:cs typeface="+mn-cs"/>
            </a:endParaRPr>
          </a:p>
        </p:txBody>
      </p:sp>
      <p:sp>
        <p:nvSpPr>
          <p:cNvPr id="11" name="Rounded Rectangle 10"/>
          <p:cNvSpPr/>
          <p:nvPr/>
        </p:nvSpPr>
        <p:spPr>
          <a:xfrm>
            <a:off x="5933421" y="33631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1" i="0" u="none" strike="noStrike" kern="1200" cap="none" spc="0" normalizeH="0" baseline="0" noProof="0" dirty="0" smtClean="0">
                <a:ln>
                  <a:noFill/>
                </a:ln>
                <a:solidFill>
                  <a:srgbClr val="EEECE1">
                    <a:lumMod val="95000"/>
                  </a:srgbClr>
                </a:solidFill>
                <a:effectLst/>
                <a:uLnTx/>
                <a:uFillTx/>
                <a:latin typeface="Calibri"/>
                <a:ea typeface="+mn-ea"/>
                <a:cs typeface="+mn-cs"/>
              </a:rPr>
              <a:t>UI</a:t>
            </a:r>
            <a:endParaRPr kumimoji="0" lang="en-US" sz="1600" b="1" i="0" u="none" strike="noStrike" kern="1200" cap="none" spc="0" normalizeH="0" baseline="0" noProof="0" dirty="0">
              <a:ln>
                <a:noFill/>
              </a:ln>
              <a:solidFill>
                <a:srgbClr val="EEECE1">
                  <a:lumMod val="95000"/>
                </a:srgbClr>
              </a:solidFill>
              <a:effectLst/>
              <a:uLnTx/>
              <a:uFillTx/>
              <a:latin typeface="Calibri"/>
              <a:ea typeface="+mn-ea"/>
              <a:cs typeface="+mn-cs"/>
            </a:endParaRPr>
          </a:p>
        </p:txBody>
      </p:sp>
      <p:sp>
        <p:nvSpPr>
          <p:cNvPr id="12" name="Rectangular Callout 11"/>
          <p:cNvSpPr/>
          <p:nvPr/>
        </p:nvSpPr>
        <p:spPr>
          <a:xfrm>
            <a:off x="5421856" y="4582197"/>
            <a:ext cx="11821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400" b="0" i="0" u="none" strike="noStrike" kern="1200" cap="none" spc="0" normalizeH="0" baseline="0" noProof="0" dirty="0" smtClean="0">
                <a:ln>
                  <a:noFill/>
                </a:ln>
                <a:solidFill>
                  <a:prstClr val="black"/>
                </a:solidFill>
                <a:effectLst/>
                <a:uLnTx/>
                <a:uFillTx/>
                <a:latin typeface="Calibri"/>
                <a:ea typeface="+mn-ea"/>
                <a:cs typeface="+mn-cs"/>
              </a:rPr>
              <a:t>Order microservice</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21" name="Rounded Rectangle 20"/>
          <p:cNvSpPr/>
          <p:nvPr/>
        </p:nvSpPr>
        <p:spPr>
          <a:xfrm>
            <a:off x="7259301" y="2412515"/>
            <a:ext cx="1589112" cy="869525"/>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dirty="0" smtClean="0">
                <a:ln>
                  <a:noFill/>
                </a:ln>
                <a:solidFill>
                  <a:prstClr val="black"/>
                </a:solidFill>
                <a:effectLst/>
                <a:uLnTx/>
                <a:uFillTx/>
                <a:latin typeface="Calibri"/>
                <a:ea typeface="+mn-ea"/>
                <a:cs typeface="+mn-cs"/>
              </a:rPr>
              <a:t>RDBMS</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noProof="0" dirty="0" smtClean="0">
                <a:solidFill>
                  <a:prstClr val="black"/>
                </a:solidFill>
                <a:latin typeface="Calibri"/>
              </a:rPr>
              <a:t>DVX_ORDERS table</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22" name="Rectangular Callout 21"/>
          <p:cNvSpPr/>
          <p:nvPr/>
        </p:nvSpPr>
        <p:spPr>
          <a:xfrm>
            <a:off x="9300210" y="3097234"/>
            <a:ext cx="1316990" cy="555436"/>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Oracle Database Cloud</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5" name="Straight Arrow Connector 24"/>
          <p:cNvCxnSpPr>
            <a:endCxn id="21" idx="2"/>
          </p:cNvCxnSpPr>
          <p:nvPr/>
        </p:nvCxnSpPr>
        <p:spPr>
          <a:xfrm flipV="1">
            <a:off x="7274541" y="3282040"/>
            <a:ext cx="895692" cy="6414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3" name="AutoShape 2" descr="Image result for postman logo"/>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nl-NL"/>
          </a:p>
        </p:txBody>
      </p:sp>
      <p:pic>
        <p:nvPicPr>
          <p:cNvPr id="27" name="Picture 4" descr="Image result for postman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98253" y="3507890"/>
            <a:ext cx="1572410" cy="1572410"/>
          </a:xfrm>
          <a:prstGeom prst="rect">
            <a:avLst/>
          </a:prstGeom>
          <a:noFill/>
          <a:extLst>
            <a:ext uri="{909E8E84-426E-40DD-AFC4-6F175D3DCCD1}">
              <a14:hiddenFill xmlns:a14="http://schemas.microsoft.com/office/drawing/2010/main">
                <a:solidFill>
                  <a:srgbClr val="FFFFFF"/>
                </a:solidFill>
              </a14:hiddenFill>
            </a:ext>
          </a:extLst>
        </p:spPr>
      </p:pic>
      <p:cxnSp>
        <p:nvCxnSpPr>
          <p:cNvPr id="15" name="Straight Arrow Connector 14"/>
          <p:cNvCxnSpPr/>
          <p:nvPr/>
        </p:nvCxnSpPr>
        <p:spPr>
          <a:xfrm flipV="1">
            <a:off x="3842830" y="3602783"/>
            <a:ext cx="2870048" cy="811887"/>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4085902" y="4087130"/>
            <a:ext cx="769961" cy="71925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smtClean="0"/>
              <a:t>Order JSON</a:t>
            </a:r>
            <a:endParaRPr lang="nl-NL" dirty="0"/>
          </a:p>
        </p:txBody>
      </p:sp>
    </p:spTree>
    <p:extLst>
      <p:ext uri="{BB962C8B-B14F-4D97-AF65-F5344CB8AC3E}">
        <p14:creationId xmlns:p14="http://schemas.microsoft.com/office/powerpoint/2010/main" val="2102146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21" grpId="0" animBg="1"/>
      <p:bldP spid="22" grpId="0" animBg="1"/>
    </p:bldLst>
  </p:timing>
</p:sld>
</file>

<file path=ppt/slides/slide2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Call </a:t>
            </a:r>
            <a:r>
              <a:rPr lang="fr-FR" sz="7200" dirty="0" err="1" smtClean="0">
                <a:solidFill>
                  <a:schemeClr val="accent4">
                    <a:lumMod val="75000"/>
                  </a:schemeClr>
                </a:solidFill>
                <a:latin typeface="Trebuchet MS Bold" charset="0"/>
                <a:cs typeface="Trebuchet MS Bold" charset="0"/>
              </a:rPr>
              <a:t>microservice</a:t>
            </a:r>
            <a:r>
              <a:rPr lang="fr-FR" sz="7200" dirty="0" smtClean="0">
                <a:solidFill>
                  <a:schemeClr val="accent4">
                    <a:lumMod val="75000"/>
                  </a:schemeClr>
                </a:solidFill>
                <a:latin typeface="Trebuchet MS Bold" charset="0"/>
                <a:cs typeface="Trebuchet MS Bold" charset="0"/>
              </a:rPr>
              <a:t> to </a:t>
            </a:r>
            <a:r>
              <a:rPr lang="fr-FR" sz="7200" dirty="0" err="1" smtClean="0">
                <a:solidFill>
                  <a:schemeClr val="accent4">
                    <a:lumMod val="75000"/>
                  </a:schemeClr>
                </a:solidFill>
                <a:latin typeface="Trebuchet MS Bold" charset="0"/>
                <a:cs typeface="Trebuchet MS Bold" charset="0"/>
              </a:rPr>
              <a:t>create</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an </a:t>
            </a:r>
            <a:r>
              <a:rPr lang="fr-FR" sz="7200" dirty="0" err="1" smtClean="0">
                <a:solidFill>
                  <a:schemeClr val="accent4">
                    <a:lumMod val="75000"/>
                  </a:schemeClr>
                </a:solidFill>
                <a:latin typeface="Trebuchet MS Bold" charset="0"/>
                <a:cs typeface="Trebuchet MS Bold" charset="0"/>
              </a:rPr>
              <a:t>order</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460627" y="1679022"/>
            <a:ext cx="6210838" cy="3444538"/>
          </a:xfrm>
          <a:prstGeom prst="rect">
            <a:avLst/>
          </a:prstGeom>
          <a:ln>
            <a:noFill/>
          </a:ln>
          <a:effectLst>
            <a:outerShdw blurRad="292100" dist="139700" dir="2700000" algn="tl" rotWithShape="0">
              <a:srgbClr val="333333">
                <a:alpha val="65000"/>
              </a:srgbClr>
            </a:outerShdw>
          </a:effectLst>
        </p:spPr>
      </p:pic>
      <p:pic>
        <p:nvPicPr>
          <p:cNvPr id="4098" name="Picture 2" descr="C:\Users\lucas_j\AppData\Local\Temp\SNAGHTMLc2845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7909" y="4791604"/>
            <a:ext cx="10453255" cy="1813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405857"/>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Verify</a:t>
            </a:r>
            <a:r>
              <a:rPr lang="fr-FR" sz="7200" dirty="0" smtClean="0">
                <a:solidFill>
                  <a:schemeClr val="accent4">
                    <a:lumMod val="75000"/>
                  </a:schemeClr>
                </a:solidFill>
                <a:latin typeface="Trebuchet MS Bold" charset="0"/>
                <a:cs typeface="Trebuchet MS Bold" charset="0"/>
              </a:rPr>
              <a:t> the state of the</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DVX_ORDERS table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285750" y="2147018"/>
            <a:ext cx="11453853" cy="2065199"/>
          </a:xfrm>
          <a:prstGeom prst="rect">
            <a:avLst/>
          </a:prstGeom>
        </p:spPr>
      </p:pic>
    </p:spTree>
    <p:extLst>
      <p:ext uri="{BB962C8B-B14F-4D97-AF65-F5344CB8AC3E}">
        <p14:creationId xmlns:p14="http://schemas.microsoft.com/office/powerpoint/2010/main" val="2498520245"/>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Provisioned</a:t>
            </a:r>
            <a:r>
              <a:rPr lang="fr-FR" sz="7200" dirty="0" smtClean="0">
                <a:solidFill>
                  <a:schemeClr val="accent4">
                    <a:lumMod val="75000"/>
                  </a:schemeClr>
                </a:solidFill>
                <a:latin typeface="Trebuchet MS Bold" charset="0"/>
                <a:cs typeface="Trebuchet MS Bold" charset="0"/>
              </a:rPr>
              <a:t>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Oracle Event Hub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400050" y="2471918"/>
            <a:ext cx="11069622" cy="2905776"/>
          </a:xfrm>
          <a:prstGeom prst="rect">
            <a:avLst/>
          </a:prstGeom>
        </p:spPr>
      </p:pic>
    </p:spTree>
    <p:extLst>
      <p:ext uri="{BB962C8B-B14F-4D97-AF65-F5344CB8AC3E}">
        <p14:creationId xmlns:p14="http://schemas.microsoft.com/office/powerpoint/2010/main" val="2580757776"/>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Provisioned</a:t>
            </a:r>
            <a:r>
              <a:rPr lang="fr-FR" sz="7200" dirty="0" smtClean="0">
                <a:solidFill>
                  <a:schemeClr val="accent4">
                    <a:lumMod val="75000"/>
                  </a:schemeClr>
                </a:solidFill>
                <a:latin typeface="Trebuchet MS Bold" charset="0"/>
                <a:cs typeface="Trebuchet MS Bold" charset="0"/>
              </a:rPr>
              <a:t>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Oracle Event Hub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695325" y="1718592"/>
            <a:ext cx="10859134" cy="4847020"/>
          </a:xfrm>
          <a:prstGeom prst="rect">
            <a:avLst/>
          </a:prstGeom>
        </p:spPr>
      </p:pic>
    </p:spTree>
    <p:extLst>
      <p:ext uri="{BB962C8B-B14F-4D97-AF65-F5344CB8AC3E}">
        <p14:creationId xmlns:p14="http://schemas.microsoft.com/office/powerpoint/2010/main" val="220813632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pic>
        <p:nvPicPr>
          <p:cNvPr id="4" name="Picture 2" descr="Image result for wielgrav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82" y="16308"/>
            <a:ext cx="12056463" cy="68335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3946711"/>
      </p:ext>
    </p:extLst>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9665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Set Network Access </a:t>
            </a:r>
            <a:r>
              <a:rPr lang="fr-FR" sz="7200" dirty="0" err="1" smtClean="0">
                <a:solidFill>
                  <a:schemeClr val="accent4">
                    <a:lumMod val="75000"/>
                  </a:schemeClr>
                </a:solidFill>
                <a:latin typeface="Trebuchet MS Bold" charset="0"/>
                <a:cs typeface="Trebuchet MS Bold" charset="0"/>
              </a:rPr>
              <a:t>Rules</a:t>
            </a:r>
            <a:r>
              <a:rPr lang="fr-FR" sz="7200" dirty="0" smtClean="0">
                <a:solidFill>
                  <a:schemeClr val="accent4">
                    <a:lumMod val="75000"/>
                  </a:schemeClr>
                </a:solidFill>
                <a:latin typeface="Trebuchet MS Bold" charset="0"/>
                <a:cs typeface="Trebuchet MS Bold" charset="0"/>
              </a:rPr>
              <a:t> for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Oracle Event Hub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828674" y="1993170"/>
            <a:ext cx="10468609" cy="4672707"/>
          </a:xfrm>
          <a:prstGeom prst="rect">
            <a:avLst/>
          </a:prstGeom>
        </p:spPr>
      </p:pic>
    </p:spTree>
    <p:extLst>
      <p:ext uri="{BB962C8B-B14F-4D97-AF65-F5344CB8AC3E}">
        <p14:creationId xmlns:p14="http://schemas.microsoft.com/office/powerpoint/2010/main" val="208874395"/>
      </p:ext>
    </p:extLst>
  </p:cSld>
  <p:clrMapOvr>
    <a:masterClrMapping/>
  </p:clrMapOvr>
  <p:timing>
    <p:tnLst>
      <p:par>
        <p:cTn id="1" dur="indefinite" restart="never" nodeType="tmRoot"/>
      </p:par>
    </p:tnLst>
  </p:timing>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9665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Set Network Access </a:t>
            </a:r>
            <a:r>
              <a:rPr lang="fr-FR" sz="7200" dirty="0" err="1" smtClean="0">
                <a:solidFill>
                  <a:schemeClr val="accent4">
                    <a:lumMod val="75000"/>
                  </a:schemeClr>
                </a:solidFill>
                <a:latin typeface="Trebuchet MS Bold" charset="0"/>
                <a:cs typeface="Trebuchet MS Bold" charset="0"/>
              </a:rPr>
              <a:t>Rules</a:t>
            </a:r>
            <a:r>
              <a:rPr lang="fr-FR" sz="7200" dirty="0" smtClean="0">
                <a:solidFill>
                  <a:schemeClr val="accent4">
                    <a:lumMod val="75000"/>
                  </a:schemeClr>
                </a:solidFill>
                <a:latin typeface="Trebuchet MS Bold" charset="0"/>
                <a:cs typeface="Trebuchet MS Bold" charset="0"/>
              </a:rPr>
              <a:t> for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Oracle Event Hub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1850141455"/>
      </p:ext>
    </p:extLst>
  </p:cSld>
  <p:clrMapOvr>
    <a:masterClrMapping/>
  </p:clrMapOvr>
  <p:timing>
    <p:tnLst>
      <p:par>
        <p:cTn id="1" dur="indefinite" restart="never" nodeType="tmRoot"/>
      </p:par>
    </p:tnLst>
  </p:timing>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9665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Set Network Access </a:t>
            </a:r>
            <a:r>
              <a:rPr lang="fr-FR" sz="7200" dirty="0" err="1" smtClean="0">
                <a:solidFill>
                  <a:schemeClr val="accent4">
                    <a:lumMod val="75000"/>
                  </a:schemeClr>
                </a:solidFill>
                <a:latin typeface="Trebuchet MS Bold" charset="0"/>
                <a:cs typeface="Trebuchet MS Bold" charset="0"/>
              </a:rPr>
              <a:t>Rules</a:t>
            </a:r>
            <a:r>
              <a:rPr lang="fr-FR" sz="7200" dirty="0" smtClean="0">
                <a:solidFill>
                  <a:schemeClr val="accent4">
                    <a:lumMod val="75000"/>
                  </a:schemeClr>
                </a:solidFill>
                <a:latin typeface="Trebuchet MS Bold" charset="0"/>
                <a:cs typeface="Trebuchet MS Bold" charset="0"/>
              </a:rPr>
              <a:t> for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Oracle Event Hub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2"/>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2672353746"/>
      </p:ext>
    </p:extLst>
  </p:cSld>
  <p:clrMapOvr>
    <a:masterClrMapping/>
  </p:clrMapOvr>
  <p:timing>
    <p:tnLst>
      <p:par>
        <p:cTn id="1" dur="indefinite" restart="never" nodeType="tmRoot"/>
      </p:par>
    </p:tnLst>
  </p:timing>
</p:sld>
</file>

<file path=ppt/slides/slide2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Provision </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Oracle Event Hub Cloud Topic</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678520" y="1827213"/>
            <a:ext cx="10904513" cy="4867275"/>
          </a:xfrm>
          <a:prstGeom prst="rect">
            <a:avLst/>
          </a:prstGeom>
        </p:spPr>
      </p:pic>
    </p:spTree>
    <p:extLst>
      <p:ext uri="{BB962C8B-B14F-4D97-AF65-F5344CB8AC3E}">
        <p14:creationId xmlns:p14="http://schemas.microsoft.com/office/powerpoint/2010/main" val="1308528003"/>
      </p:ext>
    </p:extLst>
  </p:cSld>
  <p:clrMapOvr>
    <a:masterClrMapping/>
  </p:clrMapOvr>
  <p:timing>
    <p:tnLst>
      <p:par>
        <p:cTn id="1" dur="indefinite" restart="never" nodeType="tmRoot"/>
      </p:par>
    </p:tnLst>
  </p:timing>
</p:sld>
</file>

<file path=ppt/slides/slide2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Provision </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Oracle Event Hub Cloud Topic</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579417" y="1827213"/>
            <a:ext cx="8422492" cy="4246907"/>
          </a:xfrm>
          <a:prstGeom prst="rect">
            <a:avLst/>
          </a:prstGeom>
        </p:spPr>
      </p:pic>
    </p:spTree>
    <p:extLst>
      <p:ext uri="{BB962C8B-B14F-4D97-AF65-F5344CB8AC3E}">
        <p14:creationId xmlns:p14="http://schemas.microsoft.com/office/powerpoint/2010/main" val="3917010636"/>
      </p:ext>
    </p:extLst>
  </p:cSld>
  <p:clrMapOvr>
    <a:masterClrMapping/>
  </p:clrMapOvr>
  <p:timing>
    <p:tnLst>
      <p:par>
        <p:cTn id="1" dur="indefinite" restart="never" nodeType="tmRoot"/>
      </p:par>
    </p:tnLst>
  </p:timing>
</p:sld>
</file>

<file path=ppt/slides/slide2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Oracle Event Hub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628650" y="1827213"/>
            <a:ext cx="10420984" cy="4651450"/>
          </a:xfrm>
          <a:prstGeom prst="rect">
            <a:avLst/>
          </a:prstGeom>
        </p:spPr>
      </p:pic>
    </p:spTree>
    <p:extLst>
      <p:ext uri="{BB962C8B-B14F-4D97-AF65-F5344CB8AC3E}">
        <p14:creationId xmlns:p14="http://schemas.microsoft.com/office/powerpoint/2010/main" val="1361925175"/>
      </p:ext>
    </p:extLst>
  </p:cSld>
  <p:clrMapOvr>
    <a:masterClrMapping/>
  </p:clrMapOvr>
  <p:timing>
    <p:tnLst>
      <p:par>
        <p:cTn id="1" dur="indefinite" restart="never" nodeType="tmRoot"/>
      </p:par>
    </p:tnLst>
  </p:timing>
</p:sld>
</file>

<file path=ppt/slides/slide2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Oracle Event Hub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285750" y="1711057"/>
            <a:ext cx="11335384" cy="5059596"/>
          </a:xfrm>
          <a:prstGeom prst="rect">
            <a:avLst/>
          </a:prstGeom>
        </p:spPr>
      </p:pic>
    </p:spTree>
    <p:extLst>
      <p:ext uri="{BB962C8B-B14F-4D97-AF65-F5344CB8AC3E}">
        <p14:creationId xmlns:p14="http://schemas.microsoft.com/office/powerpoint/2010/main" val="1341429144"/>
      </p:ext>
    </p:extLst>
  </p:cSld>
  <p:clrMapOvr>
    <a:masterClrMapping/>
  </p:clrMapOvr>
  <p:timing>
    <p:tnLst>
      <p:par>
        <p:cTn id="1" dur="indefinite" restart="never" nodeType="tmRoot"/>
      </p:par>
    </p:tnLst>
  </p:timing>
</p:sld>
</file>

<file path=ppt/slides/slide2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Provision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Oracle Event Hub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348508" y="1827213"/>
            <a:ext cx="7624717" cy="4691264"/>
          </a:xfrm>
          <a:prstGeom prst="rect">
            <a:avLst/>
          </a:prstGeom>
        </p:spPr>
      </p:pic>
    </p:spTree>
    <p:extLst>
      <p:ext uri="{BB962C8B-B14F-4D97-AF65-F5344CB8AC3E}">
        <p14:creationId xmlns:p14="http://schemas.microsoft.com/office/powerpoint/2010/main" val="1854184335"/>
      </p:ext>
    </p:extLst>
  </p:cSld>
  <p:clrMapOvr>
    <a:masterClrMapping/>
  </p:clrMapOvr>
  <p:timing>
    <p:tnLst>
      <p:par>
        <p:cTn id="1" dur="indefinite" restart="never" nodeType="tmRoot"/>
      </p:par>
    </p:tnLst>
  </p:timing>
</p:sld>
</file>

<file path=ppt/slides/slide2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9665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Create</a:t>
            </a:r>
            <a:r>
              <a:rPr lang="fr-FR" sz="5400" dirty="0" smtClean="0">
                <a:solidFill>
                  <a:schemeClr val="accent4">
                    <a:lumMod val="75000"/>
                  </a:schemeClr>
                </a:solidFill>
                <a:latin typeface="Trebuchet MS Bold" charset="0"/>
                <a:cs typeface="Trebuchet MS Bold" charset="0"/>
              </a:rPr>
              <a:t> Service Binding for </a:t>
            </a:r>
            <a:r>
              <a:rPr lang="fr-FR" sz="5400" dirty="0" err="1" smtClean="0">
                <a:solidFill>
                  <a:schemeClr val="accent4">
                    <a:lumMod val="75000"/>
                  </a:schemeClr>
                </a:solidFill>
                <a:latin typeface="Trebuchet MS Bold" charset="0"/>
                <a:cs typeface="Trebuchet MS Bold" charset="0"/>
              </a:rPr>
              <a:t>Order</a:t>
            </a:r>
            <a:r>
              <a:rPr lang="fr-FR" sz="5400" dirty="0" smtClean="0">
                <a:solidFill>
                  <a:schemeClr val="accent4">
                    <a:lumMod val="75000"/>
                  </a:schemeClr>
                </a:solidFill>
                <a:latin typeface="Trebuchet MS Bold" charset="0"/>
                <a:cs typeface="Trebuchet MS Bold" charset="0"/>
              </a:rPr>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Microservice</a:t>
            </a:r>
            <a:r>
              <a:rPr lang="fr-FR" sz="5400" dirty="0" smtClean="0">
                <a:solidFill>
                  <a:schemeClr val="accent4">
                    <a:lumMod val="75000"/>
                  </a:schemeClr>
                </a:solidFill>
                <a:latin typeface="Trebuchet MS Bold" charset="0"/>
                <a:cs typeface="Trebuchet MS Bold" charset="0"/>
              </a:rPr>
              <a:t> to Event Hub</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6" name="Cloud 5"/>
          <p:cNvSpPr/>
          <p:nvPr/>
        </p:nvSpPr>
        <p:spPr>
          <a:xfrm>
            <a:off x="4470399" y="2412515"/>
            <a:ext cx="6023591"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Rounded Rectangle 6"/>
          <p:cNvSpPr/>
          <p:nvPr/>
        </p:nvSpPr>
        <p:spPr>
          <a:xfrm>
            <a:off x="5933421" y="33631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8" name="Rounded Rectangle 7"/>
          <p:cNvSpPr/>
          <p:nvPr/>
        </p:nvSpPr>
        <p:spPr>
          <a:xfrm>
            <a:off x="6603981" y="336311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9" name="Rounded Rectangle 8"/>
          <p:cNvSpPr/>
          <p:nvPr/>
        </p:nvSpPr>
        <p:spPr>
          <a:xfrm>
            <a:off x="5933421" y="33631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10" name="Rectangular Callout 9"/>
          <p:cNvSpPr/>
          <p:nvPr/>
        </p:nvSpPr>
        <p:spPr>
          <a:xfrm>
            <a:off x="5421856" y="458219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16" name="Rounded Rectangle 15"/>
          <p:cNvSpPr/>
          <p:nvPr/>
        </p:nvSpPr>
        <p:spPr>
          <a:xfrm>
            <a:off x="7492053" y="2878180"/>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17" name="Rectangular Callout 16"/>
          <p:cNvSpPr/>
          <p:nvPr/>
        </p:nvSpPr>
        <p:spPr>
          <a:xfrm>
            <a:off x="9302541" y="2906210"/>
            <a:ext cx="1501140" cy="513254"/>
          </a:xfrm>
          <a:prstGeom prst="wedgeRectCallout">
            <a:avLst>
              <a:gd name="adj1" fmla="val -90186"/>
              <a:gd name="adj2" fmla="val -2773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Oracle Database Cloud</a:t>
            </a:r>
            <a:endParaRPr lang="en-US" sz="1400" dirty="0"/>
          </a:p>
        </p:txBody>
      </p:sp>
      <p:cxnSp>
        <p:nvCxnSpPr>
          <p:cNvPr id="20" name="Straight Arrow Connector 19"/>
          <p:cNvCxnSpPr>
            <a:endCxn id="16" idx="2"/>
          </p:cNvCxnSpPr>
          <p:nvPr/>
        </p:nvCxnSpPr>
        <p:spPr>
          <a:xfrm flipV="1">
            <a:off x="7274541" y="3282040"/>
            <a:ext cx="895692" cy="6414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7961480" y="3633009"/>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23" name="Rectangular Callout 22"/>
          <p:cNvSpPr/>
          <p:nvPr/>
        </p:nvSpPr>
        <p:spPr>
          <a:xfrm>
            <a:off x="9752180" y="4005437"/>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24"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003389" y="3610488"/>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25" name="Lightning Bolt 24"/>
          <p:cNvSpPr/>
          <p:nvPr/>
        </p:nvSpPr>
        <p:spPr>
          <a:xfrm>
            <a:off x="7792281" y="3917909"/>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p:cNvSpPr/>
          <p:nvPr/>
        </p:nvSpPr>
        <p:spPr>
          <a:xfrm>
            <a:off x="7679740" y="4127459"/>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a:endCxn id="26" idx="1"/>
          </p:cNvCxnSpPr>
          <p:nvPr/>
        </p:nvCxnSpPr>
        <p:spPr>
          <a:xfrm>
            <a:off x="7021675" y="4190147"/>
            <a:ext cx="658065" cy="53618"/>
          </a:xfrm>
          <a:prstGeom prst="straightConnector1">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7769165" y="4686703"/>
            <a:ext cx="1740989" cy="369332"/>
          </a:xfrm>
          <a:prstGeom prst="rect">
            <a:avLst/>
          </a:prstGeom>
          <a:noFill/>
        </p:spPr>
        <p:txBody>
          <a:bodyPr wrap="none" rtlCol="0">
            <a:spAutoFit/>
          </a:bodyPr>
          <a:lstStyle/>
          <a:p>
            <a:r>
              <a:rPr lang="en-US" dirty="0" err="1" smtClean="0">
                <a:ln w="0"/>
                <a:solidFill>
                  <a:schemeClr val="accent1"/>
                </a:solidFill>
                <a:effectLst>
                  <a:outerShdw blurRad="38100" dist="25400" dir="5400000" algn="ctr" rotWithShape="0">
                    <a:srgbClr val="6E747A">
                      <a:alpha val="43000"/>
                    </a:srgbClr>
                  </a:outerShdw>
                </a:effectLst>
              </a:rPr>
              <a:t>NewOrder</a:t>
            </a:r>
            <a:r>
              <a:rPr lang="en-US" dirty="0" smtClean="0">
                <a:ln w="0"/>
                <a:solidFill>
                  <a:schemeClr val="accent1"/>
                </a:solidFill>
                <a:effectLst>
                  <a:outerShdw blurRad="38100" dist="25400" dir="5400000" algn="ctr" rotWithShape="0">
                    <a:srgbClr val="6E747A">
                      <a:alpha val="43000"/>
                    </a:srgbClr>
                  </a:outerShdw>
                </a:effectLst>
              </a:rPr>
              <a:t> event</a:t>
            </a:r>
            <a:endParaRPr lang="nl-NL" dirty="0">
              <a:ln w="0"/>
              <a:solidFill>
                <a:schemeClr val="accent1"/>
              </a:solidFill>
              <a:effectLst>
                <a:outerShdw blurRad="38100" dist="25400" dir="5400000" algn="ctr" rotWithShape="0">
                  <a:srgbClr val="6E747A">
                    <a:alpha val="43000"/>
                  </a:srgbClr>
                </a:outerShdw>
              </a:effectLst>
            </a:endParaRPr>
          </a:p>
        </p:txBody>
      </p:sp>
    </p:spTree>
    <p:extLst>
      <p:ext uri="{BB962C8B-B14F-4D97-AF65-F5344CB8AC3E}">
        <p14:creationId xmlns:p14="http://schemas.microsoft.com/office/powerpoint/2010/main" val="733510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6" grpId="0" animBg="1"/>
      <p:bldP spid="28" grpId="0"/>
    </p:bldLst>
  </p:timing>
</p:sld>
</file>

<file path=ppt/slides/slide2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9665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Create</a:t>
            </a:r>
            <a:r>
              <a:rPr lang="fr-FR" sz="5400" dirty="0" smtClean="0">
                <a:solidFill>
                  <a:schemeClr val="accent4">
                    <a:lumMod val="75000"/>
                  </a:schemeClr>
                </a:solidFill>
                <a:latin typeface="Trebuchet MS Bold" charset="0"/>
                <a:cs typeface="Trebuchet MS Bold" charset="0"/>
              </a:rPr>
              <a:t> Service Binding for </a:t>
            </a:r>
            <a:r>
              <a:rPr lang="fr-FR" sz="5400" dirty="0" err="1" smtClean="0">
                <a:solidFill>
                  <a:schemeClr val="accent4">
                    <a:lumMod val="75000"/>
                  </a:schemeClr>
                </a:solidFill>
                <a:latin typeface="Trebuchet MS Bold" charset="0"/>
                <a:cs typeface="Trebuchet MS Bold" charset="0"/>
              </a:rPr>
              <a:t>Order</a:t>
            </a:r>
            <a:r>
              <a:rPr lang="fr-FR" sz="5400" dirty="0" smtClean="0">
                <a:solidFill>
                  <a:schemeClr val="accent4">
                    <a:lumMod val="75000"/>
                  </a:schemeClr>
                </a:solidFill>
                <a:latin typeface="Trebuchet MS Bold" charset="0"/>
                <a:cs typeface="Trebuchet MS Bold" charset="0"/>
              </a:rPr>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Microservice</a:t>
            </a:r>
            <a:r>
              <a:rPr lang="fr-FR" sz="5400" dirty="0" smtClean="0">
                <a:solidFill>
                  <a:schemeClr val="accent4">
                    <a:lumMod val="75000"/>
                  </a:schemeClr>
                </a:solidFill>
                <a:latin typeface="Trebuchet MS Bold" charset="0"/>
                <a:cs typeface="Trebuchet MS Bold" charset="0"/>
              </a:rPr>
              <a:t> to Event Hub</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784973" y="1708728"/>
            <a:ext cx="8473023" cy="4987893"/>
          </a:xfrm>
          <a:prstGeom prst="rect">
            <a:avLst/>
          </a:prstGeom>
        </p:spPr>
      </p:pic>
    </p:spTree>
    <p:extLst>
      <p:ext uri="{BB962C8B-B14F-4D97-AF65-F5344CB8AC3E}">
        <p14:creationId xmlns:p14="http://schemas.microsoft.com/office/powerpoint/2010/main" val="22157952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197413"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Fast</a:t>
            </a:r>
            <a:r>
              <a:rPr lang="fr-FR" sz="7200" dirty="0" smtClean="0">
                <a:solidFill>
                  <a:schemeClr val="accent4">
                    <a:lumMod val="75000"/>
                  </a:schemeClr>
                </a:solidFill>
                <a:latin typeface="Trebuchet MS Bold" charset="0"/>
                <a:cs typeface="Trebuchet MS Bold" charset="0"/>
              </a:rPr>
              <a:t> Data – </a:t>
            </a:r>
            <a:r>
              <a:rPr lang="fr-FR" sz="7200" dirty="0" err="1" smtClean="0">
                <a:solidFill>
                  <a:schemeClr val="accent4">
                    <a:lumMod val="75000"/>
                  </a:schemeClr>
                </a:solidFill>
                <a:latin typeface="Trebuchet MS Bold" charset="0"/>
                <a:cs typeface="Trebuchet MS Bold" charset="0"/>
              </a:rPr>
              <a:t>Fast</a:t>
            </a:r>
            <a:r>
              <a:rPr lang="fr-FR" sz="7200" dirty="0" smtClean="0">
                <a:solidFill>
                  <a:schemeClr val="accent4">
                    <a:lumMod val="75000"/>
                  </a:schemeClr>
                </a:solidFill>
                <a:latin typeface="Trebuchet MS Bold" charset="0"/>
                <a:cs typeface="Trebuchet MS Bold" charset="0"/>
              </a:rPr>
              <a:t> Insight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15" name="Right Arrow 14"/>
          <p:cNvSpPr/>
          <p:nvPr/>
        </p:nvSpPr>
        <p:spPr>
          <a:xfrm rot="8588914">
            <a:off x="6965515" y="4172281"/>
            <a:ext cx="3879963" cy="234374"/>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pic>
        <p:nvPicPr>
          <p:cNvPr id="17" name="Picture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683" y="2537578"/>
            <a:ext cx="818398" cy="765603"/>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15054" y="2383099"/>
            <a:ext cx="1148661" cy="1074560"/>
          </a:xfrm>
          <a:prstGeom prst="rect">
            <a:avLst/>
          </a:prstGeom>
        </p:spPr>
      </p:pic>
      <p:pic>
        <p:nvPicPr>
          <p:cNvPr id="22" name="Picture 2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66137" y="2438139"/>
            <a:ext cx="846936" cy="792300"/>
          </a:xfrm>
          <a:prstGeom prst="rect">
            <a:avLst/>
          </a:prstGeom>
        </p:spPr>
      </p:pic>
      <p:pic>
        <p:nvPicPr>
          <p:cNvPr id="25" name="Picture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883687" y="2519162"/>
            <a:ext cx="743202" cy="695258"/>
          </a:xfrm>
          <a:prstGeom prst="rect">
            <a:avLst/>
          </a:prstGeom>
        </p:spPr>
      </p:pic>
      <p:pic>
        <p:nvPicPr>
          <p:cNvPr id="26" name="Picture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626889" y="1344862"/>
            <a:ext cx="1424109" cy="699425"/>
          </a:xfrm>
          <a:prstGeom prst="rect">
            <a:avLst/>
          </a:prstGeom>
        </p:spPr>
      </p:pic>
      <p:pic>
        <p:nvPicPr>
          <p:cNvPr id="27" name="Picture 2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491580" y="3915900"/>
            <a:ext cx="846936" cy="792300"/>
          </a:xfrm>
          <a:prstGeom prst="rect">
            <a:avLst/>
          </a:prstGeom>
        </p:spPr>
      </p:pic>
      <p:sp>
        <p:nvSpPr>
          <p:cNvPr id="28" name="Right Arrow 27"/>
          <p:cNvSpPr/>
          <p:nvPr/>
        </p:nvSpPr>
        <p:spPr>
          <a:xfrm>
            <a:off x="5735931" y="2785881"/>
            <a:ext cx="497984" cy="26899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Right Arrow 28"/>
          <p:cNvSpPr/>
          <p:nvPr/>
        </p:nvSpPr>
        <p:spPr>
          <a:xfrm>
            <a:off x="7385703" y="2758661"/>
            <a:ext cx="497984" cy="26899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30" name="Right Arrow 29"/>
          <p:cNvSpPr/>
          <p:nvPr/>
        </p:nvSpPr>
        <p:spPr>
          <a:xfrm>
            <a:off x="8554337" y="2717922"/>
            <a:ext cx="497984" cy="26899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31" name="Right Arrow 30"/>
          <p:cNvSpPr/>
          <p:nvPr/>
        </p:nvSpPr>
        <p:spPr>
          <a:xfrm rot="16200000">
            <a:off x="9156674" y="2154861"/>
            <a:ext cx="465859" cy="28754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32" name="Right Arrow 31"/>
          <p:cNvSpPr/>
          <p:nvPr/>
        </p:nvSpPr>
        <p:spPr>
          <a:xfrm rot="5400000">
            <a:off x="6664696" y="3463438"/>
            <a:ext cx="465859" cy="28754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33" name="TextBox 32"/>
          <p:cNvSpPr txBox="1"/>
          <p:nvPr/>
        </p:nvSpPr>
        <p:spPr>
          <a:xfrm>
            <a:off x="7229922" y="4169541"/>
            <a:ext cx="1338370" cy="285017"/>
          </a:xfrm>
          <a:prstGeom prst="rect">
            <a:avLst/>
          </a:prstGeom>
          <a:noFill/>
        </p:spPr>
        <p:txBody>
          <a:bodyPr wrap="square" rtlCol="0">
            <a:spAutoFit/>
          </a:bodyPr>
          <a:lstStyle/>
          <a:p>
            <a:r>
              <a:rPr lang="nl-NL" dirty="0"/>
              <a:t>Raw Data</a:t>
            </a:r>
          </a:p>
        </p:txBody>
      </p:sp>
      <p:sp>
        <p:nvSpPr>
          <p:cNvPr id="34" name="TextBox 33"/>
          <p:cNvSpPr txBox="1"/>
          <p:nvPr/>
        </p:nvSpPr>
        <p:spPr>
          <a:xfrm>
            <a:off x="7709766" y="2155633"/>
            <a:ext cx="1338370" cy="285017"/>
          </a:xfrm>
          <a:prstGeom prst="rect">
            <a:avLst/>
          </a:prstGeom>
          <a:noFill/>
        </p:spPr>
        <p:txBody>
          <a:bodyPr wrap="square" rtlCol="0">
            <a:spAutoFit/>
          </a:bodyPr>
          <a:lstStyle/>
          <a:p>
            <a:r>
              <a:rPr lang="nl-NL" dirty="0"/>
              <a:t>Event Hub</a:t>
            </a:r>
          </a:p>
        </p:txBody>
      </p:sp>
      <p:sp>
        <p:nvSpPr>
          <p:cNvPr id="35" name="TextBox 34"/>
          <p:cNvSpPr txBox="1"/>
          <p:nvPr/>
        </p:nvSpPr>
        <p:spPr>
          <a:xfrm>
            <a:off x="6010336" y="1723692"/>
            <a:ext cx="1668634" cy="923330"/>
          </a:xfrm>
          <a:prstGeom prst="rect">
            <a:avLst/>
          </a:prstGeom>
          <a:noFill/>
        </p:spPr>
        <p:txBody>
          <a:bodyPr wrap="square" rtlCol="0">
            <a:spAutoFit/>
          </a:bodyPr>
          <a:lstStyle/>
          <a:p>
            <a:pPr algn="ctr"/>
            <a:r>
              <a:rPr lang="nl-NL" dirty="0"/>
              <a:t>Streaming with</a:t>
            </a:r>
          </a:p>
          <a:p>
            <a:pPr algn="ctr"/>
            <a:r>
              <a:rPr lang="nl-NL" b="1" dirty="0" smtClean="0">
                <a:solidFill>
                  <a:srgbClr val="FF0000"/>
                </a:solidFill>
              </a:rPr>
              <a:t>Hot (</a:t>
            </a:r>
            <a:r>
              <a:rPr lang="nl-NL" b="1" dirty="0" err="1" smtClean="0">
                <a:solidFill>
                  <a:srgbClr val="FF0000"/>
                </a:solidFill>
              </a:rPr>
              <a:t>Alerting</a:t>
            </a:r>
            <a:r>
              <a:rPr lang="nl-NL" b="1" dirty="0" smtClean="0">
                <a:solidFill>
                  <a:srgbClr val="FF0000"/>
                </a:solidFill>
              </a:rPr>
              <a:t>) </a:t>
            </a:r>
            <a:r>
              <a:rPr lang="nl-NL" b="1" dirty="0" err="1" smtClean="0">
                <a:solidFill>
                  <a:srgbClr val="002060"/>
                </a:solidFill>
              </a:rPr>
              <a:t>and</a:t>
            </a:r>
            <a:r>
              <a:rPr lang="nl-NL" b="1" dirty="0" smtClean="0">
                <a:solidFill>
                  <a:srgbClr val="002060"/>
                </a:solidFill>
              </a:rPr>
              <a:t> </a:t>
            </a:r>
            <a:r>
              <a:rPr lang="nl-NL" b="1" dirty="0" err="1" smtClean="0">
                <a:solidFill>
                  <a:srgbClr val="002060"/>
                </a:solidFill>
              </a:rPr>
              <a:t>Cold</a:t>
            </a:r>
            <a:endParaRPr lang="nl-NL" b="1" dirty="0">
              <a:solidFill>
                <a:srgbClr val="002060"/>
              </a:solidFill>
            </a:endParaRPr>
          </a:p>
        </p:txBody>
      </p:sp>
      <p:sp>
        <p:nvSpPr>
          <p:cNvPr id="36" name="TextBox 35"/>
          <p:cNvSpPr txBox="1"/>
          <p:nvPr/>
        </p:nvSpPr>
        <p:spPr>
          <a:xfrm>
            <a:off x="2053569" y="2092011"/>
            <a:ext cx="1338370" cy="285017"/>
          </a:xfrm>
          <a:prstGeom prst="rect">
            <a:avLst/>
          </a:prstGeom>
          <a:noFill/>
        </p:spPr>
        <p:txBody>
          <a:bodyPr wrap="square" rtlCol="0">
            <a:spAutoFit/>
          </a:bodyPr>
          <a:lstStyle/>
          <a:p>
            <a:pPr algn="ctr"/>
            <a:r>
              <a:rPr lang="nl-NL" dirty="0"/>
              <a:t>IoT</a:t>
            </a:r>
          </a:p>
        </p:txBody>
      </p:sp>
      <p:sp>
        <p:nvSpPr>
          <p:cNvPr id="37" name="TextBox 36"/>
          <p:cNvSpPr txBox="1"/>
          <p:nvPr/>
        </p:nvSpPr>
        <p:spPr>
          <a:xfrm>
            <a:off x="8754989" y="3222693"/>
            <a:ext cx="1338370" cy="285017"/>
          </a:xfrm>
          <a:prstGeom prst="rect">
            <a:avLst/>
          </a:prstGeom>
          <a:noFill/>
        </p:spPr>
        <p:txBody>
          <a:bodyPr wrap="square" rtlCol="0">
            <a:spAutoFit/>
          </a:bodyPr>
          <a:lstStyle/>
          <a:p>
            <a:r>
              <a:rPr lang="nl-NL" dirty="0"/>
              <a:t>Device Data</a:t>
            </a:r>
          </a:p>
        </p:txBody>
      </p:sp>
      <p:pic>
        <p:nvPicPr>
          <p:cNvPr id="38" name="Picture 3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222508" y="2430393"/>
            <a:ext cx="846936" cy="792300"/>
          </a:xfrm>
          <a:prstGeom prst="rect">
            <a:avLst/>
          </a:prstGeom>
        </p:spPr>
      </p:pic>
      <p:sp>
        <p:nvSpPr>
          <p:cNvPr id="39" name="Right Arrow 38"/>
          <p:cNvSpPr/>
          <p:nvPr/>
        </p:nvSpPr>
        <p:spPr>
          <a:xfrm rot="13492387">
            <a:off x="9780781" y="1939537"/>
            <a:ext cx="649950" cy="26899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0" name="TextBox 39"/>
          <p:cNvSpPr txBox="1"/>
          <p:nvPr/>
        </p:nvSpPr>
        <p:spPr>
          <a:xfrm>
            <a:off x="10014120" y="3233639"/>
            <a:ext cx="1338370" cy="369332"/>
          </a:xfrm>
          <a:prstGeom prst="rect">
            <a:avLst/>
          </a:prstGeom>
          <a:noFill/>
        </p:spPr>
        <p:txBody>
          <a:bodyPr wrap="square" rtlCol="0">
            <a:spAutoFit/>
          </a:bodyPr>
          <a:lstStyle/>
          <a:p>
            <a:pPr algn="ctr"/>
            <a:r>
              <a:rPr lang="nl-NL" dirty="0" smtClean="0"/>
              <a:t>Digital </a:t>
            </a:r>
            <a:r>
              <a:rPr lang="nl-NL" dirty="0" err="1" smtClean="0"/>
              <a:t>Twin</a:t>
            </a:r>
            <a:endParaRPr lang="nl-NL" dirty="0"/>
          </a:p>
        </p:txBody>
      </p:sp>
      <p:grpSp>
        <p:nvGrpSpPr>
          <p:cNvPr id="41" name="Group 40"/>
          <p:cNvGrpSpPr/>
          <p:nvPr/>
        </p:nvGrpSpPr>
        <p:grpSpPr>
          <a:xfrm>
            <a:off x="1558587" y="3507710"/>
            <a:ext cx="2844797" cy="1055557"/>
            <a:chOff x="-1570888" y="1065378"/>
            <a:chExt cx="8389739" cy="2839316"/>
          </a:xfrm>
        </p:grpSpPr>
        <p:pic>
          <p:nvPicPr>
            <p:cNvPr id="42" name="Picture 4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979535" y="1065378"/>
              <a:ext cx="2839316" cy="2839316"/>
            </a:xfrm>
            <a:prstGeom prst="rect">
              <a:avLst/>
            </a:prstGeom>
          </p:spPr>
        </p:pic>
        <p:sp>
          <p:nvSpPr>
            <p:cNvPr id="43" name="TextBox 42"/>
            <p:cNvSpPr txBox="1"/>
            <p:nvPr/>
          </p:nvSpPr>
          <p:spPr>
            <a:xfrm>
              <a:off x="4374145" y="2056570"/>
              <a:ext cx="2074770" cy="827882"/>
            </a:xfrm>
            <a:prstGeom prst="rect">
              <a:avLst/>
            </a:prstGeom>
            <a:noFill/>
          </p:spPr>
          <p:txBody>
            <a:bodyPr wrap="square" rtlCol="0">
              <a:spAutoFit/>
            </a:bodyPr>
            <a:lstStyle/>
            <a:p>
              <a:pPr algn="ctr"/>
              <a:endParaRPr lang="nl-NL" sz="1400" dirty="0"/>
            </a:p>
          </p:txBody>
        </p:sp>
        <p:pic>
          <p:nvPicPr>
            <p:cNvPr id="44" name="Picture 4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16754" y="1645456"/>
              <a:ext cx="2487490" cy="1653285"/>
            </a:xfrm>
            <a:prstGeom prst="rect">
              <a:avLst/>
            </a:prstGeom>
          </p:spPr>
        </p:pic>
        <p:pic>
          <p:nvPicPr>
            <p:cNvPr id="45" name="Picture 4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570888" y="1572287"/>
              <a:ext cx="2596171" cy="1726454"/>
            </a:xfrm>
            <a:prstGeom prst="rect">
              <a:avLst/>
            </a:prstGeom>
          </p:spPr>
        </p:pic>
        <p:sp>
          <p:nvSpPr>
            <p:cNvPr id="46" name="TextBox 45"/>
            <p:cNvSpPr txBox="1"/>
            <p:nvPr/>
          </p:nvSpPr>
          <p:spPr>
            <a:xfrm>
              <a:off x="-1435924" y="1075935"/>
              <a:ext cx="2074771" cy="627511"/>
            </a:xfrm>
            <a:prstGeom prst="rect">
              <a:avLst/>
            </a:prstGeom>
            <a:noFill/>
          </p:spPr>
          <p:txBody>
            <a:bodyPr wrap="square" rtlCol="0">
              <a:spAutoFit/>
            </a:bodyPr>
            <a:lstStyle/>
            <a:p>
              <a:pPr algn="ctr"/>
              <a:endParaRPr lang="nl-NL" sz="1400" dirty="0"/>
            </a:p>
          </p:txBody>
        </p:sp>
        <p:sp>
          <p:nvSpPr>
            <p:cNvPr id="47" name="TextBox 46"/>
            <p:cNvSpPr txBox="1"/>
            <p:nvPr/>
          </p:nvSpPr>
          <p:spPr>
            <a:xfrm>
              <a:off x="1369176" y="1108795"/>
              <a:ext cx="2335069" cy="627511"/>
            </a:xfrm>
            <a:prstGeom prst="rect">
              <a:avLst/>
            </a:prstGeom>
            <a:noFill/>
          </p:spPr>
          <p:txBody>
            <a:bodyPr wrap="square" rtlCol="0">
              <a:spAutoFit/>
            </a:bodyPr>
            <a:lstStyle/>
            <a:p>
              <a:pPr algn="ctr"/>
              <a:endParaRPr lang="nl-NL" sz="1400" dirty="0"/>
            </a:p>
          </p:txBody>
        </p:sp>
        <p:sp>
          <p:nvSpPr>
            <p:cNvPr id="48" name="Right Arrow 47"/>
            <p:cNvSpPr/>
            <p:nvPr/>
          </p:nvSpPr>
          <p:spPr>
            <a:xfrm>
              <a:off x="716960" y="2070848"/>
              <a:ext cx="771986" cy="445760"/>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sz="1400"/>
            </a:p>
          </p:txBody>
        </p:sp>
      </p:grpSp>
      <p:pic>
        <p:nvPicPr>
          <p:cNvPr id="49" name="Picture 48"/>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267547" y="2277750"/>
            <a:ext cx="1669984" cy="1669984"/>
          </a:xfrm>
          <a:prstGeom prst="rect">
            <a:avLst/>
          </a:prstGeom>
        </p:spPr>
      </p:pic>
      <p:sp>
        <p:nvSpPr>
          <p:cNvPr id="50" name="Up-Down Arrow 49"/>
          <p:cNvSpPr/>
          <p:nvPr/>
        </p:nvSpPr>
        <p:spPr>
          <a:xfrm rot="5400000">
            <a:off x="4065418" y="2481132"/>
            <a:ext cx="458304" cy="877487"/>
          </a:xfrm>
          <a:prstGeom prst="upDown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pic>
        <p:nvPicPr>
          <p:cNvPr id="51"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94656" y="3672702"/>
            <a:ext cx="2160400" cy="18731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2" name="Picture 2" descr="Image result for wielgrave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38215" y="4519215"/>
            <a:ext cx="2822867" cy="1599992"/>
          </a:xfrm>
          <a:prstGeom prst="rect">
            <a:avLst/>
          </a:prstGeom>
          <a:noFill/>
          <a:extLst>
            <a:ext uri="{909E8E84-426E-40DD-AFC4-6F175D3DCCD1}">
              <a14:hiddenFill xmlns:a14="http://schemas.microsoft.com/office/drawing/2010/main">
                <a:solidFill>
                  <a:srgbClr val="FFFFFF"/>
                </a:solidFill>
              </a14:hiddenFill>
            </a:ext>
          </a:extLst>
        </p:spPr>
      </p:pic>
      <p:sp>
        <p:nvSpPr>
          <p:cNvPr id="53" name="Right Arrow 52"/>
          <p:cNvSpPr/>
          <p:nvPr/>
        </p:nvSpPr>
        <p:spPr>
          <a:xfrm rot="5400000">
            <a:off x="6664695" y="4948777"/>
            <a:ext cx="465859" cy="28754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pic>
        <p:nvPicPr>
          <p:cNvPr id="54" name="Picture 4" descr="Image result for machine learning"/>
          <p:cNvPicPr>
            <a:picLocks noChangeAspect="1" noChangeArrowheads="1"/>
          </p:cNvPicPr>
          <p:nvPr/>
        </p:nvPicPr>
        <p:blipFill>
          <a:blip r:embed="rId14" cstate="print">
            <a:clrChange>
              <a:clrFrom>
                <a:srgbClr val="FAFBFC"/>
              </a:clrFrom>
              <a:clrTo>
                <a:srgbClr val="FAFBFC">
                  <a:alpha val="0"/>
                </a:srgbClr>
              </a:clrTo>
            </a:clrChange>
            <a:extLst>
              <a:ext uri="{28A0092B-C50C-407E-A947-70E740481C1C}">
                <a14:useLocalDpi xmlns:a14="http://schemas.microsoft.com/office/drawing/2010/main" val="0"/>
              </a:ext>
            </a:extLst>
          </a:blip>
          <a:srcRect/>
          <a:stretch>
            <a:fillRect/>
          </a:stretch>
        </p:blipFill>
        <p:spPr bwMode="auto">
          <a:xfrm>
            <a:off x="5840218" y="5481363"/>
            <a:ext cx="2149659" cy="1128571"/>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p:cNvSpPr txBox="1"/>
          <p:nvPr/>
        </p:nvSpPr>
        <p:spPr>
          <a:xfrm>
            <a:off x="4509128" y="5860982"/>
            <a:ext cx="1898185" cy="369332"/>
          </a:xfrm>
          <a:prstGeom prst="rect">
            <a:avLst/>
          </a:prstGeom>
          <a:noFill/>
        </p:spPr>
        <p:txBody>
          <a:bodyPr wrap="square" rtlCol="0">
            <a:spAutoFit/>
          </a:bodyPr>
          <a:lstStyle/>
          <a:p>
            <a:r>
              <a:rPr lang="nl-NL" dirty="0" smtClean="0"/>
              <a:t>Machine Learning</a:t>
            </a:r>
            <a:endParaRPr lang="nl-NL" dirty="0"/>
          </a:p>
        </p:txBody>
      </p:sp>
      <p:pic>
        <p:nvPicPr>
          <p:cNvPr id="56" name="Picture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115110" y="5553510"/>
            <a:ext cx="846936" cy="792300"/>
          </a:xfrm>
          <a:prstGeom prst="rect">
            <a:avLst/>
          </a:prstGeom>
        </p:spPr>
      </p:pic>
      <p:sp>
        <p:nvSpPr>
          <p:cNvPr id="57" name="Right Arrow 56"/>
          <p:cNvSpPr/>
          <p:nvPr/>
        </p:nvSpPr>
        <p:spPr>
          <a:xfrm>
            <a:off x="7491893" y="5883726"/>
            <a:ext cx="497984" cy="268996"/>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58" name="Rounded Rectangle 57"/>
          <p:cNvSpPr/>
          <p:nvPr/>
        </p:nvSpPr>
        <p:spPr>
          <a:xfrm>
            <a:off x="8288025" y="5791308"/>
            <a:ext cx="466964" cy="461818"/>
          </a:xfrm>
          <a:prstGeom prst="roundRect">
            <a:avLst/>
          </a:prstGeom>
          <a:solidFill>
            <a:srgbClr val="0079D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59" name="Picture 6" descr="Image result for azure machine learning"/>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8106313" y="5796634"/>
            <a:ext cx="896048" cy="470425"/>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8890968" y="5722247"/>
            <a:ext cx="2461522" cy="923330"/>
          </a:xfrm>
          <a:prstGeom prst="rect">
            <a:avLst/>
          </a:prstGeom>
          <a:noFill/>
        </p:spPr>
        <p:txBody>
          <a:bodyPr wrap="square" rtlCol="0">
            <a:spAutoFit/>
          </a:bodyPr>
          <a:lstStyle/>
          <a:p>
            <a:r>
              <a:rPr lang="nl-NL" dirty="0" err="1" smtClean="0"/>
              <a:t>Models</a:t>
            </a:r>
            <a:r>
              <a:rPr lang="nl-NL" dirty="0" smtClean="0"/>
              <a:t> </a:t>
            </a:r>
            <a:r>
              <a:rPr lang="nl-NL" dirty="0" err="1" smtClean="0"/>
              <a:t>to</a:t>
            </a:r>
            <a:r>
              <a:rPr lang="nl-NL" dirty="0" smtClean="0"/>
              <a:t> </a:t>
            </a:r>
            <a:r>
              <a:rPr lang="nl-NL" dirty="0" err="1" smtClean="0"/>
              <a:t>apply</a:t>
            </a:r>
            <a:r>
              <a:rPr lang="nl-NL" dirty="0" smtClean="0"/>
              <a:t> </a:t>
            </a:r>
            <a:r>
              <a:rPr lang="nl-NL" dirty="0" err="1" smtClean="0"/>
              <a:t>to</a:t>
            </a:r>
            <a:r>
              <a:rPr lang="nl-NL" dirty="0" smtClean="0"/>
              <a:t> digital </a:t>
            </a:r>
            <a:r>
              <a:rPr lang="nl-NL" dirty="0" err="1" smtClean="0"/>
              <a:t>twin</a:t>
            </a:r>
            <a:r>
              <a:rPr lang="nl-NL" dirty="0" smtClean="0"/>
              <a:t> </a:t>
            </a:r>
            <a:r>
              <a:rPr lang="nl-NL" dirty="0" err="1" smtClean="0"/>
              <a:t>to</a:t>
            </a:r>
            <a:r>
              <a:rPr lang="nl-NL" dirty="0" smtClean="0"/>
              <a:t> </a:t>
            </a:r>
            <a:r>
              <a:rPr lang="nl-NL" dirty="0" err="1"/>
              <a:t>p</a:t>
            </a:r>
            <a:r>
              <a:rPr lang="nl-NL" dirty="0" err="1" smtClean="0"/>
              <a:t>redict</a:t>
            </a:r>
            <a:r>
              <a:rPr lang="nl-NL" dirty="0" smtClean="0"/>
              <a:t> maintenance </a:t>
            </a:r>
            <a:r>
              <a:rPr lang="nl-NL" dirty="0" err="1" smtClean="0"/>
              <a:t>need</a:t>
            </a:r>
            <a:endParaRPr lang="nl-NL" dirty="0"/>
          </a:p>
        </p:txBody>
      </p:sp>
      <p:cxnSp>
        <p:nvCxnSpPr>
          <p:cNvPr id="7" name="Straight Arrow Connector 6"/>
          <p:cNvCxnSpPr/>
          <p:nvPr/>
        </p:nvCxnSpPr>
        <p:spPr>
          <a:xfrm flipH="1" flipV="1">
            <a:off x="2141794" y="4289468"/>
            <a:ext cx="454323" cy="7015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p:cNvCxnSpPr/>
          <p:nvPr/>
        </p:nvCxnSpPr>
        <p:spPr>
          <a:xfrm flipH="1" flipV="1">
            <a:off x="3730795" y="3574029"/>
            <a:ext cx="197817" cy="1551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317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57"/>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60"/>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8" grpId="0" animBg="1"/>
      <p:bldP spid="29" grpId="0" animBg="1"/>
      <p:bldP spid="30" grpId="0" animBg="1"/>
      <p:bldP spid="31" grpId="0" animBg="1"/>
      <p:bldP spid="32" grpId="0" animBg="1"/>
      <p:bldP spid="33" grpId="0"/>
      <p:bldP spid="34" grpId="0"/>
      <p:bldP spid="35" grpId="0"/>
      <p:bldP spid="37" grpId="0"/>
      <p:bldP spid="39" grpId="0" animBg="1"/>
      <p:bldP spid="40" grpId="0"/>
      <p:bldP spid="53" grpId="0" animBg="1"/>
      <p:bldP spid="55" grpId="0"/>
      <p:bldP spid="57" grpId="0" animBg="1"/>
      <p:bldP spid="58" grpId="0" animBg="1"/>
      <p:bldP spid="60" grpId="0"/>
    </p:bldLst>
  </p:timing>
</p:sld>
</file>

<file path=ppt/slides/slide2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9665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Create</a:t>
            </a:r>
            <a:r>
              <a:rPr lang="fr-FR" sz="5400" dirty="0" smtClean="0">
                <a:solidFill>
                  <a:schemeClr val="accent4">
                    <a:lumMod val="75000"/>
                  </a:schemeClr>
                </a:solidFill>
                <a:latin typeface="Trebuchet MS Bold" charset="0"/>
                <a:cs typeface="Trebuchet MS Bold" charset="0"/>
              </a:rPr>
              <a:t> Service Binding for </a:t>
            </a:r>
            <a:r>
              <a:rPr lang="fr-FR" sz="5400" dirty="0" err="1" smtClean="0">
                <a:solidFill>
                  <a:schemeClr val="accent4">
                    <a:lumMod val="75000"/>
                  </a:schemeClr>
                </a:solidFill>
                <a:latin typeface="Trebuchet MS Bold" charset="0"/>
                <a:cs typeface="Trebuchet MS Bold" charset="0"/>
              </a:rPr>
              <a:t>Order</a:t>
            </a:r>
            <a:r>
              <a:rPr lang="fr-FR" sz="5400" dirty="0" smtClean="0">
                <a:solidFill>
                  <a:schemeClr val="accent4">
                    <a:lumMod val="75000"/>
                  </a:schemeClr>
                </a:solidFill>
                <a:latin typeface="Trebuchet MS Bold" charset="0"/>
                <a:cs typeface="Trebuchet MS Bold" charset="0"/>
              </a:rPr>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Microservice</a:t>
            </a:r>
            <a:r>
              <a:rPr lang="fr-FR" sz="5400" dirty="0" smtClean="0">
                <a:solidFill>
                  <a:schemeClr val="accent4">
                    <a:lumMod val="75000"/>
                  </a:schemeClr>
                </a:solidFill>
                <a:latin typeface="Trebuchet MS Bold" charset="0"/>
                <a:cs typeface="Trebuchet MS Bold" charset="0"/>
              </a:rPr>
              <a:t> to Event Hub</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5122" name="Picture 2" descr="C:\Users\lucas_j\AppData\Local\Temp\SNAGHTMLcf5e5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2690" y="1679430"/>
            <a:ext cx="7961745" cy="492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8389006"/>
      </p:ext>
    </p:extLst>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66610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Provision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Oracle Application Container Cache </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6" name="Picture 5"/>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1873622888"/>
      </p:ext>
    </p:extLst>
  </p:cSld>
  <p:clrMapOvr>
    <a:masterClrMapping/>
  </p:clrMapOvr>
  <p:timing>
    <p:tnLst>
      <p:par>
        <p:cTn id="1" dur="indefinite" restart="never" nodeType="tmRoot"/>
      </p:par>
    </p:tnLst>
  </p:timing>
</p:sld>
</file>

<file path=ppt/slides/slide2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66610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Provision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Oracle Application Container Cache </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3268465243"/>
      </p:ext>
    </p:extLst>
  </p:cSld>
  <p:clrMapOvr>
    <a:masterClrMapping/>
  </p:clrMapOvr>
  <p:timing>
    <p:tnLst>
      <p:par>
        <p:cTn id="1" dur="indefinite" restart="never" nodeType="tmRoot"/>
      </p:par>
    </p:tnLst>
  </p:timing>
</p:sld>
</file>

<file path=ppt/slides/slide23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66610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Provision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Oracle Application Container Cache </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4281029066"/>
      </p:ext>
    </p:extLst>
  </p:cSld>
  <p:clrMapOvr>
    <a:masterClrMapping/>
  </p:clrMapOvr>
  <p:timing>
    <p:tnLst>
      <p:par>
        <p:cTn id="1" dur="indefinite" restart="never" nodeType="tmRoot"/>
      </p:par>
    </p:tnLst>
  </p:timing>
</p:sld>
</file>

<file path=ppt/slides/slide2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66610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Provision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Oracle Application Container Cache </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3" name="Picture 2"/>
          <p:cNvPicPr>
            <a:picLocks noChangeAspect="1"/>
          </p:cNvPicPr>
          <p:nvPr/>
        </p:nvPicPr>
        <p:blipFill>
          <a:blip r:embed="rId3"/>
          <a:stretch>
            <a:fillRect/>
          </a:stretch>
        </p:blipFill>
        <p:spPr>
          <a:xfrm>
            <a:off x="-1219834" y="163547"/>
            <a:ext cx="14631668" cy="6530906"/>
          </a:xfrm>
          <a:prstGeom prst="rect">
            <a:avLst/>
          </a:prstGeom>
        </p:spPr>
      </p:pic>
    </p:spTree>
    <p:extLst>
      <p:ext uri="{BB962C8B-B14F-4D97-AF65-F5344CB8AC3E}">
        <p14:creationId xmlns:p14="http://schemas.microsoft.com/office/powerpoint/2010/main" val="220750866"/>
      </p:ext>
    </p:extLst>
  </p:cSld>
  <p:clrMapOvr>
    <a:masterClrMapping/>
  </p:clrMapOvr>
  <p:timing>
    <p:tnLst>
      <p:par>
        <p:cTn id="1" dur="indefinite" restart="never" nodeType="tmRoot"/>
      </p:par>
    </p:tnLst>
  </p:timing>
</p:sld>
</file>

<file path=ppt/slides/slide2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66610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Provision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Oracle Application Container Cache </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3" name="Picture 2"/>
          <p:cNvPicPr>
            <a:picLocks noChangeAspect="1"/>
          </p:cNvPicPr>
          <p:nvPr/>
        </p:nvPicPr>
        <p:blipFill>
          <a:blip r:embed="rId3"/>
          <a:stretch>
            <a:fillRect/>
          </a:stretch>
        </p:blipFill>
        <p:spPr>
          <a:xfrm>
            <a:off x="1664586" y="887510"/>
            <a:ext cx="8862828" cy="5082980"/>
          </a:xfrm>
          <a:prstGeom prst="rect">
            <a:avLst/>
          </a:prstGeom>
        </p:spPr>
      </p:pic>
    </p:spTree>
    <p:extLst>
      <p:ext uri="{BB962C8B-B14F-4D97-AF65-F5344CB8AC3E}">
        <p14:creationId xmlns:p14="http://schemas.microsoft.com/office/powerpoint/2010/main" val="1110194345"/>
      </p:ext>
    </p:extLst>
  </p:cSld>
  <p:clrMapOvr>
    <a:masterClrMapping/>
  </p:clrMapOvr>
  <p:timing>
    <p:tnLst>
      <p:par>
        <p:cTn id="1" dur="indefinite" restart="never" nodeType="tmRoot"/>
      </p:par>
    </p:tnLst>
  </p:timing>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213523"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Deploying</a:t>
            </a:r>
            <a:r>
              <a:rPr lang="fr-FR" sz="4800" dirty="0" smtClean="0">
                <a:solidFill>
                  <a:schemeClr val="accent4">
                    <a:lumMod val="75000"/>
                  </a:schemeClr>
                </a:solidFill>
                <a:latin typeface="Trebuchet MS Bold" charset="0"/>
                <a:cs typeface="Trebuchet MS Bold" charset="0"/>
              </a:rPr>
              <a:t> Shopping </a:t>
            </a:r>
            <a:r>
              <a:rPr lang="fr-FR" sz="4800" dirty="0" err="1" smtClean="0">
                <a:solidFill>
                  <a:schemeClr val="accent4">
                    <a:lumMod val="75000"/>
                  </a:schemeClr>
                </a:solidFill>
                <a:latin typeface="Trebuchet MS Bold" charset="0"/>
                <a:cs typeface="Trebuchet MS Bold" charset="0"/>
              </a:rPr>
              <a:t>Cart</a:t>
            </a:r>
            <a:r>
              <a:rPr lang="fr-FR" sz="4800" dirty="0" smtClean="0">
                <a:solidFill>
                  <a:schemeClr val="accent4">
                    <a:lumMod val="75000"/>
                  </a:schemeClr>
                </a:solidFill>
                <a:latin typeface="Trebuchet MS Bold" charset="0"/>
                <a:cs typeface="Trebuchet MS Bold" charset="0"/>
              </a:rPr>
              <a:t/>
            </a:r>
            <a:br>
              <a:rPr lang="fr-FR" sz="4800" dirty="0" smtClean="0">
                <a:solidFill>
                  <a:schemeClr val="accent4">
                    <a:lumMod val="75000"/>
                  </a:schemeClr>
                </a:solidFill>
                <a:latin typeface="Trebuchet MS Bold" charset="0"/>
                <a:cs typeface="Trebuchet MS Bold" charset="0"/>
              </a:rPr>
            </a:b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microservice</a:t>
            </a:r>
            <a:r>
              <a:rPr lang="fr-FR" sz="4800" dirty="0" smtClean="0">
                <a:solidFill>
                  <a:schemeClr val="accent4">
                    <a:lumMod val="75000"/>
                  </a:schemeClr>
                </a:solidFill>
                <a:latin typeface="Trebuchet MS Bold" charset="0"/>
                <a:cs typeface="Trebuchet MS Bold" charset="0"/>
              </a:rPr>
              <a:t> </a:t>
            </a:r>
            <a:r>
              <a:rPr lang="fr-FR" sz="4800" dirty="0" err="1" smtClean="0">
                <a:solidFill>
                  <a:schemeClr val="accent4">
                    <a:lumMod val="75000"/>
                  </a:schemeClr>
                </a:solidFill>
                <a:latin typeface="Trebuchet MS Bold" charset="0"/>
                <a:cs typeface="Trebuchet MS Bold" charset="0"/>
              </a:rPr>
              <a:t>with</a:t>
            </a:r>
            <a:r>
              <a:rPr lang="fr-FR" sz="4800" dirty="0" smtClean="0">
                <a:solidFill>
                  <a:schemeClr val="accent4">
                    <a:lumMod val="75000"/>
                  </a:schemeClr>
                </a:solidFill>
                <a:latin typeface="Trebuchet MS Bold" charset="0"/>
                <a:cs typeface="Trebuchet MS Bold" charset="0"/>
              </a:rPr>
              <a:t> Application Cache</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8" name="Cloud 7"/>
          <p:cNvSpPr/>
          <p:nvPr/>
        </p:nvSpPr>
        <p:spPr>
          <a:xfrm>
            <a:off x="2146281" y="2412515"/>
            <a:ext cx="8004483"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3" name="Rounded Rectangle 12"/>
          <p:cNvSpPr/>
          <p:nvPr/>
        </p:nvSpPr>
        <p:spPr>
          <a:xfrm>
            <a:off x="5125221" y="26964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0" i="0" u="none" strike="noStrike" kern="1200" cap="none" spc="0" normalizeH="0" baseline="0" noProof="0" dirty="0" smtClean="0">
                <a:ln>
                  <a:noFill/>
                </a:ln>
                <a:solidFill>
                  <a:prstClr val="black"/>
                </a:solidFill>
                <a:effectLst/>
                <a:uLnTx/>
                <a:uFillTx/>
                <a:latin typeface="Calibri"/>
                <a:ea typeface="+mn-ea"/>
                <a:cs typeface="+mn-cs"/>
              </a:rPr>
              <a:t>Cache</a:t>
            </a:r>
            <a:endParaRPr kumimoji="0" lang="en-US" sz="1600" b="0" i="0" u="none" strike="noStrike" kern="1200" cap="none" spc="0" normalizeH="0" baseline="0" noProof="0" dirty="0">
              <a:ln>
                <a:noFill/>
              </a:ln>
              <a:solidFill>
                <a:prstClr val="black"/>
              </a:solidFill>
              <a:effectLst/>
              <a:uLnTx/>
              <a:uFillTx/>
              <a:latin typeface="Calibri"/>
              <a:ea typeface="+mn-ea"/>
              <a:cs typeface="+mn-cs"/>
            </a:endParaRPr>
          </a:p>
        </p:txBody>
      </p:sp>
      <p:sp>
        <p:nvSpPr>
          <p:cNvPr id="14" name="Rectangular Callout 13"/>
          <p:cNvSpPr/>
          <p:nvPr/>
        </p:nvSpPr>
        <p:spPr>
          <a:xfrm>
            <a:off x="5843387" y="1928645"/>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smtClean="0">
                <a:ln>
                  <a:noFill/>
                </a:ln>
                <a:solidFill>
                  <a:prstClr val="black"/>
                </a:solidFill>
                <a:effectLst/>
                <a:uLnTx/>
                <a:uFillTx/>
                <a:latin typeface="Calibri"/>
                <a:ea typeface="+mn-ea"/>
                <a:cs typeface="+mn-cs"/>
              </a:rPr>
              <a:t>Application Container Cache</a:t>
            </a:r>
            <a:endParaRPr kumimoji="0" lang="en-US" sz="1400" b="0" i="0" u="none" strike="noStrike" kern="1200" cap="none" spc="0" normalizeH="0" baseline="0" noProof="0" dirty="0">
              <a:ln>
                <a:noFill/>
              </a:ln>
              <a:solidFill>
                <a:prstClr val="black"/>
              </a:solidFill>
              <a:effectLst/>
              <a:uLnTx/>
              <a:uFillTx/>
              <a:latin typeface="Calibri"/>
              <a:ea typeface="+mn-ea"/>
              <a:cs typeface="+mn-cs"/>
            </a:endParaRPr>
          </a:p>
        </p:txBody>
      </p:sp>
      <p:sp>
        <p:nvSpPr>
          <p:cNvPr id="18" name="Rounded Rectangle 17"/>
          <p:cNvSpPr/>
          <p:nvPr/>
        </p:nvSpPr>
        <p:spPr>
          <a:xfrm>
            <a:off x="3643935" y="31385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a:ea typeface="+mn-ea"/>
              <a:cs typeface="+mn-cs"/>
            </a:endParaRPr>
          </a:p>
        </p:txBody>
      </p:sp>
      <p:sp>
        <p:nvSpPr>
          <p:cNvPr id="19" name="Rounded Rectangle 18"/>
          <p:cNvSpPr/>
          <p:nvPr/>
        </p:nvSpPr>
        <p:spPr>
          <a:xfrm>
            <a:off x="4314495" y="31385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1" i="0" u="none" strike="noStrike" kern="1200" cap="none" spc="0" normalizeH="0" baseline="0" noProof="0" dirty="0" smtClean="0">
                <a:ln>
                  <a:noFill/>
                </a:ln>
                <a:solidFill>
                  <a:srgbClr val="EEECE1">
                    <a:lumMod val="95000"/>
                  </a:srgbClr>
                </a:solidFill>
                <a:effectLst/>
                <a:uLnTx/>
                <a:uFillTx/>
                <a:latin typeface="Calibri"/>
                <a:ea typeface="+mn-ea"/>
                <a:cs typeface="+mn-cs"/>
              </a:rPr>
              <a:t>API</a:t>
            </a:r>
            <a:endParaRPr kumimoji="0" lang="en-US" sz="1600" b="1" i="0" u="none" strike="noStrike" kern="1200" cap="none" spc="0" normalizeH="0" baseline="0" noProof="0" dirty="0">
              <a:ln>
                <a:noFill/>
              </a:ln>
              <a:solidFill>
                <a:srgbClr val="EEECE1">
                  <a:lumMod val="95000"/>
                </a:srgbClr>
              </a:solidFill>
              <a:effectLst/>
              <a:uLnTx/>
              <a:uFillTx/>
              <a:latin typeface="Calibri"/>
              <a:ea typeface="+mn-ea"/>
              <a:cs typeface="+mn-cs"/>
            </a:endParaRPr>
          </a:p>
        </p:txBody>
      </p:sp>
      <p:sp>
        <p:nvSpPr>
          <p:cNvPr id="20" name="Rounded Rectangle 19"/>
          <p:cNvSpPr/>
          <p:nvPr/>
        </p:nvSpPr>
        <p:spPr>
          <a:xfrm>
            <a:off x="3643935" y="31385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600" b="1" i="0" u="none" strike="noStrike" kern="1200" cap="none" spc="0" normalizeH="0" baseline="0" noProof="0" dirty="0" smtClean="0">
                <a:ln>
                  <a:noFill/>
                </a:ln>
                <a:solidFill>
                  <a:srgbClr val="EEECE1">
                    <a:lumMod val="95000"/>
                  </a:srgbClr>
                </a:solidFill>
                <a:effectLst/>
                <a:uLnTx/>
                <a:uFillTx/>
                <a:latin typeface="Calibri"/>
                <a:ea typeface="+mn-ea"/>
                <a:cs typeface="+mn-cs"/>
              </a:rPr>
              <a:t>UI</a:t>
            </a:r>
            <a:endParaRPr kumimoji="0" lang="en-US" sz="1600" b="1" i="0" u="none" strike="noStrike" kern="1200" cap="none" spc="0" normalizeH="0" baseline="0" noProof="0" dirty="0">
              <a:ln>
                <a:noFill/>
              </a:ln>
              <a:solidFill>
                <a:srgbClr val="EEECE1">
                  <a:lumMod val="95000"/>
                </a:srgbClr>
              </a:solidFill>
              <a:effectLst/>
              <a:uLnTx/>
              <a:uFillTx/>
              <a:latin typeface="Calibri"/>
              <a:ea typeface="+mn-ea"/>
              <a:cs typeface="+mn-cs"/>
            </a:endParaRPr>
          </a:p>
        </p:txBody>
      </p:sp>
      <p:sp>
        <p:nvSpPr>
          <p:cNvPr id="23" name="Rectangular Callout 22"/>
          <p:cNvSpPr/>
          <p:nvPr/>
        </p:nvSpPr>
        <p:spPr>
          <a:xfrm>
            <a:off x="2567650" y="4380533"/>
            <a:ext cx="1217772" cy="831547"/>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nl-NL" sz="1400" b="1" i="0" u="none" strike="noStrike" kern="1200" cap="none" spc="0" normalizeH="0" baseline="0" noProof="0" dirty="0" smtClean="0">
                <a:ln>
                  <a:noFill/>
                </a:ln>
                <a:solidFill>
                  <a:prstClr val="black"/>
                </a:solidFill>
                <a:effectLst/>
                <a:uLnTx/>
                <a:uFillTx/>
                <a:latin typeface="Calibri"/>
                <a:ea typeface="+mn-ea"/>
                <a:cs typeface="+mn-cs"/>
              </a:rPr>
              <a:t>Microservice </a:t>
            </a:r>
            <a:r>
              <a:rPr kumimoji="0" lang="nl-NL" sz="1400" b="1" i="0" u="none" strike="noStrike" kern="1200" cap="none" spc="0" normalizeH="0" baseline="0" noProof="0" dirty="0" err="1" smtClean="0">
                <a:ln>
                  <a:noFill/>
                </a:ln>
                <a:solidFill>
                  <a:prstClr val="black"/>
                </a:solidFill>
                <a:effectLst/>
                <a:uLnTx/>
                <a:uFillTx/>
                <a:latin typeface="Calibri"/>
                <a:ea typeface="+mn-ea"/>
                <a:cs typeface="+mn-cs"/>
              </a:rPr>
              <a:t>ShoppingCart</a:t>
            </a:r>
            <a:r>
              <a:rPr kumimoji="0" lang="nl-NL" sz="1400" b="1" i="0" u="none" strike="noStrike" kern="1200" cap="none" spc="0" normalizeH="0" baseline="0" noProof="0" dirty="0" smtClean="0">
                <a:ln>
                  <a:noFill/>
                </a:ln>
                <a:solidFill>
                  <a:prstClr val="black"/>
                </a:solidFill>
                <a:effectLst/>
                <a:uLnTx/>
                <a:uFillTx/>
                <a:latin typeface="Calibri"/>
                <a:ea typeface="+mn-ea"/>
                <a:cs typeface="+mn-cs"/>
              </a:rPr>
              <a:t> &amp; Check Out</a:t>
            </a:r>
            <a:endParaRPr kumimoji="0" lang="en-US" sz="1400" b="1" i="0" u="none" strike="noStrike" kern="1200" cap="none" spc="0" normalizeH="0" baseline="0" noProof="0" dirty="0">
              <a:ln>
                <a:noFill/>
              </a:ln>
              <a:solidFill>
                <a:prstClr val="black"/>
              </a:solidFill>
              <a:effectLst/>
              <a:uLnTx/>
              <a:uFillTx/>
              <a:latin typeface="Calibri"/>
              <a:ea typeface="+mn-ea"/>
              <a:cs typeface="+mn-cs"/>
            </a:endParaRPr>
          </a:p>
        </p:txBody>
      </p:sp>
      <p:cxnSp>
        <p:nvCxnSpPr>
          <p:cNvPr id="24" name="Straight Arrow Connector 23"/>
          <p:cNvCxnSpPr>
            <a:endCxn id="13" idx="2"/>
          </p:cNvCxnSpPr>
          <p:nvPr/>
        </p:nvCxnSpPr>
        <p:spPr>
          <a:xfrm flipV="1">
            <a:off x="4834541" y="3100277"/>
            <a:ext cx="968860" cy="9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5933421" y="3363110"/>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6" name="Rounded Rectangle 15"/>
          <p:cNvSpPr/>
          <p:nvPr/>
        </p:nvSpPr>
        <p:spPr>
          <a:xfrm>
            <a:off x="6603981" y="3363110"/>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7" name="Rounded Rectangle 16"/>
          <p:cNvSpPr/>
          <p:nvPr/>
        </p:nvSpPr>
        <p:spPr>
          <a:xfrm>
            <a:off x="5933421" y="3363110"/>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21" name="Rectangular Callout 20"/>
          <p:cNvSpPr/>
          <p:nvPr/>
        </p:nvSpPr>
        <p:spPr>
          <a:xfrm>
            <a:off x="5421856" y="4582197"/>
            <a:ext cx="839225" cy="448385"/>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Order</a:t>
            </a:r>
            <a:endParaRPr lang="en-US" sz="1400" dirty="0"/>
          </a:p>
        </p:txBody>
      </p:sp>
      <p:sp>
        <p:nvSpPr>
          <p:cNvPr id="22" name="Rounded Rectangle 21"/>
          <p:cNvSpPr/>
          <p:nvPr/>
        </p:nvSpPr>
        <p:spPr>
          <a:xfrm>
            <a:off x="7492053" y="2878180"/>
            <a:ext cx="1356360" cy="403860"/>
          </a:xfrm>
          <a:prstGeom prst="roundRect">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nl-NL" sz="1600" dirty="0" smtClean="0">
                <a:solidFill>
                  <a:schemeClr val="tx1"/>
                </a:solidFill>
              </a:rPr>
              <a:t>RDBMS</a:t>
            </a:r>
            <a:endParaRPr lang="en-US" sz="1600" dirty="0">
              <a:solidFill>
                <a:schemeClr val="tx1"/>
              </a:solidFill>
            </a:endParaRPr>
          </a:p>
        </p:txBody>
      </p:sp>
      <p:sp>
        <p:nvSpPr>
          <p:cNvPr id="25" name="Rectangular Callout 24"/>
          <p:cNvSpPr/>
          <p:nvPr/>
        </p:nvSpPr>
        <p:spPr>
          <a:xfrm>
            <a:off x="9300210" y="3097234"/>
            <a:ext cx="1316990" cy="555436"/>
          </a:xfrm>
          <a:prstGeom prst="wedgeRectCallout">
            <a:avLst>
              <a:gd name="adj1" fmla="val -90186"/>
              <a:gd name="adj2" fmla="val -27738"/>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1400" dirty="0" smtClean="0"/>
              <a:t>Oracle Database Cloud</a:t>
            </a:r>
            <a:endParaRPr lang="en-US" sz="1400" dirty="0"/>
          </a:p>
        </p:txBody>
      </p:sp>
      <p:cxnSp>
        <p:nvCxnSpPr>
          <p:cNvPr id="26" name="Straight Arrow Connector 25"/>
          <p:cNvCxnSpPr>
            <a:endCxn id="22" idx="2"/>
          </p:cNvCxnSpPr>
          <p:nvPr/>
        </p:nvCxnSpPr>
        <p:spPr>
          <a:xfrm flipV="1">
            <a:off x="7274541" y="3282040"/>
            <a:ext cx="895692" cy="641487"/>
          </a:xfrm>
          <a:prstGeom prst="straightConnector1">
            <a:avLst/>
          </a:prstGeom>
          <a:solidFill>
            <a:schemeClr val="dk1">
              <a:alpha val="50000"/>
            </a:schemeClr>
          </a:solidFill>
          <a:ln>
            <a:noFill/>
          </a:ln>
        </p:spPr>
        <p:style>
          <a:lnRef idx="0">
            <a:scrgbClr r="0" g="0" b="0"/>
          </a:lnRef>
          <a:fillRef idx="0">
            <a:scrgbClr r="0" g="0" b="0"/>
          </a:fillRef>
          <a:effectRef idx="0">
            <a:scrgbClr r="0" g="0" b="0"/>
          </a:effectRef>
          <a:fontRef idx="minor">
            <a:schemeClr val="lt1"/>
          </a:fontRef>
        </p:style>
      </p:cxnSp>
      <p:cxnSp>
        <p:nvCxnSpPr>
          <p:cNvPr id="27" name="Straight Arrow Connector 26"/>
          <p:cNvCxnSpPr>
            <a:endCxn id="16" idx="1"/>
          </p:cNvCxnSpPr>
          <p:nvPr/>
        </p:nvCxnSpPr>
        <p:spPr>
          <a:xfrm flipV="1">
            <a:off x="4969815" y="3507890"/>
            <a:ext cx="1634166" cy="3344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03957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1" grpId="0" animBg="1"/>
      <p:bldP spid="22" grpId="0" animBg="1"/>
      <p:bldP spid="25" grpId="0" animBg="1"/>
    </p:bldLst>
  </p:timing>
</p:sld>
</file>

<file path=ppt/slides/slide23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66610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Provision </a:t>
            </a:r>
            <a:r>
              <a:rPr lang="fr-FR" sz="5400" dirty="0" err="1" smtClean="0">
                <a:solidFill>
                  <a:schemeClr val="accent4">
                    <a:lumMod val="75000"/>
                  </a:schemeClr>
                </a:solidFill>
                <a:latin typeface="Trebuchet MS Bold" charset="0"/>
                <a:cs typeface="Trebuchet MS Bold" charset="0"/>
              </a:rPr>
              <a:t>Node</a:t>
            </a:r>
            <a:r>
              <a:rPr lang="fr-FR" sz="5400" dirty="0" smtClean="0">
                <a:solidFill>
                  <a:schemeClr val="accent4">
                    <a:lumMod val="75000"/>
                  </a:schemeClr>
                </a:solidFill>
                <a:latin typeface="Trebuchet MS Bold" charset="0"/>
                <a:cs typeface="Trebuchet MS Bold" charset="0"/>
              </a:rPr>
              <a:t> application on</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Oracle Application Container</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3" name="Picture 2"/>
          <p:cNvPicPr>
            <a:picLocks noChangeAspect="1"/>
          </p:cNvPicPr>
          <p:nvPr/>
        </p:nvPicPr>
        <p:blipFill>
          <a:blip r:embed="rId3"/>
          <a:stretch>
            <a:fillRect/>
          </a:stretch>
        </p:blipFill>
        <p:spPr>
          <a:xfrm>
            <a:off x="676275" y="1865436"/>
            <a:ext cx="9830434" cy="4700176"/>
          </a:xfrm>
          <a:prstGeom prst="rect">
            <a:avLst/>
          </a:prstGeom>
        </p:spPr>
      </p:pic>
    </p:spTree>
    <p:extLst>
      <p:ext uri="{BB962C8B-B14F-4D97-AF65-F5344CB8AC3E}">
        <p14:creationId xmlns:p14="http://schemas.microsoft.com/office/powerpoint/2010/main" val="91526722"/>
      </p:ext>
    </p:extLst>
  </p:cSld>
  <p:clrMapOvr>
    <a:masterClrMapping/>
  </p:clrMapOvr>
  <p:timing>
    <p:tnLst>
      <p:par>
        <p:cTn id="1" dur="indefinite" restart="never" nodeType="tmRoot"/>
      </p:par>
    </p:tnLst>
  </p:timing>
</p:sld>
</file>

<file path=ppt/slides/slide2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66610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Inject</a:t>
            </a: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Environment</a:t>
            </a:r>
            <a:r>
              <a:rPr lang="fr-FR" sz="5400" dirty="0" smtClean="0">
                <a:solidFill>
                  <a:schemeClr val="accent4">
                    <a:lumMod val="75000"/>
                  </a:schemeClr>
                </a:solidFill>
                <a:latin typeface="Trebuchet MS Bold" charset="0"/>
                <a:cs typeface="Trebuchet MS Bold" charset="0"/>
              </a:rPr>
              <a:t> Variable </a:t>
            </a:r>
            <a:r>
              <a:rPr lang="fr-FR" sz="5400" dirty="0" err="1" smtClean="0">
                <a:solidFill>
                  <a:schemeClr val="accent4">
                    <a:lumMod val="75000"/>
                  </a:schemeClr>
                </a:solidFill>
                <a:latin typeface="Trebuchet MS Bold" charset="0"/>
                <a:cs typeface="Trebuchet MS Bold" charset="0"/>
              </a:rPr>
              <a:t>into</a:t>
            </a:r>
            <a:r>
              <a:rPr lang="fr-FR" sz="5400" dirty="0" smtClean="0">
                <a:solidFill>
                  <a:schemeClr val="accent4">
                    <a:lumMod val="75000"/>
                  </a:schemeClr>
                </a:solidFill>
                <a:latin typeface="Trebuchet MS Bold" charset="0"/>
                <a:cs typeface="Trebuchet MS Bold" charset="0"/>
              </a:rPr>
              <a:t>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Oracle Application Container </a:t>
            </a:r>
            <a:r>
              <a:rPr lang="fr-FR" sz="5400" dirty="0" err="1" smtClean="0">
                <a:solidFill>
                  <a:schemeClr val="accent4">
                    <a:lumMod val="75000"/>
                  </a:schemeClr>
                </a:solidFill>
                <a:latin typeface="Trebuchet MS Bold" charset="0"/>
                <a:cs typeface="Trebuchet MS Bold" charset="0"/>
              </a:rPr>
              <a:t>app</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6" name="Picture 5"/>
          <p:cNvPicPr>
            <a:picLocks noChangeAspect="1"/>
          </p:cNvPicPr>
          <p:nvPr/>
        </p:nvPicPr>
        <p:blipFill>
          <a:blip r:embed="rId3"/>
          <a:stretch>
            <a:fillRect/>
          </a:stretch>
        </p:blipFill>
        <p:spPr>
          <a:xfrm>
            <a:off x="732616" y="1705654"/>
            <a:ext cx="10164618" cy="4859958"/>
          </a:xfrm>
          <a:prstGeom prst="rect">
            <a:avLst/>
          </a:prstGeom>
        </p:spPr>
      </p:pic>
    </p:spTree>
    <p:extLst>
      <p:ext uri="{BB962C8B-B14F-4D97-AF65-F5344CB8AC3E}">
        <p14:creationId xmlns:p14="http://schemas.microsoft.com/office/powerpoint/2010/main" val="1221541218"/>
      </p:ext>
    </p:extLst>
  </p:cSld>
  <p:clrMapOvr>
    <a:masterClrMapping/>
  </p:clrMapOvr>
  <p:timing>
    <p:tnLst>
      <p:par>
        <p:cTn id="1" dur="indefinite" restart="never" nodeType="tmRoot"/>
      </p:par>
    </p:tnLst>
  </p:timing>
</p:sld>
</file>

<file path=ppt/slides/slide2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666105"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Inject</a:t>
            </a:r>
            <a:r>
              <a:rPr lang="fr-FR" sz="5400" dirty="0" smtClean="0">
                <a:solidFill>
                  <a:schemeClr val="accent4">
                    <a:lumMod val="75000"/>
                  </a:schemeClr>
                </a:solidFill>
                <a:latin typeface="Trebuchet MS Bold" charset="0"/>
                <a:cs typeface="Trebuchet MS Bold" charset="0"/>
              </a:rPr>
              <a:t> </a:t>
            </a:r>
            <a:r>
              <a:rPr lang="fr-FR" sz="5400" dirty="0" err="1" smtClean="0">
                <a:solidFill>
                  <a:schemeClr val="accent4">
                    <a:lumMod val="75000"/>
                  </a:schemeClr>
                </a:solidFill>
                <a:latin typeface="Trebuchet MS Bold" charset="0"/>
                <a:cs typeface="Trebuchet MS Bold" charset="0"/>
              </a:rPr>
              <a:t>Environment</a:t>
            </a:r>
            <a:r>
              <a:rPr lang="fr-FR" sz="5400" dirty="0" smtClean="0">
                <a:solidFill>
                  <a:schemeClr val="accent4">
                    <a:lumMod val="75000"/>
                  </a:schemeClr>
                </a:solidFill>
                <a:latin typeface="Trebuchet MS Bold" charset="0"/>
                <a:cs typeface="Trebuchet MS Bold" charset="0"/>
              </a:rPr>
              <a:t> Variable </a:t>
            </a:r>
            <a:r>
              <a:rPr lang="fr-FR" sz="5400" dirty="0" err="1" smtClean="0">
                <a:solidFill>
                  <a:schemeClr val="accent4">
                    <a:lumMod val="75000"/>
                  </a:schemeClr>
                </a:solidFill>
                <a:latin typeface="Trebuchet MS Bold" charset="0"/>
                <a:cs typeface="Trebuchet MS Bold" charset="0"/>
              </a:rPr>
              <a:t>into</a:t>
            </a:r>
            <a:r>
              <a:rPr lang="fr-FR" sz="5400" dirty="0" smtClean="0">
                <a:solidFill>
                  <a:schemeClr val="accent4">
                    <a:lumMod val="75000"/>
                  </a:schemeClr>
                </a:solidFill>
                <a:latin typeface="Trebuchet MS Bold" charset="0"/>
                <a:cs typeface="Trebuchet MS Bold" charset="0"/>
              </a:rPr>
              <a:t> </a:t>
            </a:r>
            <a:br>
              <a:rPr lang="fr-FR" sz="5400" dirty="0" smtClean="0">
                <a:solidFill>
                  <a:schemeClr val="accent4">
                    <a:lumMod val="75000"/>
                  </a:schemeClr>
                </a:solidFill>
                <a:latin typeface="Trebuchet MS Bold" charset="0"/>
                <a:cs typeface="Trebuchet MS Bold" charset="0"/>
              </a:rPr>
            </a:br>
            <a:r>
              <a:rPr lang="fr-FR" sz="5400" dirty="0" smtClean="0">
                <a:solidFill>
                  <a:schemeClr val="accent4">
                    <a:lumMod val="75000"/>
                  </a:schemeClr>
                </a:solidFill>
                <a:latin typeface="Trebuchet MS Bold" charset="0"/>
                <a:cs typeface="Trebuchet MS Bold" charset="0"/>
              </a:rPr>
              <a:t> Oracle Application Container </a:t>
            </a:r>
            <a:r>
              <a:rPr lang="fr-FR" sz="5400" dirty="0" err="1" smtClean="0">
                <a:solidFill>
                  <a:schemeClr val="accent4">
                    <a:lumMod val="75000"/>
                  </a:schemeClr>
                </a:solidFill>
                <a:latin typeface="Trebuchet MS Bold" charset="0"/>
                <a:cs typeface="Trebuchet MS Bold" charset="0"/>
              </a:rPr>
              <a:t>app</a:t>
            </a:r>
            <a:endParaRPr lang="fr-FR" sz="54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3" name="Picture 2"/>
          <p:cNvPicPr>
            <a:picLocks noChangeAspect="1"/>
          </p:cNvPicPr>
          <p:nvPr/>
        </p:nvPicPr>
        <p:blipFill>
          <a:blip r:embed="rId3"/>
          <a:stretch>
            <a:fillRect/>
          </a:stretch>
        </p:blipFill>
        <p:spPr>
          <a:xfrm>
            <a:off x="1143000" y="1724442"/>
            <a:ext cx="10382884" cy="4964316"/>
          </a:xfrm>
          <a:prstGeom prst="rect">
            <a:avLst/>
          </a:prstGeom>
        </p:spPr>
      </p:pic>
    </p:spTree>
    <p:extLst>
      <p:ext uri="{BB962C8B-B14F-4D97-AF65-F5344CB8AC3E}">
        <p14:creationId xmlns:p14="http://schemas.microsoft.com/office/powerpoint/2010/main" val="131311852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0" y="0"/>
            <a:ext cx="12192000" cy="6858000"/>
            <a:chOff x="0" y="0"/>
            <a:chExt cx="12192000" cy="6858000"/>
          </a:xfrm>
        </p:grpSpPr>
        <p:sp>
          <p:nvSpPr>
            <p:cNvPr id="60" name="Rounded Rectangle 59"/>
            <p:cNvSpPr/>
            <p:nvPr/>
          </p:nvSpPr>
          <p:spPr>
            <a:xfrm>
              <a:off x="2639115" y="5653012"/>
              <a:ext cx="1669369" cy="7714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Marketing &amp; Campaigns</a:t>
              </a:r>
              <a:endParaRPr lang="nl-NL" sz="1600" dirty="0"/>
            </a:p>
          </p:txBody>
        </p:sp>
        <p:cxnSp>
          <p:nvCxnSpPr>
            <p:cNvPr id="61" name="Straight Connector 60"/>
            <p:cNvCxnSpPr/>
            <p:nvPr/>
          </p:nvCxnSpPr>
          <p:spPr>
            <a:xfrm>
              <a:off x="779295" y="2467057"/>
              <a:ext cx="11173133" cy="0"/>
            </a:xfrm>
            <a:prstGeom prst="line">
              <a:avLst/>
            </a:prstGeom>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9838851" y="2179927"/>
              <a:ext cx="2207527" cy="287130"/>
            </a:xfrm>
            <a:prstGeom prst="rect">
              <a:avLst/>
            </a:prstGeom>
            <a:noFill/>
          </p:spPr>
          <p:txBody>
            <a:bodyPr wrap="none" rtlCol="0">
              <a:spAutoFit/>
            </a:bodyPr>
            <a:lstStyle/>
            <a:p>
              <a:r>
                <a:rPr lang="en-US" sz="1266" dirty="0" smtClean="0"/>
                <a:t>Public Internet/External Actors</a:t>
              </a:r>
              <a:endParaRPr lang="nl-NL" sz="1266" dirty="0" err="1"/>
            </a:p>
          </p:txBody>
        </p:sp>
        <p:sp>
          <p:nvSpPr>
            <p:cNvPr id="63" name="Rounded Rectangle 62"/>
            <p:cNvSpPr/>
            <p:nvPr/>
          </p:nvSpPr>
          <p:spPr>
            <a:xfrm>
              <a:off x="9506383" y="455312"/>
              <a:ext cx="1802118" cy="6994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Gov</a:t>
              </a:r>
              <a:r>
                <a:rPr lang="en-US" dirty="0"/>
                <a:t> Agency</a:t>
              </a:r>
              <a:endParaRPr lang="nl-NL" dirty="0"/>
            </a:p>
          </p:txBody>
        </p:sp>
        <p:sp>
          <p:nvSpPr>
            <p:cNvPr id="64" name="Rounded Rectangle 63"/>
            <p:cNvSpPr/>
            <p:nvPr/>
          </p:nvSpPr>
          <p:spPr>
            <a:xfrm>
              <a:off x="7562380" y="3079918"/>
              <a:ext cx="1851586"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Shipping</a:t>
              </a:r>
              <a:endParaRPr lang="nl-NL" sz="2000" dirty="0"/>
            </a:p>
          </p:txBody>
        </p:sp>
        <p:sp>
          <p:nvSpPr>
            <p:cNvPr id="65" name="Rounded Rectangle 64"/>
            <p:cNvSpPr/>
            <p:nvPr/>
          </p:nvSpPr>
          <p:spPr>
            <a:xfrm>
              <a:off x="1253476" y="3079918"/>
              <a:ext cx="1484562" cy="8356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Security</a:t>
              </a:r>
              <a:endParaRPr lang="nl-NL" dirty="0"/>
            </a:p>
          </p:txBody>
        </p:sp>
        <p:sp>
          <p:nvSpPr>
            <p:cNvPr id="66" name="Rounded Rectangle 65"/>
            <p:cNvSpPr/>
            <p:nvPr/>
          </p:nvSpPr>
          <p:spPr>
            <a:xfrm>
              <a:off x="7562380" y="4330370"/>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Finance</a:t>
              </a:r>
            </a:p>
            <a:p>
              <a:pPr algn="ctr"/>
              <a:r>
                <a:rPr lang="en-US" sz="1200" dirty="0" smtClean="0">
                  <a:ln w="0"/>
                  <a:solidFill>
                    <a:schemeClr val="tx1"/>
                  </a:solidFill>
                  <a:effectLst>
                    <a:outerShdw blurRad="38100" dist="19050" dir="2700000" algn="tl" rotWithShape="0">
                      <a:schemeClr val="dk1">
                        <a:alpha val="40000"/>
                      </a:schemeClr>
                    </a:outerShdw>
                  </a:effectLst>
                </a:rPr>
                <a:t>Accounts, Invoices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7" name="Rounded Rectangle 66"/>
            <p:cNvSpPr/>
            <p:nvPr/>
          </p:nvSpPr>
          <p:spPr>
            <a:xfrm>
              <a:off x="4949885" y="4308670"/>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Supplier &amp; Product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8" name="Rounded Rectangle 67"/>
            <p:cNvSpPr/>
            <p:nvPr/>
          </p:nvSpPr>
          <p:spPr>
            <a:xfrm>
              <a:off x="2929027" y="3075288"/>
              <a:ext cx="205245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Inventory &amp; Warehousing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9" name="Rounded Rectangle 68"/>
            <p:cNvSpPr/>
            <p:nvPr/>
          </p:nvSpPr>
          <p:spPr>
            <a:xfrm>
              <a:off x="9899977" y="3535001"/>
              <a:ext cx="1708549" cy="12111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Output </a:t>
              </a:r>
              <a:br>
                <a:rPr lang="en-US" sz="1600" dirty="0" smtClean="0">
                  <a:ln w="0"/>
                  <a:solidFill>
                    <a:schemeClr val="tx1"/>
                  </a:solidFill>
                  <a:effectLst>
                    <a:outerShdw blurRad="38100" dist="19050" dir="2700000" algn="tl" rotWithShape="0">
                      <a:schemeClr val="dk1">
                        <a:alpha val="40000"/>
                      </a:schemeClr>
                    </a:outerShdw>
                  </a:effectLst>
                </a:rPr>
              </a:br>
              <a:r>
                <a:rPr lang="en-US" sz="1200" dirty="0" smtClean="0">
                  <a:ln w="0"/>
                  <a:solidFill>
                    <a:schemeClr val="tx1"/>
                  </a:solidFill>
                  <a:effectLst>
                    <a:outerShdw blurRad="38100" dist="19050" dir="2700000" algn="tl" rotWithShape="0">
                      <a:schemeClr val="dk1">
                        <a:alpha val="40000"/>
                      </a:schemeClr>
                    </a:outerShdw>
                  </a:effectLst>
                </a:rPr>
                <a:t>(print &amp; mail, email, SMS, …)</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0" name="TextBox 69"/>
            <p:cNvSpPr txBox="1"/>
            <p:nvPr/>
          </p:nvSpPr>
          <p:spPr>
            <a:xfrm>
              <a:off x="10502366" y="2483694"/>
              <a:ext cx="1544012" cy="287130"/>
            </a:xfrm>
            <a:prstGeom prst="rect">
              <a:avLst/>
            </a:prstGeom>
            <a:noFill/>
          </p:spPr>
          <p:txBody>
            <a:bodyPr wrap="none" rtlCol="0">
              <a:spAutoFit/>
            </a:bodyPr>
            <a:lstStyle/>
            <a:p>
              <a:r>
                <a:rPr lang="en-US" sz="1266" dirty="0" smtClean="0"/>
                <a:t>Inside the Enterprise</a:t>
              </a:r>
              <a:endParaRPr lang="nl-NL" sz="1266" dirty="0" err="1"/>
            </a:p>
          </p:txBody>
        </p:sp>
        <p:sp>
          <p:nvSpPr>
            <p:cNvPr id="71" name="Rounded Rectangle 70"/>
            <p:cNvSpPr/>
            <p:nvPr/>
          </p:nvSpPr>
          <p:spPr>
            <a:xfrm>
              <a:off x="4816859" y="5653014"/>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Department</a:t>
              </a:r>
            </a:p>
            <a:p>
              <a:pPr algn="ctr"/>
              <a:r>
                <a:rPr lang="en-US" sz="1200" dirty="0" smtClean="0">
                  <a:ln w="0"/>
                  <a:solidFill>
                    <a:schemeClr val="tx1"/>
                  </a:solidFill>
                  <a:effectLst>
                    <a:outerShdw blurRad="38100" dist="19050" dir="2700000" algn="tl" rotWithShape="0">
                      <a:schemeClr val="dk1">
                        <a:alpha val="40000"/>
                      </a:schemeClr>
                    </a:outerShdw>
                  </a:effectLst>
                </a:rPr>
                <a:t>Consolidation, MI, Reporting, Analysis and R&amp;D</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72" name="Rounded Rectangle 71"/>
            <p:cNvSpPr/>
            <p:nvPr/>
          </p:nvSpPr>
          <p:spPr>
            <a:xfrm>
              <a:off x="2483990" y="4330370"/>
              <a:ext cx="1974799" cy="770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Customer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3" name="Rounded Rectangle 72"/>
            <p:cNvSpPr/>
            <p:nvPr/>
          </p:nvSpPr>
          <p:spPr>
            <a:xfrm>
              <a:off x="5454950" y="3077200"/>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Order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4" name="Rounded Rectangle 73"/>
            <p:cNvSpPr/>
            <p:nvPr/>
          </p:nvSpPr>
          <p:spPr>
            <a:xfrm>
              <a:off x="10244260" y="1013562"/>
              <a:ext cx="1802118" cy="6994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t>Data providers</a:t>
              </a:r>
              <a:endParaRPr lang="nl-NL" sz="2000" dirty="0"/>
            </a:p>
          </p:txBody>
        </p:sp>
        <p:pic>
          <p:nvPicPr>
            <p:cNvPr id="75" name="Picture 2" descr="Related image"/>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307" y="1320760"/>
              <a:ext cx="2021568" cy="1718333"/>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8382000" y="158216"/>
              <a:ext cx="1363582" cy="6994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t>Supplier</a:t>
              </a:r>
              <a:endParaRPr lang="nl-NL" sz="2000" dirty="0"/>
            </a:p>
          </p:txBody>
        </p:sp>
        <p:sp>
          <p:nvSpPr>
            <p:cNvPr id="77" name="Rounded Rectangle 76"/>
            <p:cNvSpPr/>
            <p:nvPr/>
          </p:nvSpPr>
          <p:spPr>
            <a:xfrm>
              <a:off x="3809614" y="185395"/>
              <a:ext cx="1802118" cy="69944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Customers</a:t>
              </a:r>
              <a:endParaRPr lang="nl-NL" sz="2000" dirty="0"/>
            </a:p>
          </p:txBody>
        </p:sp>
        <p:sp>
          <p:nvSpPr>
            <p:cNvPr id="78" name="Rectangle 77"/>
            <p:cNvSpPr/>
            <p:nvPr/>
          </p:nvSpPr>
          <p:spPr>
            <a:xfrm>
              <a:off x="0" y="0"/>
              <a:ext cx="12192000" cy="6858000"/>
            </a:xfrm>
            <a:prstGeom prst="rect">
              <a:avLst/>
            </a:prstGeom>
            <a:solidFill>
              <a:schemeClr val="bg1">
                <a:lumMod val="85000"/>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grpSp>
      <p:sp>
        <p:nvSpPr>
          <p:cNvPr id="22" name="Rounded Rectangle 21"/>
          <p:cNvSpPr/>
          <p:nvPr/>
        </p:nvSpPr>
        <p:spPr>
          <a:xfrm>
            <a:off x="5540200" y="2023669"/>
            <a:ext cx="1821822" cy="7255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smtClean="0"/>
              <a:t>B2B Partner Portal</a:t>
            </a:r>
            <a:endParaRPr lang="nl-NL" sz="1400" dirty="0"/>
          </a:p>
        </p:txBody>
      </p:sp>
      <p:sp>
        <p:nvSpPr>
          <p:cNvPr id="23" name="Rounded Rectangle 22"/>
          <p:cNvSpPr/>
          <p:nvPr/>
        </p:nvSpPr>
        <p:spPr>
          <a:xfrm>
            <a:off x="2586706" y="2025130"/>
            <a:ext cx="1533081"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Customer Service SaaS</a:t>
            </a:r>
            <a:endParaRPr lang="nl-NL" sz="1600" dirty="0"/>
          </a:p>
        </p:txBody>
      </p:sp>
      <p:sp>
        <p:nvSpPr>
          <p:cNvPr id="24" name="Rounded Rectangle 23"/>
          <p:cNvSpPr/>
          <p:nvPr/>
        </p:nvSpPr>
        <p:spPr>
          <a:xfrm>
            <a:off x="4661639" y="1339008"/>
            <a:ext cx="878561" cy="529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Mobile App</a:t>
            </a:r>
            <a:endParaRPr lang="nl-NL" sz="1600" dirty="0"/>
          </a:p>
        </p:txBody>
      </p:sp>
      <p:sp>
        <p:nvSpPr>
          <p:cNvPr id="25" name="Rounded Rectangle 24"/>
          <p:cNvSpPr/>
          <p:nvPr/>
        </p:nvSpPr>
        <p:spPr>
          <a:xfrm>
            <a:off x="1309287" y="5740047"/>
            <a:ext cx="1372939" cy="6609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Big Data Lake</a:t>
            </a:r>
            <a:endParaRPr lang="nl-NL" sz="1600" dirty="0"/>
          </a:p>
        </p:txBody>
      </p:sp>
      <p:sp>
        <p:nvSpPr>
          <p:cNvPr id="26" name="Rounded Rectangle 25"/>
          <p:cNvSpPr/>
          <p:nvPr/>
        </p:nvSpPr>
        <p:spPr>
          <a:xfrm>
            <a:off x="5034444" y="3574827"/>
            <a:ext cx="1978051"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Custom Application for Product Catalog</a:t>
            </a:r>
            <a:endParaRPr lang="nl-NL" sz="1600" dirty="0"/>
          </a:p>
        </p:txBody>
      </p:sp>
      <p:sp>
        <p:nvSpPr>
          <p:cNvPr id="27" name="Rounded Rectangle 26"/>
          <p:cNvSpPr/>
          <p:nvPr/>
        </p:nvSpPr>
        <p:spPr>
          <a:xfrm>
            <a:off x="1751259" y="2884333"/>
            <a:ext cx="1484562"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smtClean="0"/>
              <a:t>IoT</a:t>
            </a:r>
            <a:r>
              <a:rPr lang="en-US" sz="1600" dirty="0" smtClean="0"/>
              <a:t> Gateways &amp; Hub</a:t>
            </a:r>
            <a:endParaRPr lang="nl-NL" sz="1600" dirty="0"/>
          </a:p>
        </p:txBody>
      </p:sp>
      <p:sp>
        <p:nvSpPr>
          <p:cNvPr id="28" name="Rounded Rectangle 27"/>
          <p:cNvSpPr/>
          <p:nvPr/>
        </p:nvSpPr>
        <p:spPr>
          <a:xfrm>
            <a:off x="7064787" y="3968691"/>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ERP</a:t>
            </a:r>
          </a:p>
        </p:txBody>
      </p:sp>
      <p:sp>
        <p:nvSpPr>
          <p:cNvPr id="29" name="Rounded Rectangle 28"/>
          <p:cNvSpPr/>
          <p:nvPr/>
        </p:nvSpPr>
        <p:spPr>
          <a:xfrm>
            <a:off x="9783361" y="5510348"/>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Content Management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0" name="Rounded Rectangle 29"/>
          <p:cNvSpPr/>
          <p:nvPr/>
        </p:nvSpPr>
        <p:spPr>
          <a:xfrm>
            <a:off x="7679265" y="2857058"/>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Human Workflow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1" name="Rounded Rectangle 30"/>
          <p:cNvSpPr/>
          <p:nvPr/>
        </p:nvSpPr>
        <p:spPr>
          <a:xfrm>
            <a:off x="10530802" y="3417050"/>
            <a:ext cx="1229033" cy="49255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Mail Server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2" name="Rounded Rectangle 31"/>
          <p:cNvSpPr/>
          <p:nvPr/>
        </p:nvSpPr>
        <p:spPr>
          <a:xfrm>
            <a:off x="7626460" y="4940745"/>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Warehouse</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33" name="Rounded Rectangle 32"/>
          <p:cNvSpPr/>
          <p:nvPr/>
        </p:nvSpPr>
        <p:spPr>
          <a:xfrm>
            <a:off x="1786828" y="4650098"/>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SaaS CRM</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42" name="Rounded Rectangle 41"/>
          <p:cNvSpPr/>
          <p:nvPr/>
        </p:nvSpPr>
        <p:spPr>
          <a:xfrm>
            <a:off x="10097655" y="578485"/>
            <a:ext cx="1647741" cy="66466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err="1" smtClean="0"/>
              <a:t>DaaS</a:t>
            </a:r>
            <a:r>
              <a:rPr lang="en-US" sz="2000" dirty="0" smtClean="0"/>
              <a:t> Services</a:t>
            </a:r>
            <a:endParaRPr lang="nl-NL" sz="2000" dirty="0"/>
          </a:p>
        </p:txBody>
      </p:sp>
      <p:sp>
        <p:nvSpPr>
          <p:cNvPr id="49" name="Rounded Rectangle 48"/>
          <p:cNvSpPr/>
          <p:nvPr/>
        </p:nvSpPr>
        <p:spPr>
          <a:xfrm>
            <a:off x="3782634" y="5444874"/>
            <a:ext cx="2423429" cy="10995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CX</a:t>
            </a:r>
          </a:p>
          <a:p>
            <a:pPr algn="ctr"/>
            <a:r>
              <a:rPr lang="en-US" sz="1600" dirty="0" smtClean="0">
                <a:ln w="0"/>
                <a:solidFill>
                  <a:schemeClr val="tx1"/>
                </a:solidFill>
                <a:effectLst>
                  <a:outerShdw blurRad="38100" dist="19050" dir="2700000" algn="tl" rotWithShape="0">
                    <a:schemeClr val="dk1">
                      <a:alpha val="40000"/>
                    </a:schemeClr>
                  </a:outerShdw>
                </a:effectLst>
              </a:rPr>
              <a:t>Campaigns, Social Media Monitor, 360 Customer View</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0" name="Rounded Rectangle 49"/>
          <p:cNvSpPr/>
          <p:nvPr/>
        </p:nvSpPr>
        <p:spPr>
          <a:xfrm>
            <a:off x="294781" y="3694944"/>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LDAP for Users, Roles &amp; Permissions</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51" name="Rounded Rectangle 50"/>
          <p:cNvSpPr/>
          <p:nvPr/>
        </p:nvSpPr>
        <p:spPr>
          <a:xfrm>
            <a:off x="4198993" y="2026554"/>
            <a:ext cx="1242996"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t>WebShop</a:t>
            </a:r>
            <a:r>
              <a:rPr lang="en-US" sz="1600" dirty="0" smtClean="0"/>
              <a:t> Portal</a:t>
            </a:r>
            <a:endParaRPr lang="nl-NL" sz="1600" dirty="0"/>
          </a:p>
        </p:txBody>
      </p:sp>
      <p:sp>
        <p:nvSpPr>
          <p:cNvPr id="52" name="Rounded Rectangle 51"/>
          <p:cNvSpPr/>
          <p:nvPr/>
        </p:nvSpPr>
        <p:spPr>
          <a:xfrm>
            <a:off x="4994349" y="2829510"/>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Recommendation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3" name="Rounded Rectangle 52"/>
          <p:cNvSpPr/>
          <p:nvPr/>
        </p:nvSpPr>
        <p:spPr>
          <a:xfrm>
            <a:off x="9305972" y="3971671"/>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Dashboard &amp; BI &amp; Reporting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4" name="Rounded Rectangle 53"/>
          <p:cNvSpPr/>
          <p:nvPr/>
        </p:nvSpPr>
        <p:spPr>
          <a:xfrm>
            <a:off x="3332297" y="2864433"/>
            <a:ext cx="1484562" cy="8119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Security &amp; Compliance Monitor</a:t>
            </a:r>
            <a:endParaRPr lang="nl-NL" sz="1600" dirty="0"/>
          </a:p>
        </p:txBody>
      </p:sp>
      <p:sp>
        <p:nvSpPr>
          <p:cNvPr id="55" name="Rounded Rectangle 54"/>
          <p:cNvSpPr/>
          <p:nvPr/>
        </p:nvSpPr>
        <p:spPr>
          <a:xfrm>
            <a:off x="10568874" y="4926105"/>
            <a:ext cx="1229033" cy="49255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Desktop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6" name="Rounded Rectangle 55"/>
          <p:cNvSpPr/>
          <p:nvPr/>
        </p:nvSpPr>
        <p:spPr>
          <a:xfrm>
            <a:off x="9933939" y="2780947"/>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Communication &amp; Collaboration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9" name="Rounded Rectangle 78"/>
          <p:cNvSpPr/>
          <p:nvPr/>
        </p:nvSpPr>
        <p:spPr>
          <a:xfrm>
            <a:off x="7653591" y="5818632"/>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Logging Collector &amp; Monitor &amp; Analyzer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0" name="Rounded Rectangle 79"/>
          <p:cNvSpPr/>
          <p:nvPr/>
        </p:nvSpPr>
        <p:spPr>
          <a:xfrm>
            <a:off x="4571993" y="4492000"/>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Monitor for Application &amp; Infra metrics</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81" name="Rounded Rectangle 80"/>
          <p:cNvSpPr/>
          <p:nvPr/>
        </p:nvSpPr>
        <p:spPr>
          <a:xfrm>
            <a:off x="202911" y="4786691"/>
            <a:ext cx="1384828"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Source Code Control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2" name="Rounded Rectangle 81"/>
          <p:cNvSpPr/>
          <p:nvPr/>
        </p:nvSpPr>
        <p:spPr>
          <a:xfrm>
            <a:off x="8083250" y="1992683"/>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API Gateway</a:t>
            </a:r>
            <a:endParaRPr lang="nl-NL" sz="1400" dirty="0"/>
          </a:p>
        </p:txBody>
      </p:sp>
      <p:sp>
        <p:nvSpPr>
          <p:cNvPr id="83" name="Rounded Rectangle 82"/>
          <p:cNvSpPr/>
          <p:nvPr/>
        </p:nvSpPr>
        <p:spPr>
          <a:xfrm>
            <a:off x="6787741" y="305049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Service Bus</a:t>
            </a:r>
            <a:endParaRPr lang="nl-NL" sz="1400" dirty="0"/>
          </a:p>
        </p:txBody>
      </p:sp>
      <p:sp>
        <p:nvSpPr>
          <p:cNvPr id="84" name="Rounded Rectangle 83"/>
          <p:cNvSpPr/>
          <p:nvPr/>
        </p:nvSpPr>
        <p:spPr>
          <a:xfrm>
            <a:off x="4025800" y="374450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7" name="Rounded Rectangle 86"/>
          <p:cNvSpPr/>
          <p:nvPr/>
        </p:nvSpPr>
        <p:spPr>
          <a:xfrm>
            <a:off x="6703655" y="4856815"/>
            <a:ext cx="840605"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8" name="Rounded Rectangle 87"/>
          <p:cNvSpPr/>
          <p:nvPr/>
        </p:nvSpPr>
        <p:spPr>
          <a:xfrm>
            <a:off x="9249137" y="3271180"/>
            <a:ext cx="753197"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Rule Engine</a:t>
            </a:r>
            <a:endParaRPr lang="nl-NL" sz="1400" dirty="0"/>
          </a:p>
        </p:txBody>
      </p:sp>
      <p:sp>
        <p:nvSpPr>
          <p:cNvPr id="89" name="Rounded Rectangle 88"/>
          <p:cNvSpPr/>
          <p:nvPr/>
        </p:nvSpPr>
        <p:spPr>
          <a:xfrm>
            <a:off x="5421854" y="178136"/>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Desktop Browser</a:t>
            </a:r>
            <a:endParaRPr lang="nl-NL" sz="1600" dirty="0"/>
          </a:p>
        </p:txBody>
      </p:sp>
      <p:sp>
        <p:nvSpPr>
          <p:cNvPr id="90" name="Rounded Rectangle 89"/>
          <p:cNvSpPr/>
          <p:nvPr/>
        </p:nvSpPr>
        <p:spPr>
          <a:xfrm>
            <a:off x="4497592" y="654390"/>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Mobile Devices</a:t>
            </a:r>
            <a:endParaRPr lang="nl-NL" sz="1600" dirty="0"/>
          </a:p>
        </p:txBody>
      </p:sp>
      <p:sp>
        <p:nvSpPr>
          <p:cNvPr id="91" name="Rounded Rectangle 90"/>
          <p:cNvSpPr/>
          <p:nvPr/>
        </p:nvSpPr>
        <p:spPr>
          <a:xfrm>
            <a:off x="3143868" y="628264"/>
            <a:ext cx="1306030" cy="7304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Email / Facebook / WhatsApp</a:t>
            </a:r>
            <a:endParaRPr lang="nl-NL" sz="1600" dirty="0"/>
          </a:p>
        </p:txBody>
      </p:sp>
      <p:pic>
        <p:nvPicPr>
          <p:cNvPr id="58" name="Picture 2" descr="Afbeeldingsresultaat voor internet of things"/>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71" y="1219440"/>
            <a:ext cx="2104399" cy="1857760"/>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84"/>
          <p:cNvSpPr/>
          <p:nvPr/>
        </p:nvSpPr>
        <p:spPr>
          <a:xfrm>
            <a:off x="3207376" y="3697398"/>
            <a:ext cx="1811457" cy="83240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Custom Order Management Application</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86" name="Rounded Rectangle 85"/>
          <p:cNvSpPr/>
          <p:nvPr/>
        </p:nvSpPr>
        <p:spPr>
          <a:xfrm>
            <a:off x="2213835" y="3703215"/>
            <a:ext cx="922560"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Asset Tracker</a:t>
            </a:r>
            <a:endParaRPr lang="nl-NL" sz="1600" dirty="0"/>
          </a:p>
        </p:txBody>
      </p:sp>
      <p:sp>
        <p:nvSpPr>
          <p:cNvPr id="92" name="Rounded Rectangle 91"/>
          <p:cNvSpPr/>
          <p:nvPr/>
        </p:nvSpPr>
        <p:spPr>
          <a:xfrm>
            <a:off x="6371491" y="5820645"/>
            <a:ext cx="1031944" cy="796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Corporate Database</a:t>
            </a:r>
            <a:endParaRPr lang="nl-NL" sz="1400" dirty="0"/>
          </a:p>
        </p:txBody>
      </p:sp>
      <p:sp>
        <p:nvSpPr>
          <p:cNvPr id="93" name="Rounded Rectangle 92"/>
          <p:cNvSpPr/>
          <p:nvPr/>
        </p:nvSpPr>
        <p:spPr>
          <a:xfrm>
            <a:off x="2719849" y="6154855"/>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File Storage</a:t>
            </a:r>
            <a:endParaRPr lang="nl-NL" sz="1400" dirty="0"/>
          </a:p>
        </p:txBody>
      </p:sp>
      <p:sp>
        <p:nvSpPr>
          <p:cNvPr id="94" name="Rounded Rectangle 93"/>
          <p:cNvSpPr/>
          <p:nvPr/>
        </p:nvSpPr>
        <p:spPr>
          <a:xfrm>
            <a:off x="3661928" y="4727136"/>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Job Scheduling</a:t>
            </a:r>
            <a:endParaRPr lang="nl-NL" sz="1400" dirty="0"/>
          </a:p>
        </p:txBody>
      </p:sp>
      <p:sp>
        <p:nvSpPr>
          <p:cNvPr id="95" name="Rounded Rectangle 94"/>
          <p:cNvSpPr/>
          <p:nvPr/>
        </p:nvSpPr>
        <p:spPr>
          <a:xfrm>
            <a:off x="7012496" y="1603601"/>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97" name="Rounded Rectangle 96"/>
          <p:cNvSpPr/>
          <p:nvPr/>
        </p:nvSpPr>
        <p:spPr>
          <a:xfrm>
            <a:off x="9870947" y="1498483"/>
            <a:ext cx="1520636"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Open Data APIs</a:t>
            </a:r>
            <a:endParaRPr lang="nl-NL" sz="1600" dirty="0"/>
          </a:p>
        </p:txBody>
      </p:sp>
      <p:sp>
        <p:nvSpPr>
          <p:cNvPr id="98" name="Rounded Rectangle 97"/>
          <p:cNvSpPr/>
          <p:nvPr/>
        </p:nvSpPr>
        <p:spPr>
          <a:xfrm>
            <a:off x="9409694" y="987666"/>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APIs</a:t>
            </a:r>
            <a:endParaRPr lang="nl-NL" sz="1600" dirty="0"/>
          </a:p>
        </p:txBody>
      </p:sp>
      <p:sp>
        <p:nvSpPr>
          <p:cNvPr id="99" name="Rounded Rectangle 98"/>
          <p:cNvSpPr/>
          <p:nvPr/>
        </p:nvSpPr>
        <p:spPr>
          <a:xfrm>
            <a:off x="4403276" y="3310602"/>
            <a:ext cx="1190219" cy="4643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Application Server</a:t>
            </a:r>
            <a:endParaRPr lang="nl-NL" sz="1400" dirty="0"/>
          </a:p>
        </p:txBody>
      </p:sp>
      <p:sp>
        <p:nvSpPr>
          <p:cNvPr id="100" name="Rounded Rectangle 99"/>
          <p:cNvSpPr/>
          <p:nvPr/>
        </p:nvSpPr>
        <p:spPr>
          <a:xfrm>
            <a:off x="9154083" y="1993823"/>
            <a:ext cx="1031944" cy="7244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Private </a:t>
            </a:r>
            <a:r>
              <a:rPr lang="en-US" sz="1400" dirty="0" err="1" smtClean="0"/>
              <a:t>Blockchain</a:t>
            </a:r>
            <a:endParaRPr lang="nl-NL" sz="1400" dirty="0"/>
          </a:p>
        </p:txBody>
      </p:sp>
      <p:sp>
        <p:nvSpPr>
          <p:cNvPr id="96" name="Rounded Rectangle 95"/>
          <p:cNvSpPr/>
          <p:nvPr/>
        </p:nvSpPr>
        <p:spPr>
          <a:xfrm>
            <a:off x="8768169" y="597665"/>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2" name="Rectangle 1"/>
          <p:cNvSpPr/>
          <p:nvPr/>
        </p:nvSpPr>
        <p:spPr>
          <a:xfrm>
            <a:off x="0" y="0"/>
            <a:ext cx="12192000" cy="6858000"/>
          </a:xfrm>
          <a:prstGeom prst="rect">
            <a:avLst/>
          </a:prstGeom>
          <a:solidFill>
            <a:schemeClr val="bg1">
              <a:lumMod val="85000"/>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itle 1"/>
          <p:cNvSpPr txBox="1">
            <a:spLocks/>
          </p:cNvSpPr>
          <p:nvPr/>
        </p:nvSpPr>
        <p:spPr>
          <a:xfrm>
            <a:off x="0" y="137846"/>
            <a:ext cx="9058275" cy="94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dirty="0" smtClean="0"/>
              <a:t>Data </a:t>
            </a:r>
            <a:r>
              <a:rPr lang="nl-NL" dirty="0" err="1" smtClean="0"/>
              <a:t>Volatility</a:t>
            </a:r>
            <a:endParaRPr lang="nl-NL" dirty="0"/>
          </a:p>
        </p:txBody>
      </p:sp>
      <p:sp>
        <p:nvSpPr>
          <p:cNvPr id="3" name="Rectangular Callout 2"/>
          <p:cNvSpPr/>
          <p:nvPr/>
        </p:nvSpPr>
        <p:spPr>
          <a:xfrm>
            <a:off x="6621793" y="261986"/>
            <a:ext cx="1707621" cy="699746"/>
          </a:xfrm>
          <a:prstGeom prst="wedgeRectCallout">
            <a:avLst>
              <a:gd name="adj1" fmla="val -80740"/>
              <a:gd name="adj2" fmla="val -24648"/>
            </a:avLst>
          </a:prstGeom>
          <a:solidFill>
            <a:schemeClr val="accent6">
              <a:lumMod val="20000"/>
              <a:lumOff val="80000"/>
              <a:alpha val="60000"/>
            </a:scheme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0000"/>
                </a:solidFill>
              </a:rPr>
              <a:t>List of Products shown in UI</a:t>
            </a:r>
            <a:endParaRPr lang="nl-NL" dirty="0">
              <a:solidFill>
                <a:srgbClr val="FF0000"/>
              </a:solidFill>
            </a:endParaRPr>
          </a:p>
        </p:txBody>
      </p:sp>
      <p:sp>
        <p:nvSpPr>
          <p:cNvPr id="101" name="Rectangular Callout 100"/>
          <p:cNvSpPr/>
          <p:nvPr/>
        </p:nvSpPr>
        <p:spPr>
          <a:xfrm>
            <a:off x="5613196" y="1042574"/>
            <a:ext cx="1629137" cy="729911"/>
          </a:xfrm>
          <a:prstGeom prst="wedgeRectCallout">
            <a:avLst>
              <a:gd name="adj1" fmla="val -59054"/>
              <a:gd name="adj2" fmla="val -592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Personal Profile, Order and Payments Details</a:t>
            </a:r>
            <a:endParaRPr lang="nl-NL" sz="1600" dirty="0">
              <a:solidFill>
                <a:schemeClr val="bg1"/>
              </a:solidFill>
            </a:endParaRPr>
          </a:p>
        </p:txBody>
      </p:sp>
      <p:sp>
        <p:nvSpPr>
          <p:cNvPr id="102" name="Rectangular Callout 101"/>
          <p:cNvSpPr/>
          <p:nvPr/>
        </p:nvSpPr>
        <p:spPr>
          <a:xfrm>
            <a:off x="10390877" y="1903857"/>
            <a:ext cx="1655501" cy="657666"/>
          </a:xfrm>
          <a:prstGeom prst="wedgeRectCallout">
            <a:avLst>
              <a:gd name="adj1" fmla="val -80740"/>
              <a:gd name="adj2" fmla="val -246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Smart Contracts with supply chain details</a:t>
            </a:r>
            <a:endParaRPr lang="nl-NL" sz="1600" dirty="0">
              <a:solidFill>
                <a:schemeClr val="bg1"/>
              </a:solidFill>
            </a:endParaRPr>
          </a:p>
        </p:txBody>
      </p:sp>
      <p:sp>
        <p:nvSpPr>
          <p:cNvPr id="103" name="Rectangular Callout 102"/>
          <p:cNvSpPr/>
          <p:nvPr/>
        </p:nvSpPr>
        <p:spPr>
          <a:xfrm>
            <a:off x="8891611" y="177704"/>
            <a:ext cx="1202157" cy="1001736"/>
          </a:xfrm>
          <a:prstGeom prst="wedgeRectCallout">
            <a:avLst>
              <a:gd name="adj1" fmla="val 83237"/>
              <a:gd name="adj2" fmla="val 2296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Recent Consumer purchases information</a:t>
            </a:r>
            <a:endParaRPr lang="nl-NL" sz="1600" dirty="0">
              <a:solidFill>
                <a:schemeClr val="bg1"/>
              </a:solidFill>
            </a:endParaRPr>
          </a:p>
        </p:txBody>
      </p:sp>
      <p:sp>
        <p:nvSpPr>
          <p:cNvPr id="104" name="Rectangular Callout 103"/>
          <p:cNvSpPr/>
          <p:nvPr/>
        </p:nvSpPr>
        <p:spPr>
          <a:xfrm>
            <a:off x="1414332" y="1108950"/>
            <a:ext cx="1294598" cy="765151"/>
          </a:xfrm>
          <a:prstGeom prst="wedgeRectCallout">
            <a:avLst>
              <a:gd name="adj1" fmla="val -87585"/>
              <a:gd name="adj2" fmla="val 6563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Footage from security cameras</a:t>
            </a:r>
            <a:endParaRPr lang="nl-NL" sz="1600" dirty="0">
              <a:solidFill>
                <a:schemeClr val="bg1"/>
              </a:solidFill>
            </a:endParaRPr>
          </a:p>
        </p:txBody>
      </p:sp>
      <p:sp>
        <p:nvSpPr>
          <p:cNvPr id="106" name="Rectangular Callout 105"/>
          <p:cNvSpPr/>
          <p:nvPr/>
        </p:nvSpPr>
        <p:spPr>
          <a:xfrm>
            <a:off x="10186027" y="3981993"/>
            <a:ext cx="1908510" cy="765151"/>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Emails regarding customer complaints</a:t>
            </a:r>
            <a:endParaRPr lang="nl-NL" sz="1600" dirty="0">
              <a:solidFill>
                <a:schemeClr val="bg1"/>
              </a:solidFill>
            </a:endParaRPr>
          </a:p>
        </p:txBody>
      </p:sp>
      <p:sp>
        <p:nvSpPr>
          <p:cNvPr id="107" name="Rectangular Callout 106"/>
          <p:cNvSpPr/>
          <p:nvPr/>
        </p:nvSpPr>
        <p:spPr>
          <a:xfrm>
            <a:off x="10048221" y="5360821"/>
            <a:ext cx="1998157" cy="634344"/>
          </a:xfrm>
          <a:prstGeom prst="wedgeRectCallout">
            <a:avLst>
              <a:gd name="adj1" fmla="val -9564"/>
              <a:gd name="adj2" fmla="val -65075"/>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Spreadsheets with Sales records</a:t>
            </a:r>
            <a:endParaRPr lang="nl-NL" dirty="0">
              <a:solidFill>
                <a:srgbClr val="002060"/>
              </a:solidFill>
            </a:endParaRPr>
          </a:p>
        </p:txBody>
      </p:sp>
      <p:sp>
        <p:nvSpPr>
          <p:cNvPr id="108" name="Rectangular Callout 107"/>
          <p:cNvSpPr/>
          <p:nvPr/>
        </p:nvSpPr>
        <p:spPr>
          <a:xfrm>
            <a:off x="8825761" y="6034022"/>
            <a:ext cx="1635848" cy="765151"/>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Log-files from IT systems (infra &amp; platform)</a:t>
            </a:r>
            <a:endParaRPr lang="nl-NL" sz="1600" dirty="0">
              <a:solidFill>
                <a:schemeClr val="bg1"/>
              </a:solidFill>
            </a:endParaRPr>
          </a:p>
        </p:txBody>
      </p:sp>
      <p:sp>
        <p:nvSpPr>
          <p:cNvPr id="109" name="Rectangular Callout 108"/>
          <p:cNvSpPr/>
          <p:nvPr/>
        </p:nvSpPr>
        <p:spPr>
          <a:xfrm>
            <a:off x="33705" y="5712241"/>
            <a:ext cx="1753124" cy="1083077"/>
          </a:xfrm>
          <a:prstGeom prst="wedgeRectCallout">
            <a:avLst>
              <a:gd name="adj1" fmla="val 65094"/>
              <a:gd name="adj2" fmla="val -19723"/>
            </a:avLst>
          </a:prstGeom>
          <a:solidFill>
            <a:srgbClr val="002060">
              <a:alpha val="60000"/>
            </a:srgb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err="1">
                <a:solidFill>
                  <a:schemeClr val="bg1"/>
                </a:solidFill>
              </a:rPr>
              <a:t>WebShop</a:t>
            </a:r>
            <a:r>
              <a:rPr lang="en-US" dirty="0">
                <a:solidFill>
                  <a:schemeClr val="bg1"/>
                </a:solidFill>
              </a:rPr>
              <a:t> activity, Social Media discussions, …</a:t>
            </a:r>
            <a:endParaRPr lang="nl-NL" dirty="0">
              <a:solidFill>
                <a:schemeClr val="bg1"/>
              </a:solidFill>
            </a:endParaRPr>
          </a:p>
        </p:txBody>
      </p:sp>
      <p:sp>
        <p:nvSpPr>
          <p:cNvPr id="110" name="Rectangular Callout 109"/>
          <p:cNvSpPr/>
          <p:nvPr/>
        </p:nvSpPr>
        <p:spPr>
          <a:xfrm>
            <a:off x="5313435" y="3407414"/>
            <a:ext cx="1417170" cy="460388"/>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11" name="Rectangular Callout 110"/>
          <p:cNvSpPr/>
          <p:nvPr/>
        </p:nvSpPr>
        <p:spPr>
          <a:xfrm>
            <a:off x="6127387" y="3745366"/>
            <a:ext cx="1417170" cy="598225"/>
          </a:xfrm>
          <a:prstGeom prst="wedgeRectCallout">
            <a:avLst>
              <a:gd name="adj1" fmla="val 6895"/>
              <a:gd name="adj2" fmla="val -71453"/>
            </a:avLst>
          </a:prstGeom>
          <a:solidFill>
            <a:schemeClr val="accent6">
              <a:lumMod val="20000"/>
              <a:lumOff val="80000"/>
              <a:alpha val="60000"/>
            </a:scheme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0000"/>
                </a:solidFill>
              </a:rPr>
              <a:t>In Flight Messages</a:t>
            </a:r>
            <a:endParaRPr lang="nl-NL" dirty="0">
              <a:solidFill>
                <a:srgbClr val="FF0000"/>
              </a:solidFill>
            </a:endParaRPr>
          </a:p>
        </p:txBody>
      </p:sp>
      <p:sp>
        <p:nvSpPr>
          <p:cNvPr id="112" name="Rectangular Callout 111"/>
          <p:cNvSpPr/>
          <p:nvPr/>
        </p:nvSpPr>
        <p:spPr>
          <a:xfrm>
            <a:off x="5950021" y="4450118"/>
            <a:ext cx="1015810" cy="564357"/>
          </a:xfrm>
          <a:prstGeom prst="wedgeRectCallout">
            <a:avLst>
              <a:gd name="adj1" fmla="val 34740"/>
              <a:gd name="adj2" fmla="val 84219"/>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2060"/>
                </a:solidFill>
              </a:rPr>
              <a:t>Events</a:t>
            </a:r>
            <a:endParaRPr lang="nl-NL" dirty="0">
              <a:solidFill>
                <a:srgbClr val="002060"/>
              </a:solidFill>
            </a:endParaRPr>
          </a:p>
        </p:txBody>
      </p:sp>
      <p:sp>
        <p:nvSpPr>
          <p:cNvPr id="113" name="Rectangular Callout 112"/>
          <p:cNvSpPr/>
          <p:nvPr/>
        </p:nvSpPr>
        <p:spPr>
          <a:xfrm>
            <a:off x="2371044" y="5218777"/>
            <a:ext cx="1240107" cy="474459"/>
          </a:xfrm>
          <a:prstGeom prst="wedgeRectCallout">
            <a:avLst>
              <a:gd name="adj1" fmla="val 111654"/>
              <a:gd name="adj2" fmla="val -4426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Job Schedules</a:t>
            </a:r>
            <a:endParaRPr lang="nl-NL" sz="1600" dirty="0">
              <a:solidFill>
                <a:schemeClr val="bg1"/>
              </a:solidFill>
            </a:endParaRPr>
          </a:p>
        </p:txBody>
      </p:sp>
      <p:sp>
        <p:nvSpPr>
          <p:cNvPr id="114" name="Rectangular Callout 113"/>
          <p:cNvSpPr/>
          <p:nvPr/>
        </p:nvSpPr>
        <p:spPr>
          <a:xfrm>
            <a:off x="184189" y="3417332"/>
            <a:ext cx="1794679" cy="1256089"/>
          </a:xfrm>
          <a:prstGeom prst="wedgeRectCallout">
            <a:avLst>
              <a:gd name="adj1" fmla="val -35187"/>
              <a:gd name="adj2" fmla="val 81320"/>
            </a:avLst>
          </a:prstGeom>
          <a:solidFill>
            <a:srgbClr val="002060">
              <a:alpha val="60000"/>
            </a:srgb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rPr>
              <a:t>Application &amp; Infrastructure source history</a:t>
            </a:r>
            <a:endParaRPr lang="nl-NL" dirty="0">
              <a:solidFill>
                <a:schemeClr val="bg1"/>
              </a:solidFill>
            </a:endParaRPr>
          </a:p>
        </p:txBody>
      </p:sp>
      <p:sp>
        <p:nvSpPr>
          <p:cNvPr id="115" name="Rectangular Callout 114"/>
          <p:cNvSpPr/>
          <p:nvPr/>
        </p:nvSpPr>
        <p:spPr>
          <a:xfrm>
            <a:off x="2755804" y="1349946"/>
            <a:ext cx="1342661" cy="644447"/>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Offers, invoices, rewards messages</a:t>
            </a:r>
            <a:endParaRPr lang="nl-NL" sz="1400" dirty="0">
              <a:solidFill>
                <a:schemeClr val="bg1"/>
              </a:solidFill>
            </a:endParaRPr>
          </a:p>
        </p:txBody>
      </p:sp>
      <p:sp>
        <p:nvSpPr>
          <p:cNvPr id="116" name="Rectangular Callout 115"/>
          <p:cNvSpPr/>
          <p:nvPr/>
        </p:nvSpPr>
        <p:spPr>
          <a:xfrm>
            <a:off x="5013814" y="2499031"/>
            <a:ext cx="1750594" cy="1062179"/>
          </a:xfrm>
          <a:prstGeom prst="wedgeRectCallout">
            <a:avLst>
              <a:gd name="adj1" fmla="val -36022"/>
              <a:gd name="adj2" fmla="val -78512"/>
            </a:avLst>
          </a:prstGeom>
          <a:solidFill>
            <a:schemeClr val="accent6">
              <a:lumMod val="20000"/>
              <a:lumOff val="80000"/>
              <a:alpha val="60000"/>
            </a:scheme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0000"/>
                </a:solidFill>
              </a:rPr>
              <a:t>Shopping Cart with selected items </a:t>
            </a:r>
            <a:endParaRPr lang="nl-NL" dirty="0">
              <a:solidFill>
                <a:srgbClr val="FF0000"/>
              </a:solidFill>
            </a:endParaRPr>
          </a:p>
        </p:txBody>
      </p:sp>
      <p:sp>
        <p:nvSpPr>
          <p:cNvPr id="117" name="Rectangular Callout 116"/>
          <p:cNvSpPr/>
          <p:nvPr/>
        </p:nvSpPr>
        <p:spPr>
          <a:xfrm>
            <a:off x="2726170" y="3954137"/>
            <a:ext cx="747629" cy="597696"/>
          </a:xfrm>
          <a:prstGeom prst="wedgeRectCallout">
            <a:avLst>
              <a:gd name="adj1" fmla="val 76593"/>
              <a:gd name="adj2" fmla="val -5183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Order Details</a:t>
            </a:r>
            <a:endParaRPr lang="nl-NL" sz="1600" dirty="0">
              <a:solidFill>
                <a:schemeClr val="bg1"/>
              </a:solidFill>
            </a:endParaRPr>
          </a:p>
        </p:txBody>
      </p:sp>
      <p:sp>
        <p:nvSpPr>
          <p:cNvPr id="118" name="Rectangular Callout 117"/>
          <p:cNvSpPr/>
          <p:nvPr/>
        </p:nvSpPr>
        <p:spPr>
          <a:xfrm>
            <a:off x="6703656" y="2463858"/>
            <a:ext cx="1435386" cy="474459"/>
          </a:xfrm>
          <a:prstGeom prst="wedgeRectCallout">
            <a:avLst>
              <a:gd name="adj1" fmla="val 56879"/>
              <a:gd name="adj2" fmla="val -9565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API usage, billing, policies</a:t>
            </a:r>
            <a:endParaRPr lang="nl-NL" sz="1600" dirty="0">
              <a:solidFill>
                <a:schemeClr val="bg1"/>
              </a:solidFill>
            </a:endParaRPr>
          </a:p>
        </p:txBody>
      </p:sp>
      <p:sp>
        <p:nvSpPr>
          <p:cNvPr id="119" name="Rectangular Callout 118"/>
          <p:cNvSpPr/>
          <p:nvPr/>
        </p:nvSpPr>
        <p:spPr>
          <a:xfrm>
            <a:off x="8295923" y="2452687"/>
            <a:ext cx="1793972" cy="474459"/>
          </a:xfrm>
          <a:prstGeom prst="wedgeRectCallout">
            <a:avLst>
              <a:gd name="adj1" fmla="val -31700"/>
              <a:gd name="adj2" fmla="val 11175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Running &amp; Past workflow instances</a:t>
            </a:r>
            <a:endParaRPr lang="nl-NL" sz="1600" dirty="0">
              <a:solidFill>
                <a:schemeClr val="bg1"/>
              </a:solidFill>
            </a:endParaRPr>
          </a:p>
        </p:txBody>
      </p:sp>
      <p:sp>
        <p:nvSpPr>
          <p:cNvPr id="121" name="Rectangular Callout 120"/>
          <p:cNvSpPr/>
          <p:nvPr/>
        </p:nvSpPr>
        <p:spPr>
          <a:xfrm>
            <a:off x="7266407" y="4465241"/>
            <a:ext cx="1290168" cy="474459"/>
          </a:xfrm>
          <a:prstGeom prst="wedgeRectCallout">
            <a:avLst>
              <a:gd name="adj1" fmla="val -32857"/>
              <a:gd name="adj2" fmla="val -69961"/>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Invoices &amp; Payments</a:t>
            </a:r>
            <a:endParaRPr lang="nl-NL" sz="1600" dirty="0">
              <a:solidFill>
                <a:schemeClr val="bg1"/>
              </a:solidFill>
            </a:endParaRPr>
          </a:p>
        </p:txBody>
      </p:sp>
      <p:sp>
        <p:nvSpPr>
          <p:cNvPr id="123" name="Rectangular Callout 122"/>
          <p:cNvSpPr/>
          <p:nvPr/>
        </p:nvSpPr>
        <p:spPr>
          <a:xfrm>
            <a:off x="10526361" y="6221671"/>
            <a:ext cx="1582828" cy="306510"/>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Product Manuals</a:t>
            </a:r>
            <a:endParaRPr lang="nl-NL" sz="1600" dirty="0">
              <a:solidFill>
                <a:schemeClr val="bg1"/>
              </a:solidFill>
            </a:endParaRPr>
          </a:p>
        </p:txBody>
      </p:sp>
      <p:sp>
        <p:nvSpPr>
          <p:cNvPr id="124" name="Rectangular Callout 123"/>
          <p:cNvSpPr/>
          <p:nvPr/>
        </p:nvSpPr>
        <p:spPr>
          <a:xfrm>
            <a:off x="1649203" y="3346203"/>
            <a:ext cx="747629" cy="597696"/>
          </a:xfrm>
          <a:prstGeom prst="wedgeRectCallout">
            <a:avLst>
              <a:gd name="adj1" fmla="val 82417"/>
              <a:gd name="adj2" fmla="val 1664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Digital Twin</a:t>
            </a:r>
            <a:endParaRPr lang="nl-NL" sz="1600" dirty="0">
              <a:solidFill>
                <a:schemeClr val="bg1"/>
              </a:solidFill>
            </a:endParaRPr>
          </a:p>
        </p:txBody>
      </p:sp>
      <p:sp>
        <p:nvSpPr>
          <p:cNvPr id="125" name="Rectangular Callout 124"/>
          <p:cNvSpPr/>
          <p:nvPr/>
        </p:nvSpPr>
        <p:spPr>
          <a:xfrm>
            <a:off x="4202135" y="4267773"/>
            <a:ext cx="1417170" cy="460388"/>
          </a:xfrm>
          <a:prstGeom prst="wedgeRectCallout">
            <a:avLst>
              <a:gd name="adj1" fmla="val 6377"/>
              <a:gd name="adj2" fmla="val 82613"/>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KPIs &amp; Alerts</a:t>
            </a:r>
            <a:endParaRPr lang="nl-NL" sz="1600" dirty="0">
              <a:solidFill>
                <a:schemeClr val="bg1"/>
              </a:solidFill>
            </a:endParaRPr>
          </a:p>
        </p:txBody>
      </p:sp>
      <p:sp>
        <p:nvSpPr>
          <p:cNvPr id="126" name="Rectangular Callout 125"/>
          <p:cNvSpPr/>
          <p:nvPr/>
        </p:nvSpPr>
        <p:spPr>
          <a:xfrm>
            <a:off x="4372564" y="5302878"/>
            <a:ext cx="1859574" cy="460388"/>
          </a:xfrm>
          <a:prstGeom prst="wedgeRectCallout">
            <a:avLst>
              <a:gd name="adj1" fmla="val 6991"/>
              <a:gd name="adj2" fmla="val 10909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Interaction records</a:t>
            </a:r>
            <a:endParaRPr lang="nl-NL" sz="1600" dirty="0">
              <a:solidFill>
                <a:schemeClr val="bg1"/>
              </a:solidFill>
            </a:endParaRPr>
          </a:p>
        </p:txBody>
      </p:sp>
      <p:sp>
        <p:nvSpPr>
          <p:cNvPr id="127" name="Rectangular Callout 126"/>
          <p:cNvSpPr/>
          <p:nvPr/>
        </p:nvSpPr>
        <p:spPr>
          <a:xfrm>
            <a:off x="1556978" y="2260405"/>
            <a:ext cx="1143981" cy="644447"/>
          </a:xfrm>
          <a:prstGeom prst="wedgeRectCallout">
            <a:avLst>
              <a:gd name="adj1" fmla="val 67823"/>
              <a:gd name="adj2" fmla="val -3438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Case files (Complaints, Requests)</a:t>
            </a:r>
            <a:endParaRPr lang="nl-NL" sz="1400" dirty="0">
              <a:solidFill>
                <a:schemeClr val="bg1"/>
              </a:solidFill>
            </a:endParaRPr>
          </a:p>
        </p:txBody>
      </p:sp>
      <p:sp>
        <p:nvSpPr>
          <p:cNvPr id="128" name="Rectangular Callout 127"/>
          <p:cNvSpPr/>
          <p:nvPr/>
        </p:nvSpPr>
        <p:spPr>
          <a:xfrm>
            <a:off x="8551420" y="3769189"/>
            <a:ext cx="1287431" cy="780180"/>
          </a:xfrm>
          <a:prstGeom prst="wedgeRectCallout">
            <a:avLst>
              <a:gd name="adj1" fmla="val 11641"/>
              <a:gd name="adj2" fmla="val -6360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Rules &amp; Rule Execution metrics</a:t>
            </a:r>
            <a:endParaRPr lang="nl-NL" sz="1600" dirty="0">
              <a:solidFill>
                <a:schemeClr val="bg1"/>
              </a:solidFill>
            </a:endParaRPr>
          </a:p>
        </p:txBody>
      </p:sp>
      <p:sp>
        <p:nvSpPr>
          <p:cNvPr id="129" name="Rectangular Callout 128"/>
          <p:cNvSpPr/>
          <p:nvPr/>
        </p:nvSpPr>
        <p:spPr>
          <a:xfrm>
            <a:off x="10661568" y="1042574"/>
            <a:ext cx="1530432" cy="708725"/>
          </a:xfrm>
          <a:prstGeom prst="wedgeRectCallout">
            <a:avLst>
              <a:gd name="adj1" fmla="val -69722"/>
              <a:gd name="adj2" fmla="val 42290"/>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Weather, Demographics, Sports, Social, … </a:t>
            </a:r>
            <a:endParaRPr lang="nl-NL" sz="1600" dirty="0">
              <a:solidFill>
                <a:schemeClr val="bg1"/>
              </a:solidFill>
            </a:endParaRPr>
          </a:p>
        </p:txBody>
      </p:sp>
      <p:sp>
        <p:nvSpPr>
          <p:cNvPr id="130" name="Rectangular Callout 129"/>
          <p:cNvSpPr/>
          <p:nvPr/>
        </p:nvSpPr>
        <p:spPr>
          <a:xfrm>
            <a:off x="3306616" y="3293046"/>
            <a:ext cx="747629" cy="496496"/>
          </a:xfrm>
          <a:prstGeom prst="wedgeRectCallout">
            <a:avLst>
              <a:gd name="adj1" fmla="val 113868"/>
              <a:gd name="adj2" fmla="val 19556"/>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smtClean="0">
                <a:solidFill>
                  <a:schemeClr val="bg1"/>
                </a:solidFill>
              </a:rPr>
              <a:t>Config</a:t>
            </a:r>
            <a:r>
              <a:rPr lang="en-US" sz="1600" dirty="0" smtClean="0">
                <a:solidFill>
                  <a:schemeClr val="bg1"/>
                </a:solidFill>
              </a:rPr>
              <a:t> data</a:t>
            </a:r>
            <a:endParaRPr lang="nl-NL" sz="1600" dirty="0">
              <a:solidFill>
                <a:schemeClr val="bg1"/>
              </a:solidFill>
            </a:endParaRPr>
          </a:p>
        </p:txBody>
      </p:sp>
      <p:sp>
        <p:nvSpPr>
          <p:cNvPr id="131" name="Rectangular Callout 130"/>
          <p:cNvSpPr/>
          <p:nvPr/>
        </p:nvSpPr>
        <p:spPr>
          <a:xfrm>
            <a:off x="1690858" y="4397304"/>
            <a:ext cx="1106895" cy="434252"/>
          </a:xfrm>
          <a:prstGeom prst="wedgeRectCallout">
            <a:avLst>
              <a:gd name="adj1" fmla="val 44311"/>
              <a:gd name="adj2" fmla="val 8002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Details</a:t>
            </a:r>
            <a:endParaRPr lang="nl-NL" sz="1600" dirty="0">
              <a:solidFill>
                <a:schemeClr val="bg1"/>
              </a:solidFill>
            </a:endParaRPr>
          </a:p>
        </p:txBody>
      </p:sp>
      <p:sp>
        <p:nvSpPr>
          <p:cNvPr id="132" name="Rectangular Callout 131"/>
          <p:cNvSpPr/>
          <p:nvPr/>
        </p:nvSpPr>
        <p:spPr>
          <a:xfrm>
            <a:off x="2517091" y="2384288"/>
            <a:ext cx="1421261" cy="878380"/>
          </a:xfrm>
          <a:prstGeom prst="wedgeRectCallout">
            <a:avLst>
              <a:gd name="adj1" fmla="val 63915"/>
              <a:gd name="adj2" fmla="val 39809"/>
            </a:avLst>
          </a:prstGeom>
          <a:solidFill>
            <a:srgbClr val="002060">
              <a:alpha val="60000"/>
            </a:srgb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bg1"/>
                </a:solidFill>
              </a:rPr>
              <a:t>Audit Trails, Security Incidents</a:t>
            </a:r>
            <a:endParaRPr lang="nl-NL" dirty="0">
              <a:solidFill>
                <a:schemeClr val="bg1"/>
              </a:solidFill>
            </a:endParaRPr>
          </a:p>
        </p:txBody>
      </p:sp>
      <p:sp>
        <p:nvSpPr>
          <p:cNvPr id="133" name="Rectangular Callout 132"/>
          <p:cNvSpPr/>
          <p:nvPr/>
        </p:nvSpPr>
        <p:spPr>
          <a:xfrm>
            <a:off x="4977938" y="6346501"/>
            <a:ext cx="1417170" cy="460388"/>
          </a:xfrm>
          <a:prstGeom prst="wedgeRectCallout">
            <a:avLst>
              <a:gd name="adj1" fmla="val -37253"/>
              <a:gd name="adj2" fmla="val -8195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34" name="Rectangular Callout 133"/>
          <p:cNvSpPr/>
          <p:nvPr/>
        </p:nvSpPr>
        <p:spPr>
          <a:xfrm>
            <a:off x="2639115" y="5810822"/>
            <a:ext cx="1379001" cy="474459"/>
          </a:xfrm>
          <a:prstGeom prst="wedgeRectCallout">
            <a:avLst>
              <a:gd name="adj1" fmla="val -27542"/>
              <a:gd name="adj2" fmla="val 7687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Programming in progress</a:t>
            </a:r>
            <a:endParaRPr lang="nl-NL" sz="1600" dirty="0">
              <a:solidFill>
                <a:schemeClr val="bg1"/>
              </a:solidFill>
            </a:endParaRPr>
          </a:p>
        </p:txBody>
      </p:sp>
      <p:sp>
        <p:nvSpPr>
          <p:cNvPr id="135" name="Rectangular Callout 134"/>
          <p:cNvSpPr/>
          <p:nvPr/>
        </p:nvSpPr>
        <p:spPr>
          <a:xfrm>
            <a:off x="10312835" y="2643402"/>
            <a:ext cx="1856283" cy="474459"/>
          </a:xfrm>
          <a:prstGeom prst="wedgeRectCallout">
            <a:avLst>
              <a:gd name="adj1" fmla="val -27288"/>
              <a:gd name="adj2" fmla="val 7871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User Stories, Designs, Discussions</a:t>
            </a:r>
            <a:endParaRPr lang="nl-NL" sz="1600" dirty="0">
              <a:solidFill>
                <a:schemeClr val="bg1"/>
              </a:solidFill>
            </a:endParaRPr>
          </a:p>
        </p:txBody>
      </p:sp>
      <p:sp>
        <p:nvSpPr>
          <p:cNvPr id="4" name="Rectangle 3"/>
          <p:cNvSpPr/>
          <p:nvPr/>
        </p:nvSpPr>
        <p:spPr>
          <a:xfrm>
            <a:off x="163643" y="952571"/>
            <a:ext cx="3108631" cy="501101"/>
          </a:xfrm>
          <a:prstGeom prst="rect">
            <a:avLst/>
          </a:prstGeom>
          <a:gradFill>
            <a:gsLst>
              <a:gs pos="0">
                <a:schemeClr val="accent6">
                  <a:lumMod val="20000"/>
                  <a:lumOff val="80000"/>
                </a:schemeClr>
              </a:gs>
              <a:gs pos="100000">
                <a:srgbClr val="00206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extBox 4"/>
          <p:cNvSpPr txBox="1"/>
          <p:nvPr/>
        </p:nvSpPr>
        <p:spPr>
          <a:xfrm>
            <a:off x="127190" y="1016369"/>
            <a:ext cx="590226" cy="369332"/>
          </a:xfrm>
          <a:prstGeom prst="rect">
            <a:avLst/>
          </a:prstGeom>
          <a:noFill/>
        </p:spPr>
        <p:txBody>
          <a:bodyPr wrap="none" rtlCol="0">
            <a:spAutoFit/>
          </a:bodyPr>
          <a:lstStyle/>
          <a:p>
            <a:r>
              <a:rPr lang="en-US" dirty="0" smtClean="0">
                <a:solidFill>
                  <a:srgbClr val="FF0000"/>
                </a:solidFill>
              </a:rPr>
              <a:t>high</a:t>
            </a:r>
            <a:endParaRPr lang="nl-NL" dirty="0">
              <a:solidFill>
                <a:srgbClr val="FF0000"/>
              </a:solidFill>
            </a:endParaRPr>
          </a:p>
        </p:txBody>
      </p:sp>
      <p:sp>
        <p:nvSpPr>
          <p:cNvPr id="122" name="TextBox 121"/>
          <p:cNvSpPr txBox="1"/>
          <p:nvPr/>
        </p:nvSpPr>
        <p:spPr>
          <a:xfrm>
            <a:off x="2776251" y="1016369"/>
            <a:ext cx="523605" cy="369332"/>
          </a:xfrm>
          <a:prstGeom prst="rect">
            <a:avLst/>
          </a:prstGeom>
          <a:noFill/>
        </p:spPr>
        <p:txBody>
          <a:bodyPr wrap="none" rtlCol="0">
            <a:spAutoFit/>
          </a:bodyPr>
          <a:lstStyle/>
          <a:p>
            <a:r>
              <a:rPr lang="en-US" dirty="0" smtClean="0">
                <a:solidFill>
                  <a:schemeClr val="bg1"/>
                </a:solidFill>
              </a:rPr>
              <a:t>low</a:t>
            </a:r>
            <a:endParaRPr lang="nl-NL" dirty="0">
              <a:solidFill>
                <a:schemeClr val="bg1"/>
              </a:solidFill>
            </a:endParaRPr>
          </a:p>
        </p:txBody>
      </p:sp>
      <p:sp>
        <p:nvSpPr>
          <p:cNvPr id="105" name="Rectangular Callout 104"/>
          <p:cNvSpPr/>
          <p:nvPr/>
        </p:nvSpPr>
        <p:spPr>
          <a:xfrm>
            <a:off x="160406" y="2520686"/>
            <a:ext cx="1627665" cy="765151"/>
          </a:xfrm>
          <a:prstGeom prst="wedgeRectCallout">
            <a:avLst>
              <a:gd name="adj1" fmla="val -2226"/>
              <a:gd name="adj2" fmla="val -76279"/>
            </a:avLst>
          </a:prstGeom>
          <a:solidFill>
            <a:schemeClr val="accent6">
              <a:lumMod val="20000"/>
              <a:lumOff val="80000"/>
              <a:alpha val="60000"/>
            </a:scheme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rgbClr val="FF0000"/>
                </a:solidFill>
              </a:rPr>
              <a:t>Readings from motion detectors</a:t>
            </a:r>
            <a:endParaRPr lang="nl-NL" dirty="0">
              <a:solidFill>
                <a:srgbClr val="FF0000"/>
              </a:solidFill>
            </a:endParaRPr>
          </a:p>
        </p:txBody>
      </p:sp>
      <p:sp>
        <p:nvSpPr>
          <p:cNvPr id="120" name="Rectangular Callout 119"/>
          <p:cNvSpPr/>
          <p:nvPr/>
        </p:nvSpPr>
        <p:spPr>
          <a:xfrm>
            <a:off x="7969609" y="3792480"/>
            <a:ext cx="2230867" cy="983559"/>
          </a:xfrm>
          <a:prstGeom prst="wedgeRectCallout">
            <a:avLst>
              <a:gd name="adj1" fmla="val -26473"/>
              <a:gd name="adj2" fmla="val 91243"/>
            </a:avLst>
          </a:prstGeom>
          <a:solidFill>
            <a:srgbClr val="002060">
              <a:alpha val="60000"/>
            </a:srgb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solidFill>
                  <a:schemeClr val="bg1"/>
                </a:solidFill>
              </a:rPr>
              <a:t>Sales Aggregates by Day, Region, Product Category</a:t>
            </a:r>
            <a:endParaRPr lang="nl-NL" dirty="0">
              <a:solidFill>
                <a:schemeClr val="bg1"/>
              </a:solidFill>
            </a:endParaRPr>
          </a:p>
        </p:txBody>
      </p:sp>
    </p:spTree>
    <p:extLst>
      <p:ext uri="{BB962C8B-B14F-4D97-AF65-F5344CB8AC3E}">
        <p14:creationId xmlns:p14="http://schemas.microsoft.com/office/powerpoint/2010/main" val="3926530823"/>
      </p:ext>
    </p:extLst>
  </p:cSld>
  <p:clrMapOvr>
    <a:masterClrMapping/>
  </p:clrMapOvr>
  <p:timing>
    <p:tnLst>
      <p:par>
        <p:cTn id="1" dur="indefinite" restart="never" nodeType="tmRoot"/>
      </p:par>
    </p:tnLst>
  </p:timing>
</p:sld>
</file>

<file path=ppt/slides/slide2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Create</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MongoDB</a:t>
            </a:r>
            <a:r>
              <a:rPr lang="fr-FR" sz="7200" dirty="0" smtClean="0">
                <a:solidFill>
                  <a:schemeClr val="accent4">
                    <a:lumMod val="75000"/>
                  </a:schemeClr>
                </a:solidFill>
                <a:latin typeface="Trebuchet MS Bold" charset="0"/>
                <a:cs typeface="Trebuchet MS Bold" charset="0"/>
              </a:rPr>
              <a:t> instance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on </a:t>
            </a:r>
            <a:r>
              <a:rPr lang="fr-FR" sz="7200" dirty="0" err="1" smtClean="0">
                <a:solidFill>
                  <a:schemeClr val="accent4">
                    <a:lumMod val="75000"/>
                  </a:schemeClr>
                </a:solidFill>
                <a:latin typeface="Trebuchet MS Bold" charset="0"/>
                <a:cs typeface="Trebuchet MS Bold" charset="0"/>
              </a:rPr>
              <a:t>MLab</a:t>
            </a:r>
            <a:r>
              <a:rPr lang="fr-FR" sz="7200" dirty="0" smtClean="0">
                <a:solidFill>
                  <a:schemeClr val="accent4">
                    <a:lumMod val="75000"/>
                  </a:schemeClr>
                </a:solidFill>
                <a:latin typeface="Trebuchet MS Bold" charset="0"/>
                <a:cs typeface="Trebuchet MS Bold" charset="0"/>
              </a:rPr>
              <a:t> Cloud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476268" y="1716644"/>
            <a:ext cx="9325082" cy="4433631"/>
          </a:xfrm>
          <a:prstGeom prst="rect">
            <a:avLst/>
          </a:prstGeom>
        </p:spPr>
      </p:pic>
    </p:spTree>
    <p:extLst>
      <p:ext uri="{BB962C8B-B14F-4D97-AF65-F5344CB8AC3E}">
        <p14:creationId xmlns:p14="http://schemas.microsoft.com/office/powerpoint/2010/main" val="3898918824"/>
      </p:ext>
    </p:extLst>
  </p:cSld>
  <p:clrMapOvr>
    <a:masterClrMapping/>
  </p:clrMapOvr>
  <p:timing>
    <p:tnLst>
      <p:par>
        <p:cTn id="1" dur="indefinite" restart="never" nodeType="tmRoot"/>
      </p:par>
    </p:tnLst>
  </p:timing>
</p:sld>
</file>

<file path=ppt/slides/slide2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Create</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MongoDB</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database</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&amp; collection </a:t>
            </a:r>
            <a:r>
              <a:rPr lang="fr-FR" sz="7200" dirty="0" err="1" smtClean="0">
                <a:solidFill>
                  <a:schemeClr val="accent4">
                    <a:lumMod val="75000"/>
                  </a:schemeClr>
                </a:solidFill>
                <a:latin typeface="Trebuchet MS Bold" charset="0"/>
                <a:cs typeface="Trebuchet MS Bold" charset="0"/>
              </a:rPr>
              <a:t>Customers</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1588655" y="1715039"/>
            <a:ext cx="9530718" cy="5056993"/>
          </a:xfrm>
          <a:prstGeom prst="rect">
            <a:avLst/>
          </a:prstGeom>
        </p:spPr>
      </p:pic>
    </p:spTree>
    <p:extLst>
      <p:ext uri="{BB962C8B-B14F-4D97-AF65-F5344CB8AC3E}">
        <p14:creationId xmlns:p14="http://schemas.microsoft.com/office/powerpoint/2010/main" val="47618016"/>
      </p:ext>
    </p:extLst>
  </p:cSld>
  <p:clrMapOvr>
    <a:masterClrMapping/>
  </p:clrMapOvr>
  <p:timing>
    <p:tnLst>
      <p:par>
        <p:cTn id="1" dur="indefinite" restart="never" nodeType="tmRoot"/>
      </p:par>
    </p:tnLst>
  </p:timing>
</p:sld>
</file>

<file path=ppt/slides/slide2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MongoDB</a:t>
            </a:r>
            <a:r>
              <a:rPr lang="fr-FR" sz="7200" dirty="0" smtClean="0">
                <a:solidFill>
                  <a:schemeClr val="accent4">
                    <a:lumMod val="75000"/>
                  </a:schemeClr>
                </a:solidFill>
                <a:latin typeface="Trebuchet MS Bold" charset="0"/>
                <a:cs typeface="Trebuchet MS Bold" charset="0"/>
              </a:rPr>
              <a:t> collection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Customers</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5024581" y="913606"/>
            <a:ext cx="6000964" cy="5135094"/>
          </a:xfrm>
          <a:prstGeom prst="rect">
            <a:avLst/>
          </a:prstGeom>
        </p:spPr>
      </p:pic>
    </p:spTree>
    <p:extLst>
      <p:ext uri="{BB962C8B-B14F-4D97-AF65-F5344CB8AC3E}">
        <p14:creationId xmlns:p14="http://schemas.microsoft.com/office/powerpoint/2010/main" val="2024578556"/>
      </p:ext>
    </p:extLst>
  </p:cSld>
  <p:clrMapOvr>
    <a:masterClrMapping/>
  </p:clrMapOvr>
  <p:timing>
    <p:tnLst>
      <p:par>
        <p:cTn id="1" dur="indefinite" restart="never" nodeType="tmRoot"/>
      </p:par>
    </p:tnLst>
  </p:timing>
</p:sld>
</file>

<file path=ppt/slides/slide2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Create</a:t>
            </a:r>
            <a:r>
              <a:rPr lang="fr-FR" sz="6000" dirty="0" smtClean="0">
                <a:solidFill>
                  <a:schemeClr val="accent4">
                    <a:lumMod val="75000"/>
                  </a:schemeClr>
                </a:solidFill>
                <a:latin typeface="Trebuchet MS Bold" charset="0"/>
                <a:cs typeface="Trebuchet MS Bold" charset="0"/>
              </a:rPr>
              <a:t> Customer </a:t>
            </a:r>
            <a:r>
              <a:rPr lang="fr-FR" sz="6000" dirty="0" err="1" smtClean="0">
                <a:solidFill>
                  <a:schemeClr val="accent4">
                    <a:lumMod val="75000"/>
                  </a:schemeClr>
                </a:solidFill>
                <a:latin typeface="Trebuchet MS Bold" charset="0"/>
                <a:cs typeface="Trebuchet MS Bold" charset="0"/>
              </a:rPr>
              <a:t>Microservice</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6" name="Cloud 5"/>
          <p:cNvSpPr/>
          <p:nvPr/>
        </p:nvSpPr>
        <p:spPr>
          <a:xfrm>
            <a:off x="4902411" y="2341250"/>
            <a:ext cx="3373602" cy="173532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7" name="Cloud 6"/>
          <p:cNvSpPr/>
          <p:nvPr/>
        </p:nvSpPr>
        <p:spPr>
          <a:xfrm>
            <a:off x="2318324" y="3208910"/>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8" name="Rounded Rectangle 7"/>
          <p:cNvSpPr/>
          <p:nvPr/>
        </p:nvSpPr>
        <p:spPr>
          <a:xfrm>
            <a:off x="3303520" y="4617492"/>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9" name="Rounded Rectangle 8"/>
          <p:cNvSpPr/>
          <p:nvPr/>
        </p:nvSpPr>
        <p:spPr>
          <a:xfrm>
            <a:off x="3303520" y="4617492"/>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10" name="Rectangular Callout 9"/>
          <p:cNvSpPr/>
          <p:nvPr/>
        </p:nvSpPr>
        <p:spPr>
          <a:xfrm>
            <a:off x="3499211" y="4001225"/>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Customer</a:t>
            </a:r>
            <a:endParaRPr lang="en-US" sz="1400" dirty="0"/>
          </a:p>
        </p:txBody>
      </p:sp>
      <p:pic>
        <p:nvPicPr>
          <p:cNvPr id="11" name="Picture 10"/>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22078" y="3443022"/>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Can 11"/>
          <p:cNvSpPr/>
          <p:nvPr/>
        </p:nvSpPr>
        <p:spPr>
          <a:xfrm>
            <a:off x="2979908" y="3781919"/>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13" name="Elbow Connector 12"/>
          <p:cNvCxnSpPr>
            <a:stCxn id="8" idx="1"/>
            <a:endCxn id="12" idx="3"/>
          </p:cNvCxnSpPr>
          <p:nvPr/>
        </p:nvCxnSpPr>
        <p:spPr>
          <a:xfrm rot="10800000">
            <a:off x="3149042" y="3982092"/>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6" name="Rounded Rectangle 15"/>
          <p:cNvSpPr/>
          <p:nvPr/>
        </p:nvSpPr>
        <p:spPr>
          <a:xfrm>
            <a:off x="5638180" y="2832934"/>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17" name="Rectangular Callout 16"/>
          <p:cNvSpPr/>
          <p:nvPr/>
        </p:nvSpPr>
        <p:spPr>
          <a:xfrm>
            <a:off x="7428880" y="3205362"/>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18"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80089" y="2810413"/>
            <a:ext cx="862052" cy="453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5198495"/>
      </p:ext>
    </p:extLst>
  </p:cSld>
  <p:clrMapOvr>
    <a:masterClrMapping/>
  </p:clrMapOvr>
  <p:timing>
    <p:tnLst>
      <p:par>
        <p:cTn id="1" dur="indefinite" restart="never" nodeType="tmRoot"/>
      </p:par>
    </p:tnLst>
  </p:timing>
</p:sld>
</file>

<file path=ppt/slides/slide2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Run</a:t>
            </a:r>
            <a:r>
              <a:rPr lang="fr-FR" sz="7200" dirty="0" smtClean="0">
                <a:solidFill>
                  <a:schemeClr val="accent4">
                    <a:lumMod val="75000"/>
                  </a:schemeClr>
                </a:solidFill>
                <a:latin typeface="Trebuchet MS Bold" charset="0"/>
                <a:cs typeface="Trebuchet MS Bold" charset="0"/>
              </a:rPr>
              <a:t> local Kafka Cluster</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6" name="Rectangle 5"/>
          <p:cNvSpPr/>
          <p:nvPr/>
        </p:nvSpPr>
        <p:spPr>
          <a:xfrm>
            <a:off x="5883564" y="1827213"/>
            <a:ext cx="4007920" cy="7056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smtClean="0"/>
              <a:t>Event Bus</a:t>
            </a:r>
            <a:endParaRPr lang="en-US" dirty="0"/>
          </a:p>
        </p:txBody>
      </p:sp>
      <p:pic>
        <p:nvPicPr>
          <p:cNvPr id="7"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7881" y="1827213"/>
            <a:ext cx="1301918" cy="6843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ogo virtual box"/>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39799" y="1724894"/>
            <a:ext cx="929608" cy="92960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988939" y="1398114"/>
            <a:ext cx="4742940" cy="5053386"/>
          </a:xfrm>
          <a:prstGeom prst="rect">
            <a:avLst/>
          </a:prstGeom>
        </p:spPr>
      </p:pic>
    </p:spTree>
    <p:extLst>
      <p:ext uri="{BB962C8B-B14F-4D97-AF65-F5344CB8AC3E}">
        <p14:creationId xmlns:p14="http://schemas.microsoft.com/office/powerpoint/2010/main" val="3995470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Run</a:t>
            </a:r>
            <a:r>
              <a:rPr lang="fr-FR" sz="7200" dirty="0" smtClean="0">
                <a:solidFill>
                  <a:schemeClr val="accent4">
                    <a:lumMod val="75000"/>
                  </a:schemeClr>
                </a:solidFill>
                <a:latin typeface="Trebuchet MS Bold" charset="0"/>
                <a:cs typeface="Trebuchet MS Bold" charset="0"/>
              </a:rPr>
              <a:t> local Kafka Cluster</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6" name="Rectangle 5"/>
          <p:cNvSpPr/>
          <p:nvPr/>
        </p:nvSpPr>
        <p:spPr>
          <a:xfrm>
            <a:off x="2319796" y="1827213"/>
            <a:ext cx="7571688" cy="70561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smtClean="0"/>
              <a:t>Event Bus</a:t>
            </a:r>
            <a:endParaRPr lang="en-US" dirty="0"/>
          </a:p>
        </p:txBody>
      </p:sp>
      <p:pic>
        <p:nvPicPr>
          <p:cNvPr id="7"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37881" y="1827213"/>
            <a:ext cx="1301918" cy="68434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logo virtual box"/>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739799" y="1724894"/>
            <a:ext cx="929608" cy="929608"/>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C:\Users\lucas_j\AppData\Local\Temp\SNAGHTML1068a92.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3117763"/>
            <a:ext cx="11776273" cy="27196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4546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Run</a:t>
            </a:r>
            <a:r>
              <a:rPr lang="fr-FR" sz="7200" dirty="0" smtClean="0">
                <a:solidFill>
                  <a:schemeClr val="accent4">
                    <a:lumMod val="75000"/>
                  </a:schemeClr>
                </a:solidFill>
                <a:latin typeface="Trebuchet MS Bold" charset="0"/>
                <a:cs typeface="Trebuchet MS Bold" charset="0"/>
              </a:rPr>
              <a:t> local </a:t>
            </a:r>
            <a:r>
              <a:rPr lang="fr-FR" sz="7200" dirty="0" err="1" smtClean="0">
                <a:solidFill>
                  <a:schemeClr val="accent4">
                    <a:lumMod val="75000"/>
                  </a:schemeClr>
                </a:solidFill>
                <a:latin typeface="Trebuchet MS Bold" charset="0"/>
                <a:cs typeface="Trebuchet MS Bold" charset="0"/>
              </a:rPr>
              <a:t>Kubernetes</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Cluster (</a:t>
            </a:r>
            <a:r>
              <a:rPr lang="fr-FR" sz="7200" dirty="0" err="1" smtClean="0">
                <a:solidFill>
                  <a:schemeClr val="accent4">
                    <a:lumMod val="75000"/>
                  </a:schemeClr>
                </a:solidFill>
                <a:latin typeface="Trebuchet MS Bold" charset="0"/>
                <a:cs typeface="Trebuchet MS Bold" charset="0"/>
              </a:rPr>
              <a:t>Minikube</a:t>
            </a:r>
            <a:r>
              <a:rPr lang="fr-FR" sz="7200" dirty="0" smtClean="0">
                <a:solidFill>
                  <a:schemeClr val="accent4">
                    <a:lumMod val="75000"/>
                  </a:schemeClr>
                </a:solidFill>
                <a:latin typeface="Trebuchet MS Bold" charset="0"/>
                <a:cs typeface="Trebuchet MS Bold" charset="0"/>
              </a:rPr>
              <a:t>)</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6" name="Cube 5"/>
          <p:cNvSpPr/>
          <p:nvPr/>
        </p:nvSpPr>
        <p:spPr>
          <a:xfrm>
            <a:off x="1330604" y="2717177"/>
            <a:ext cx="10085542" cy="2555769"/>
          </a:xfrm>
          <a:prstGeom prst="cube">
            <a:avLst/>
          </a:prstGeom>
          <a:gradFill>
            <a:gsLst>
              <a:gs pos="0">
                <a:schemeClr val="accent5">
                  <a:lumMod val="110000"/>
                  <a:satMod val="105000"/>
                  <a:tint val="67000"/>
                  <a:alpha val="64000"/>
                </a:schemeClr>
              </a:gs>
              <a:gs pos="50000">
                <a:schemeClr val="accent5">
                  <a:lumMod val="105000"/>
                  <a:satMod val="103000"/>
                  <a:tint val="73000"/>
                  <a:alpha val="56000"/>
                </a:schemeClr>
              </a:gs>
              <a:gs pos="100000">
                <a:schemeClr val="accent5">
                  <a:lumMod val="105000"/>
                  <a:satMod val="109000"/>
                  <a:tint val="81000"/>
                  <a:alpha val="4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1600"/>
          </a:p>
        </p:txBody>
      </p:sp>
      <p:sp>
        <p:nvSpPr>
          <p:cNvPr id="7" name="Oval 6"/>
          <p:cNvSpPr/>
          <p:nvPr/>
        </p:nvSpPr>
        <p:spPr>
          <a:xfrm rot="2159634">
            <a:off x="1316802" y="3551679"/>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grpSp>
        <p:nvGrpSpPr>
          <p:cNvPr id="8" name="Group 7"/>
          <p:cNvGrpSpPr/>
          <p:nvPr/>
        </p:nvGrpSpPr>
        <p:grpSpPr>
          <a:xfrm>
            <a:off x="2027324" y="3928913"/>
            <a:ext cx="927988" cy="592430"/>
            <a:chOff x="4660368" y="5576091"/>
            <a:chExt cx="1723828" cy="1341138"/>
          </a:xfrm>
        </p:grpSpPr>
        <p:pic>
          <p:nvPicPr>
            <p:cNvPr id="9"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33"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pic>
        <p:nvPicPr>
          <p:cNvPr id="11" name="Picture 25" descr="Image result for docker container ic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34572" y="3385550"/>
            <a:ext cx="1445685" cy="1135793"/>
          </a:xfrm>
          <a:prstGeom prst="rect">
            <a:avLst/>
          </a:prstGeom>
          <a:noFill/>
          <a:extLst>
            <a:ext uri="{909E8E84-426E-40DD-AFC4-6F175D3DCCD1}">
              <a14:hiddenFill xmlns:a14="http://schemas.microsoft.com/office/drawing/2010/main">
                <a:solidFill>
                  <a:srgbClr val="FFFFFF"/>
                </a:solidFill>
              </a14:hiddenFill>
            </a:ext>
          </a:extLst>
        </p:spPr>
      </p:pic>
      <p:sp>
        <p:nvSpPr>
          <p:cNvPr id="12" name="Oval 11"/>
          <p:cNvSpPr/>
          <p:nvPr/>
        </p:nvSpPr>
        <p:spPr>
          <a:xfrm rot="2159634">
            <a:off x="2849460" y="3568798"/>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3" name="Straight Arrow Connector 12"/>
          <p:cNvCxnSpPr/>
          <p:nvPr/>
        </p:nvCxnSpPr>
        <p:spPr>
          <a:xfrm>
            <a:off x="3157567" y="3385550"/>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pic>
        <p:nvPicPr>
          <p:cNvPr id="14" name="Picture 33"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4751" y="3853287"/>
            <a:ext cx="905325" cy="45711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1289564" y="4530662"/>
            <a:ext cx="1095813" cy="646331"/>
          </a:xfrm>
          <a:prstGeom prst="rect">
            <a:avLst/>
          </a:prstGeom>
          <a:noFill/>
        </p:spPr>
        <p:txBody>
          <a:bodyPr wrap="none" rtlCol="0">
            <a:spAutoFit/>
          </a:bodyPr>
          <a:lstStyle/>
          <a:p>
            <a:r>
              <a:rPr lang="nl-NL" dirty="0" smtClean="0"/>
              <a:t>Workflow</a:t>
            </a:r>
            <a:br>
              <a:rPr lang="nl-NL" dirty="0" smtClean="0"/>
            </a:br>
            <a:r>
              <a:rPr lang="nl-NL" dirty="0" err="1" smtClean="0"/>
              <a:t>Launcher</a:t>
            </a:r>
            <a:endParaRPr lang="en-US" dirty="0" err="1" smtClean="0"/>
          </a:p>
        </p:txBody>
      </p:sp>
      <p:sp>
        <p:nvSpPr>
          <p:cNvPr id="16" name="TextBox 15"/>
          <p:cNvSpPr txBox="1"/>
          <p:nvPr/>
        </p:nvSpPr>
        <p:spPr>
          <a:xfrm>
            <a:off x="2870667" y="4530662"/>
            <a:ext cx="1346907" cy="646331"/>
          </a:xfrm>
          <a:prstGeom prst="rect">
            <a:avLst/>
          </a:prstGeom>
          <a:noFill/>
        </p:spPr>
        <p:txBody>
          <a:bodyPr wrap="none" rtlCol="0">
            <a:spAutoFit/>
          </a:bodyPr>
          <a:lstStyle/>
          <a:p>
            <a:r>
              <a:rPr lang="nl-NL" dirty="0" smtClean="0"/>
              <a:t>Check Order</a:t>
            </a:r>
            <a:br>
              <a:rPr lang="nl-NL" dirty="0" smtClean="0"/>
            </a:br>
            <a:r>
              <a:rPr lang="nl-NL" dirty="0" smtClean="0"/>
              <a:t>Total</a:t>
            </a:r>
            <a:endParaRPr lang="en-US" dirty="0" err="1" smtClean="0"/>
          </a:p>
        </p:txBody>
      </p:sp>
      <p:pic>
        <p:nvPicPr>
          <p:cNvPr id="17" name="Picture 25" descr="Image result for docker container ic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2934" y="3423599"/>
            <a:ext cx="1445685" cy="1135793"/>
          </a:xfrm>
          <a:prstGeom prst="rect">
            <a:avLst/>
          </a:prstGeom>
          <a:noFill/>
          <a:extLst>
            <a:ext uri="{909E8E84-426E-40DD-AFC4-6F175D3DCCD1}">
              <a14:hiddenFill xmlns:a14="http://schemas.microsoft.com/office/drawing/2010/main">
                <a:solidFill>
                  <a:srgbClr val="FFFFFF"/>
                </a:solidFill>
              </a14:hiddenFill>
            </a:ext>
          </a:extLst>
        </p:spPr>
      </p:pic>
      <p:sp>
        <p:nvSpPr>
          <p:cNvPr id="18" name="Oval 17"/>
          <p:cNvSpPr/>
          <p:nvPr/>
        </p:nvSpPr>
        <p:spPr>
          <a:xfrm rot="2159634">
            <a:off x="4257822" y="3606847"/>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19" name="Straight Arrow Connector 18"/>
          <p:cNvCxnSpPr/>
          <p:nvPr/>
        </p:nvCxnSpPr>
        <p:spPr>
          <a:xfrm>
            <a:off x="4565930" y="3423599"/>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4169719" y="2576666"/>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21" name="Picture 33"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13114" y="3891336"/>
            <a:ext cx="905325" cy="457110"/>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p:nvSpPr>
        <p:spPr>
          <a:xfrm>
            <a:off x="4279029" y="4530662"/>
            <a:ext cx="992579" cy="646331"/>
          </a:xfrm>
          <a:prstGeom prst="rect">
            <a:avLst/>
          </a:prstGeom>
          <a:noFill/>
        </p:spPr>
        <p:txBody>
          <a:bodyPr wrap="none" rtlCol="0">
            <a:spAutoFit/>
          </a:bodyPr>
          <a:lstStyle/>
          <a:p>
            <a:r>
              <a:rPr lang="nl-NL" dirty="0" smtClean="0"/>
              <a:t>Check </a:t>
            </a:r>
            <a:br>
              <a:rPr lang="nl-NL" dirty="0" smtClean="0"/>
            </a:br>
            <a:r>
              <a:rPr lang="nl-NL" dirty="0" err="1" smtClean="0"/>
              <a:t>Shipping</a:t>
            </a:r>
            <a:endParaRPr lang="en-US" dirty="0" err="1" smtClean="0"/>
          </a:p>
        </p:txBody>
      </p:sp>
      <p:pic>
        <p:nvPicPr>
          <p:cNvPr id="23" name="Picture 25" descr="Image result for docker container ic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19845" y="3531058"/>
            <a:ext cx="1445685" cy="1135793"/>
          </a:xfrm>
          <a:prstGeom prst="rect">
            <a:avLst/>
          </a:prstGeom>
          <a:noFill/>
          <a:extLst>
            <a:ext uri="{909E8E84-426E-40DD-AFC4-6F175D3DCCD1}">
              <a14:hiddenFill xmlns:a14="http://schemas.microsoft.com/office/drawing/2010/main">
                <a:solidFill>
                  <a:srgbClr val="FFFFFF"/>
                </a:solidFill>
              </a14:hiddenFill>
            </a:ext>
          </a:extLst>
        </p:spPr>
      </p:pic>
      <p:cxnSp>
        <p:nvCxnSpPr>
          <p:cNvPr id="24" name="Straight Arrow Connector 23"/>
          <p:cNvCxnSpPr/>
          <p:nvPr/>
        </p:nvCxnSpPr>
        <p:spPr>
          <a:xfrm>
            <a:off x="6974524" y="3423786"/>
            <a:ext cx="341780" cy="421256"/>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241826" y="4530662"/>
            <a:ext cx="753732" cy="369332"/>
          </a:xfrm>
          <a:prstGeom prst="rect">
            <a:avLst/>
          </a:prstGeom>
          <a:noFill/>
        </p:spPr>
        <p:txBody>
          <a:bodyPr wrap="none" rtlCol="0">
            <a:spAutoFit/>
          </a:bodyPr>
          <a:lstStyle/>
          <a:p>
            <a:r>
              <a:rPr lang="nl-NL" dirty="0" smtClean="0"/>
              <a:t>Cache</a:t>
            </a:r>
          </a:p>
        </p:txBody>
      </p:sp>
      <p:pic>
        <p:nvPicPr>
          <p:cNvPr id="26" name="Picture 2" descr="redis-logo"/>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04708" y="3871584"/>
            <a:ext cx="635879" cy="542055"/>
          </a:xfrm>
          <a:prstGeom prst="rect">
            <a:avLst/>
          </a:prstGeom>
          <a:noFill/>
          <a:extLst>
            <a:ext uri="{909E8E84-426E-40DD-AFC4-6F175D3DCCD1}">
              <a14:hiddenFill xmlns:a14="http://schemas.microsoft.com/office/drawing/2010/main">
                <a:solidFill>
                  <a:srgbClr val="FFFFFF"/>
                </a:solidFill>
              </a14:hiddenFill>
            </a:ext>
          </a:extLst>
        </p:spPr>
      </p:pic>
      <p:sp>
        <p:nvSpPr>
          <p:cNvPr id="27" name="Oval 26"/>
          <p:cNvSpPr/>
          <p:nvPr/>
        </p:nvSpPr>
        <p:spPr>
          <a:xfrm rot="2159634">
            <a:off x="6788467" y="3568798"/>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28" name="Straight Arrow Connector 27"/>
          <p:cNvCxnSpPr/>
          <p:nvPr/>
        </p:nvCxnSpPr>
        <p:spPr>
          <a:xfrm>
            <a:off x="8535717" y="3566525"/>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29" name="TextBox 28"/>
          <p:cNvSpPr txBox="1"/>
          <p:nvPr/>
        </p:nvSpPr>
        <p:spPr>
          <a:xfrm>
            <a:off x="8454768" y="4566128"/>
            <a:ext cx="1065677" cy="646331"/>
          </a:xfrm>
          <a:prstGeom prst="rect">
            <a:avLst/>
          </a:prstGeom>
          <a:noFill/>
        </p:spPr>
        <p:txBody>
          <a:bodyPr wrap="none" rtlCol="0">
            <a:spAutoFit/>
          </a:bodyPr>
          <a:lstStyle/>
          <a:p>
            <a:pPr algn="ctr"/>
            <a:r>
              <a:rPr lang="nl-NL" dirty="0" smtClean="0"/>
              <a:t>Cache</a:t>
            </a:r>
            <a:br>
              <a:rPr lang="nl-NL" dirty="0" smtClean="0"/>
            </a:br>
            <a:r>
              <a:rPr lang="nl-NL" dirty="0" err="1" smtClean="0"/>
              <a:t>Inspector</a:t>
            </a:r>
            <a:endParaRPr lang="nl-NL" dirty="0" smtClean="0"/>
          </a:p>
        </p:txBody>
      </p:sp>
      <p:sp>
        <p:nvSpPr>
          <p:cNvPr id="30" name="Oval 29"/>
          <p:cNvSpPr/>
          <p:nvPr/>
        </p:nvSpPr>
        <p:spPr>
          <a:xfrm rot="2159634">
            <a:off x="8142389" y="3653133"/>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1" name="Straight Arrow Connector 30"/>
          <p:cNvCxnSpPr/>
          <p:nvPr/>
        </p:nvCxnSpPr>
        <p:spPr>
          <a:xfrm>
            <a:off x="8101330" y="2684125"/>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32" name="Picture 25" descr="Image result for docker container ic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482778" y="3566525"/>
            <a:ext cx="1445685" cy="1135793"/>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Arrow Connector 32"/>
          <p:cNvCxnSpPr/>
          <p:nvPr/>
        </p:nvCxnSpPr>
        <p:spPr>
          <a:xfrm>
            <a:off x="9816613" y="3566525"/>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9638606" y="4566128"/>
            <a:ext cx="1283685" cy="369332"/>
          </a:xfrm>
          <a:prstGeom prst="rect">
            <a:avLst/>
          </a:prstGeom>
          <a:noFill/>
        </p:spPr>
        <p:txBody>
          <a:bodyPr wrap="none" rtlCol="0">
            <a:spAutoFit/>
          </a:bodyPr>
          <a:lstStyle/>
          <a:p>
            <a:r>
              <a:rPr lang="nl-NL" dirty="0" err="1" smtClean="0"/>
              <a:t>LogMonitor</a:t>
            </a:r>
            <a:endParaRPr lang="nl-NL" dirty="0" smtClean="0"/>
          </a:p>
        </p:txBody>
      </p:sp>
      <p:sp>
        <p:nvSpPr>
          <p:cNvPr id="35" name="Oval 34"/>
          <p:cNvSpPr/>
          <p:nvPr/>
        </p:nvSpPr>
        <p:spPr>
          <a:xfrm rot="2159634">
            <a:off x="9314456" y="3604264"/>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36" name="Straight Arrow Connector 35"/>
          <p:cNvCxnSpPr/>
          <p:nvPr/>
        </p:nvCxnSpPr>
        <p:spPr>
          <a:xfrm>
            <a:off x="9419169" y="2684125"/>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7" name="Freeform 36"/>
          <p:cNvSpPr/>
          <p:nvPr/>
        </p:nvSpPr>
        <p:spPr>
          <a:xfrm>
            <a:off x="6993848" y="3076625"/>
            <a:ext cx="1520939" cy="852482"/>
          </a:xfrm>
          <a:custGeom>
            <a:avLst/>
            <a:gdLst>
              <a:gd name="connsiteX0" fmla="*/ 1813560 w 1813560"/>
              <a:gd name="connsiteY0" fmla="*/ 1006606 h 1006606"/>
              <a:gd name="connsiteX1" fmla="*/ 899160 w 1813560"/>
              <a:gd name="connsiteY1" fmla="*/ 31246 h 1006606"/>
              <a:gd name="connsiteX2" fmla="*/ 0 w 1813560"/>
              <a:gd name="connsiteY2" fmla="*/ 336046 h 1006606"/>
            </a:gdLst>
            <a:ahLst/>
            <a:cxnLst>
              <a:cxn ang="0">
                <a:pos x="connsiteX0" y="connsiteY0"/>
              </a:cxn>
              <a:cxn ang="0">
                <a:pos x="connsiteX1" y="connsiteY1"/>
              </a:cxn>
              <a:cxn ang="0">
                <a:pos x="connsiteX2" y="connsiteY2"/>
              </a:cxn>
            </a:cxnLst>
            <a:rect l="l" t="t" r="r" b="b"/>
            <a:pathLst>
              <a:path w="1813560" h="1006606">
                <a:moveTo>
                  <a:pt x="1813560" y="1006606"/>
                </a:moveTo>
                <a:cubicBezTo>
                  <a:pt x="1507490" y="574806"/>
                  <a:pt x="1201420" y="143006"/>
                  <a:pt x="899160" y="31246"/>
                </a:cubicBezTo>
                <a:cubicBezTo>
                  <a:pt x="596900" y="-80514"/>
                  <a:pt x="298450" y="127766"/>
                  <a:pt x="0" y="3360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pic>
        <p:nvPicPr>
          <p:cNvPr id="38" name="Picture 33"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842293" y="4044936"/>
            <a:ext cx="905325" cy="457110"/>
          </a:xfrm>
          <a:prstGeom prst="rect">
            <a:avLst/>
          </a:prstGeom>
          <a:noFill/>
          <a:extLst>
            <a:ext uri="{909E8E84-426E-40DD-AFC4-6F175D3DCCD1}">
              <a14:hiddenFill xmlns:a14="http://schemas.microsoft.com/office/drawing/2010/main">
                <a:solidFill>
                  <a:srgbClr val="FFFFFF"/>
                </a:solidFill>
              </a14:hiddenFill>
            </a:ext>
          </a:extLst>
        </p:spPr>
      </p:pic>
      <p:grpSp>
        <p:nvGrpSpPr>
          <p:cNvPr id="39" name="Group 38"/>
          <p:cNvGrpSpPr/>
          <p:nvPr/>
        </p:nvGrpSpPr>
        <p:grpSpPr>
          <a:xfrm>
            <a:off x="8731818" y="4041370"/>
            <a:ext cx="943460" cy="660949"/>
            <a:chOff x="13067802" y="5789785"/>
            <a:chExt cx="1723828" cy="1341138"/>
          </a:xfrm>
        </p:grpSpPr>
        <p:pic>
          <p:nvPicPr>
            <p:cNvPr id="40" name="Picture 25" descr="Image result for docker container icon"/>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33"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2" name="Group 41"/>
          <p:cNvGrpSpPr/>
          <p:nvPr/>
        </p:nvGrpSpPr>
        <p:grpSpPr>
          <a:xfrm>
            <a:off x="8590472" y="3818898"/>
            <a:ext cx="943460" cy="660949"/>
            <a:chOff x="13067802" y="5789785"/>
            <a:chExt cx="1723828" cy="1341138"/>
          </a:xfrm>
        </p:grpSpPr>
        <p:pic>
          <p:nvPicPr>
            <p:cNvPr id="43" name="Picture 25" descr="Image result for docker container icon"/>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33"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5" name="Group 44"/>
          <p:cNvGrpSpPr/>
          <p:nvPr/>
        </p:nvGrpSpPr>
        <p:grpSpPr>
          <a:xfrm>
            <a:off x="8319851" y="3595224"/>
            <a:ext cx="943460" cy="660949"/>
            <a:chOff x="13067802" y="5789785"/>
            <a:chExt cx="1723828" cy="1341138"/>
          </a:xfrm>
        </p:grpSpPr>
        <p:pic>
          <p:nvPicPr>
            <p:cNvPr id="46" name="Picture 25" descr="Image result for docker container icon"/>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7802" y="5789785"/>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33" descr="Related imag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3438316" y="6291588"/>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8" name="Group 47"/>
          <p:cNvGrpSpPr/>
          <p:nvPr/>
        </p:nvGrpSpPr>
        <p:grpSpPr>
          <a:xfrm>
            <a:off x="1749963" y="3483712"/>
            <a:ext cx="927988" cy="592430"/>
            <a:chOff x="4660368" y="5576091"/>
            <a:chExt cx="1723828" cy="1341138"/>
          </a:xfrm>
        </p:grpSpPr>
        <p:pic>
          <p:nvPicPr>
            <p:cNvPr id="49"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33"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1" name="Group 50"/>
          <p:cNvGrpSpPr/>
          <p:nvPr/>
        </p:nvGrpSpPr>
        <p:grpSpPr>
          <a:xfrm>
            <a:off x="1319749" y="3792219"/>
            <a:ext cx="927988" cy="592430"/>
            <a:chOff x="4660368" y="5576091"/>
            <a:chExt cx="1723828" cy="1341138"/>
          </a:xfrm>
        </p:grpSpPr>
        <p:pic>
          <p:nvPicPr>
            <p:cNvPr id="52" name="Picture 25" descr="Image result for docker container icon"/>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60368" y="5576091"/>
              <a:ext cx="1723828" cy="1341138"/>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33" descr="Related imag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2529" y="6128392"/>
              <a:ext cx="1079505" cy="539753"/>
            </a:xfrm>
            <a:prstGeom prst="rect">
              <a:avLst/>
            </a:prstGeom>
            <a:noFill/>
            <a:extLst>
              <a:ext uri="{909E8E84-426E-40DD-AFC4-6F175D3DCCD1}">
                <a14:hiddenFill xmlns:a14="http://schemas.microsoft.com/office/drawing/2010/main">
                  <a:solidFill>
                    <a:srgbClr val="FFFFFF"/>
                  </a:solidFill>
                </a14:hiddenFill>
              </a:ext>
            </a:extLst>
          </p:spPr>
        </p:pic>
      </p:grpSp>
      <p:pic>
        <p:nvPicPr>
          <p:cNvPr id="54" name="Picture 11"/>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0032033" y="2624177"/>
            <a:ext cx="1671799" cy="109475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5" name="Picture 25" descr="Image result for docker container icon"/>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23773" y="3437456"/>
            <a:ext cx="1445685" cy="1135793"/>
          </a:xfrm>
          <a:prstGeom prst="rect">
            <a:avLst/>
          </a:prstGeom>
          <a:noFill/>
          <a:extLst>
            <a:ext uri="{909E8E84-426E-40DD-AFC4-6F175D3DCCD1}">
              <a14:hiddenFill xmlns:a14="http://schemas.microsoft.com/office/drawing/2010/main">
                <a:solidFill>
                  <a:srgbClr val="FFFFFF"/>
                </a:solidFill>
              </a14:hiddenFill>
            </a:ext>
          </a:extLst>
        </p:spPr>
      </p:pic>
      <p:sp>
        <p:nvSpPr>
          <p:cNvPr id="56" name="Oval 55"/>
          <p:cNvSpPr/>
          <p:nvPr/>
        </p:nvSpPr>
        <p:spPr>
          <a:xfrm rot="2159634">
            <a:off x="5638661" y="3620704"/>
            <a:ext cx="1615909" cy="949990"/>
          </a:xfrm>
          <a:prstGeom prst="ellipse">
            <a:avLst/>
          </a:prstGeom>
          <a:solidFill>
            <a:schemeClr val="accent5">
              <a:lumMod val="60000"/>
              <a:lumOff val="40000"/>
              <a:alpha val="3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00"/>
          </a:p>
        </p:txBody>
      </p:sp>
      <p:cxnSp>
        <p:nvCxnSpPr>
          <p:cNvPr id="57" name="Straight Arrow Connector 56"/>
          <p:cNvCxnSpPr/>
          <p:nvPr/>
        </p:nvCxnSpPr>
        <p:spPr>
          <a:xfrm>
            <a:off x="5946769" y="3437456"/>
            <a:ext cx="173463" cy="313985"/>
          </a:xfrm>
          <a:prstGeom prst="straightConnector1">
            <a:avLst/>
          </a:prstGeom>
          <a:ln w="28575">
            <a:prstDash val="dash"/>
            <a:tailEnd type="arrow"/>
          </a:ln>
        </p:spPr>
        <p:style>
          <a:lnRef idx="1">
            <a:schemeClr val="accent1"/>
          </a:lnRef>
          <a:fillRef idx="0">
            <a:schemeClr val="accent1"/>
          </a:fillRef>
          <a:effectRef idx="0">
            <a:schemeClr val="accent1"/>
          </a:effectRef>
          <a:fontRef idx="minor">
            <a:schemeClr val="tx1"/>
          </a:fontRef>
        </p:style>
      </p:cxnSp>
      <p:cxnSp>
        <p:nvCxnSpPr>
          <p:cNvPr id="58" name="Straight Arrow Connector 57"/>
          <p:cNvCxnSpPr/>
          <p:nvPr/>
        </p:nvCxnSpPr>
        <p:spPr>
          <a:xfrm>
            <a:off x="5550558" y="2590523"/>
            <a:ext cx="396211" cy="846933"/>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59" name="Picture 33" descr="Related image"/>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993953" y="3905193"/>
            <a:ext cx="905325" cy="457110"/>
          </a:xfrm>
          <a:prstGeom prst="rect">
            <a:avLst/>
          </a:prstGeom>
          <a:noFill/>
          <a:extLst>
            <a:ext uri="{909E8E84-426E-40DD-AFC4-6F175D3DCCD1}">
              <a14:hiddenFill xmlns:a14="http://schemas.microsoft.com/office/drawing/2010/main">
                <a:solidFill>
                  <a:srgbClr val="FFFFFF"/>
                </a:solidFill>
              </a14:hiddenFill>
            </a:ext>
          </a:extLst>
        </p:spPr>
      </p:pic>
      <p:sp>
        <p:nvSpPr>
          <p:cNvPr id="60" name="TextBox 59"/>
          <p:cNvSpPr txBox="1"/>
          <p:nvPr/>
        </p:nvSpPr>
        <p:spPr>
          <a:xfrm>
            <a:off x="5983141" y="4544519"/>
            <a:ext cx="842603" cy="646331"/>
          </a:xfrm>
          <a:prstGeom prst="rect">
            <a:avLst/>
          </a:prstGeom>
          <a:noFill/>
        </p:spPr>
        <p:txBody>
          <a:bodyPr wrap="none" rtlCol="0">
            <a:spAutoFit/>
          </a:bodyPr>
          <a:lstStyle/>
          <a:p>
            <a:r>
              <a:rPr lang="nl-NL" dirty="0" smtClean="0"/>
              <a:t>Order</a:t>
            </a:r>
            <a:br>
              <a:rPr lang="nl-NL" dirty="0" smtClean="0"/>
            </a:br>
            <a:r>
              <a:rPr lang="nl-NL" dirty="0" smtClean="0"/>
              <a:t>Arbiter</a:t>
            </a:r>
            <a:endParaRPr lang="en-US" dirty="0" err="1" smtClean="0"/>
          </a:p>
        </p:txBody>
      </p:sp>
    </p:spTree>
    <p:extLst>
      <p:ext uri="{BB962C8B-B14F-4D97-AF65-F5344CB8AC3E}">
        <p14:creationId xmlns:p14="http://schemas.microsoft.com/office/powerpoint/2010/main" val="2861367459"/>
      </p:ext>
    </p:extLst>
  </p:cSld>
  <p:clrMapOvr>
    <a:masterClrMapping/>
  </p:clrMapOvr>
  <p:timing>
    <p:tnLst>
      <p:par>
        <p:cTn id="1" dur="indefinite" restart="never" nodeType="tmRoot"/>
      </p:par>
    </p:tnLst>
  </p:timing>
</p:sld>
</file>

<file path=ppt/slides/slide2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Run</a:t>
            </a:r>
            <a:r>
              <a:rPr lang="fr-FR" sz="7200" dirty="0">
                <a:solidFill>
                  <a:schemeClr val="accent4">
                    <a:lumMod val="75000"/>
                  </a:schemeClr>
                </a:solidFill>
                <a:latin typeface="Trebuchet MS Bold" charset="0"/>
                <a:cs typeface="Trebuchet MS Bold" charset="0"/>
              </a:rPr>
              <a:t> local </a:t>
            </a:r>
            <a:r>
              <a:rPr lang="fr-FR" sz="7200" dirty="0" err="1" smtClean="0">
                <a:solidFill>
                  <a:schemeClr val="accent4">
                    <a:lumMod val="75000"/>
                  </a:schemeClr>
                </a:solidFill>
                <a:latin typeface="Trebuchet MS Bold" charset="0"/>
                <a:cs typeface="Trebuchet MS Bold" charset="0"/>
              </a:rPr>
              <a:t>Kubernetes</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Cluster (</a:t>
            </a:r>
            <a:r>
              <a:rPr lang="fr-FR" sz="7200" dirty="0" err="1">
                <a:solidFill>
                  <a:schemeClr val="accent4">
                    <a:lumMod val="75000"/>
                  </a:schemeClr>
                </a:solidFill>
                <a:latin typeface="Trebuchet MS Bold" charset="0"/>
                <a:cs typeface="Trebuchet MS Bold" charset="0"/>
              </a:rPr>
              <a:t>Minikube</a:t>
            </a:r>
            <a:r>
              <a:rPr lang="fr-FR" sz="7200" dirty="0">
                <a:solidFill>
                  <a:schemeClr val="accent4">
                    <a:lumMod val="75000"/>
                  </a:schemeClr>
                </a:solidFill>
                <a:latin typeface="Trebuchet MS Bold" charset="0"/>
                <a:cs typeface="Trebuchet MS Bold" charset="0"/>
              </a:rPr>
              <a:t>)</a:t>
            </a:r>
          </a:p>
        </p:txBody>
      </p:sp>
      <p:sp>
        <p:nvSpPr>
          <p:cNvPr id="7" name="Content Placeholder 6"/>
          <p:cNvSpPr>
            <a:spLocks noGrp="1"/>
          </p:cNvSpPr>
          <p:nvPr>
            <p:ph idx="1"/>
          </p:nvPr>
        </p:nvSpPr>
        <p:spPr>
          <a:xfrm>
            <a:off x="1856508" y="1825625"/>
            <a:ext cx="9497291" cy="4351338"/>
          </a:xfrm>
        </p:spPr>
        <p:txBody>
          <a:bodyPr/>
          <a:lstStyle/>
          <a:p>
            <a:r>
              <a:rPr lang="en-US" dirty="0" smtClean="0"/>
              <a:t>Start </a:t>
            </a:r>
            <a:r>
              <a:rPr lang="en-US" dirty="0" err="1" smtClean="0"/>
              <a:t>minikube</a:t>
            </a:r>
            <a:endParaRPr lang="en-US" dirty="0" smtClean="0"/>
          </a:p>
          <a:p>
            <a:r>
              <a:rPr lang="en-US" dirty="0" smtClean="0"/>
              <a:t>Get </a:t>
            </a:r>
            <a:r>
              <a:rPr lang="en-US" dirty="0" err="1" smtClean="0"/>
              <a:t>minikube</a:t>
            </a:r>
            <a:r>
              <a:rPr lang="en-US" dirty="0" smtClean="0"/>
              <a:t> IP address</a:t>
            </a:r>
          </a:p>
          <a:p>
            <a:r>
              <a:rPr lang="en-US" dirty="0" smtClean="0"/>
              <a:t>Apply </a:t>
            </a:r>
            <a:r>
              <a:rPr lang="en-US" dirty="0" err="1" smtClean="0"/>
              <a:t>yaml</a:t>
            </a:r>
            <a:r>
              <a:rPr lang="en-US" dirty="0" smtClean="0"/>
              <a:t> files for Pods, Deployments and Services</a:t>
            </a:r>
          </a:p>
          <a:p>
            <a:r>
              <a:rPr lang="en-US" dirty="0" smtClean="0"/>
              <a:t>Open </a:t>
            </a:r>
            <a:r>
              <a:rPr lang="en-US" dirty="0" err="1" smtClean="0"/>
              <a:t>minikube</a:t>
            </a:r>
            <a:r>
              <a:rPr lang="en-US" dirty="0" smtClean="0"/>
              <a:t> dashboard</a:t>
            </a:r>
          </a:p>
          <a:p>
            <a:r>
              <a:rPr lang="en-US" dirty="0" smtClean="0"/>
              <a:t>Update </a:t>
            </a:r>
            <a:r>
              <a:rPr lang="en-US" dirty="0" err="1" smtClean="0"/>
              <a:t>minikube</a:t>
            </a:r>
            <a:r>
              <a:rPr lang="en-US" dirty="0" smtClean="0"/>
              <a:t> IP address and service ports in Postman</a:t>
            </a:r>
            <a:endParaRPr lang="nl-NL"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3666269929"/>
      </p:ext>
    </p:extLst>
  </p:cSld>
  <p:clrMapOvr>
    <a:masterClrMapping/>
  </p:clrMapOvr>
  <p:timing>
    <p:tnLst>
      <p:par>
        <p:cTn id="1" dur="indefinite" restart="never" nodeType="tmRoot"/>
      </p:par>
    </p:tnLst>
  </p:timing>
</p:sld>
</file>

<file path=ppt/slides/slide2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Run</a:t>
            </a:r>
            <a:r>
              <a:rPr lang="fr-FR" sz="7200" dirty="0">
                <a:solidFill>
                  <a:schemeClr val="accent4">
                    <a:lumMod val="75000"/>
                  </a:schemeClr>
                </a:solidFill>
                <a:latin typeface="Trebuchet MS Bold" charset="0"/>
                <a:cs typeface="Trebuchet MS Bold" charset="0"/>
              </a:rPr>
              <a:t> local </a:t>
            </a:r>
            <a:r>
              <a:rPr lang="fr-FR" sz="7200" dirty="0" err="1" smtClean="0">
                <a:solidFill>
                  <a:schemeClr val="accent4">
                    <a:lumMod val="75000"/>
                  </a:schemeClr>
                </a:solidFill>
                <a:latin typeface="Trebuchet MS Bold" charset="0"/>
                <a:cs typeface="Trebuchet MS Bold" charset="0"/>
              </a:rPr>
              <a:t>Kubernetes</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Cluster (</a:t>
            </a:r>
            <a:r>
              <a:rPr lang="fr-FR" sz="7200" dirty="0" err="1">
                <a:solidFill>
                  <a:schemeClr val="accent4">
                    <a:lumMod val="75000"/>
                  </a:schemeClr>
                </a:solidFill>
                <a:latin typeface="Trebuchet MS Bold" charset="0"/>
                <a:cs typeface="Trebuchet MS Bold" charset="0"/>
              </a:rPr>
              <a:t>Minikube</a:t>
            </a:r>
            <a:r>
              <a:rPr lang="fr-FR" sz="7200" dirty="0">
                <a:solidFill>
                  <a:schemeClr val="accent4">
                    <a:lumMod val="75000"/>
                  </a:schemeClr>
                </a:solidFill>
                <a:latin typeface="Trebuchet MS Bold" charset="0"/>
                <a:cs typeface="Trebuchet MS Bold" charset="0"/>
              </a:rPr>
              <a:t>)</a:t>
            </a: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400050" y="1827213"/>
            <a:ext cx="8199831" cy="4656223"/>
          </a:xfrm>
          <a:prstGeom prst="rect">
            <a:avLst/>
          </a:prstGeom>
        </p:spPr>
      </p:pic>
      <p:sp>
        <p:nvSpPr>
          <p:cNvPr id="6" name="Rectangle 5"/>
          <p:cNvSpPr/>
          <p:nvPr/>
        </p:nvSpPr>
        <p:spPr>
          <a:xfrm>
            <a:off x="298451" y="4257965"/>
            <a:ext cx="1170132" cy="277091"/>
          </a:xfrm>
          <a:prstGeom prst="rect">
            <a:avLst/>
          </a:prstGeom>
          <a:noFill/>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19489905"/>
      </p:ext>
    </p:extLst>
  </p:cSld>
  <p:clrMapOvr>
    <a:masterClrMapping/>
  </p:clrMapOvr>
  <p:timing>
    <p:tnLst>
      <p:par>
        <p:cTn id="1" dur="indefinite" restart="never" nodeType="tmRoot"/>
      </p:par>
    </p:tnLst>
  </p:timing>
</p:sld>
</file>

<file path=ppt/slides/slide2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Run</a:t>
            </a:r>
            <a:r>
              <a:rPr lang="fr-FR" sz="7200" dirty="0">
                <a:solidFill>
                  <a:schemeClr val="accent4">
                    <a:lumMod val="75000"/>
                  </a:schemeClr>
                </a:solidFill>
                <a:latin typeface="Trebuchet MS Bold" charset="0"/>
                <a:cs typeface="Trebuchet MS Bold" charset="0"/>
              </a:rPr>
              <a:t> local </a:t>
            </a:r>
            <a:r>
              <a:rPr lang="fr-FR" sz="7200" dirty="0" err="1" smtClean="0">
                <a:solidFill>
                  <a:schemeClr val="accent4">
                    <a:lumMod val="75000"/>
                  </a:schemeClr>
                </a:solidFill>
                <a:latin typeface="Trebuchet MS Bold" charset="0"/>
                <a:cs typeface="Trebuchet MS Bold" charset="0"/>
              </a:rPr>
              <a:t>Kubernetes</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Cluster (</a:t>
            </a:r>
            <a:r>
              <a:rPr lang="fr-FR" sz="7200" dirty="0" err="1">
                <a:solidFill>
                  <a:schemeClr val="accent4">
                    <a:lumMod val="75000"/>
                  </a:schemeClr>
                </a:solidFill>
                <a:latin typeface="Trebuchet MS Bold" charset="0"/>
                <a:cs typeface="Trebuchet MS Bold" charset="0"/>
              </a:rPr>
              <a:t>Minikube</a:t>
            </a:r>
            <a:r>
              <a:rPr lang="fr-FR" sz="7200" dirty="0">
                <a:solidFill>
                  <a:schemeClr val="accent4">
                    <a:lumMod val="75000"/>
                  </a:schemeClr>
                </a:solidFill>
                <a:latin typeface="Trebuchet MS Bold" charset="0"/>
                <a:cs typeface="Trebuchet MS Bold" charset="0"/>
              </a:rPr>
              <a:t>)</a:t>
            </a: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655782" y="1748578"/>
            <a:ext cx="6749688" cy="4693785"/>
          </a:xfrm>
          <a:prstGeom prst="rect">
            <a:avLst/>
          </a:prstGeom>
        </p:spPr>
      </p:pic>
    </p:spTree>
    <p:extLst>
      <p:ext uri="{BB962C8B-B14F-4D97-AF65-F5344CB8AC3E}">
        <p14:creationId xmlns:p14="http://schemas.microsoft.com/office/powerpoint/2010/main" val="24442011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Demo</a:t>
            </a:r>
            <a:r>
              <a:rPr lang="fr-FR" sz="7200" dirty="0" smtClean="0">
                <a:solidFill>
                  <a:schemeClr val="accent4">
                    <a:lumMod val="75000"/>
                  </a:schemeClr>
                </a:solidFill>
                <a:latin typeface="Trebuchet MS Bold" charset="0"/>
                <a:cs typeface="Trebuchet MS Bold" charset="0"/>
              </a:rPr>
              <a:t> – Cache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loud 7"/>
          <p:cNvSpPr/>
          <p:nvPr/>
        </p:nvSpPr>
        <p:spPr>
          <a:xfrm>
            <a:off x="2146281" y="2412515"/>
            <a:ext cx="5723101"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a:p>
        </p:txBody>
      </p:sp>
      <p:sp>
        <p:nvSpPr>
          <p:cNvPr id="13" name="Rounded Rectangle 12"/>
          <p:cNvSpPr/>
          <p:nvPr/>
        </p:nvSpPr>
        <p:spPr>
          <a:xfrm>
            <a:off x="5125221" y="26964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smtClean="0">
                <a:solidFill>
                  <a:schemeClr val="tx1"/>
                </a:solidFill>
              </a:rPr>
              <a:t>Cache</a:t>
            </a:r>
            <a:endParaRPr lang="en-US" sz="1600" dirty="0">
              <a:solidFill>
                <a:schemeClr val="tx1"/>
              </a:solidFill>
            </a:endParaRPr>
          </a:p>
        </p:txBody>
      </p:sp>
      <p:sp>
        <p:nvSpPr>
          <p:cNvPr id="14" name="Rectangular Callout 13"/>
          <p:cNvSpPr/>
          <p:nvPr/>
        </p:nvSpPr>
        <p:spPr>
          <a:xfrm>
            <a:off x="5843387" y="1928645"/>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400" dirty="0" smtClean="0"/>
              <a:t>Application Container Cache</a:t>
            </a:r>
            <a:endParaRPr lang="en-US" sz="1400" dirty="0"/>
          </a:p>
        </p:txBody>
      </p:sp>
      <p:sp>
        <p:nvSpPr>
          <p:cNvPr id="18" name="Rounded Rectangle 17"/>
          <p:cNvSpPr/>
          <p:nvPr/>
        </p:nvSpPr>
        <p:spPr>
          <a:xfrm>
            <a:off x="3643935" y="31385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ounded Rectangle 18"/>
          <p:cNvSpPr/>
          <p:nvPr/>
        </p:nvSpPr>
        <p:spPr>
          <a:xfrm>
            <a:off x="4314495" y="31385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0" name="Rounded Rectangle 19"/>
          <p:cNvSpPr/>
          <p:nvPr/>
        </p:nvSpPr>
        <p:spPr>
          <a:xfrm>
            <a:off x="3643935" y="31385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600" b="1" dirty="0" smtClean="0">
                <a:solidFill>
                  <a:schemeClr val="bg2">
                    <a:lumMod val="95000"/>
                  </a:schemeClr>
                </a:solidFill>
              </a:rPr>
              <a:t>UI</a:t>
            </a:r>
            <a:endParaRPr lang="en-US" sz="1600" b="1" dirty="0">
              <a:solidFill>
                <a:schemeClr val="bg2">
                  <a:lumMod val="95000"/>
                </a:schemeClr>
              </a:solidFill>
            </a:endParaRPr>
          </a:p>
        </p:txBody>
      </p:sp>
      <p:sp>
        <p:nvSpPr>
          <p:cNvPr id="23" name="Rectangular Callout 22"/>
          <p:cNvSpPr/>
          <p:nvPr/>
        </p:nvSpPr>
        <p:spPr>
          <a:xfrm>
            <a:off x="2567650" y="4380533"/>
            <a:ext cx="1217772" cy="831547"/>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Microservice </a:t>
            </a:r>
            <a:r>
              <a:rPr lang="nl-NL" sz="1400" dirty="0" err="1" smtClean="0"/>
              <a:t>ShoppingCart</a:t>
            </a:r>
            <a:r>
              <a:rPr lang="nl-NL" sz="1400" dirty="0" smtClean="0"/>
              <a:t> &amp; Check Out</a:t>
            </a:r>
            <a:endParaRPr lang="en-US" sz="1400" dirty="0"/>
          </a:p>
        </p:txBody>
      </p:sp>
      <p:cxnSp>
        <p:nvCxnSpPr>
          <p:cNvPr id="24" name="Straight Arrow Connector 23"/>
          <p:cNvCxnSpPr>
            <a:endCxn id="13" idx="2"/>
          </p:cNvCxnSpPr>
          <p:nvPr/>
        </p:nvCxnSpPr>
        <p:spPr>
          <a:xfrm flipV="1">
            <a:off x="4834541" y="3100277"/>
            <a:ext cx="968860" cy="9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771973"/>
      </p:ext>
    </p:extLst>
  </p:cSld>
  <p:clrMapOvr>
    <a:masterClrMapping/>
  </p:clrMapOvr>
  <p:timing>
    <p:tnLst>
      <p:par>
        <p:cTn id="1" dur="indefinite" restart="never" nodeType="tmRoot"/>
      </p:par>
    </p:tnLst>
  </p:timing>
</p:sld>
</file>

<file path=ppt/slides/slide25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Run</a:t>
            </a:r>
            <a:r>
              <a:rPr lang="fr-FR" sz="7200" dirty="0">
                <a:solidFill>
                  <a:schemeClr val="accent4">
                    <a:lumMod val="75000"/>
                  </a:schemeClr>
                </a:solidFill>
                <a:latin typeface="Trebuchet MS Bold" charset="0"/>
                <a:cs typeface="Trebuchet MS Bold" charset="0"/>
              </a:rPr>
              <a:t> local </a:t>
            </a:r>
            <a:r>
              <a:rPr lang="fr-FR" sz="7200" dirty="0" err="1" smtClean="0">
                <a:solidFill>
                  <a:schemeClr val="accent4">
                    <a:lumMod val="75000"/>
                  </a:schemeClr>
                </a:solidFill>
                <a:latin typeface="Trebuchet MS Bold" charset="0"/>
                <a:cs typeface="Trebuchet MS Bold" charset="0"/>
              </a:rPr>
              <a:t>Kubernetes</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Cluster (</a:t>
            </a:r>
            <a:r>
              <a:rPr lang="fr-FR" sz="7200" dirty="0" err="1">
                <a:solidFill>
                  <a:schemeClr val="accent4">
                    <a:lumMod val="75000"/>
                  </a:schemeClr>
                </a:solidFill>
                <a:latin typeface="Trebuchet MS Bold" charset="0"/>
                <a:cs typeface="Trebuchet MS Bold" charset="0"/>
              </a:rPr>
              <a:t>Minikube</a:t>
            </a:r>
            <a:r>
              <a:rPr lang="fr-FR" sz="7200" dirty="0">
                <a:solidFill>
                  <a:schemeClr val="accent4">
                    <a:lumMod val="75000"/>
                  </a:schemeClr>
                </a:solidFill>
                <a:latin typeface="Trebuchet MS Bold" charset="0"/>
                <a:cs typeface="Trebuchet MS Bold" charset="0"/>
              </a:rPr>
              <a:t>)</a:t>
            </a: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513599" y="1911157"/>
            <a:ext cx="8222693" cy="4458086"/>
          </a:xfrm>
          <a:prstGeom prst="rect">
            <a:avLst/>
          </a:prstGeom>
        </p:spPr>
      </p:pic>
    </p:spTree>
    <p:extLst>
      <p:ext uri="{BB962C8B-B14F-4D97-AF65-F5344CB8AC3E}">
        <p14:creationId xmlns:p14="http://schemas.microsoft.com/office/powerpoint/2010/main" val="1625157548"/>
      </p:ext>
    </p:extLst>
  </p:cSld>
  <p:clrMapOvr>
    <a:masterClrMapping/>
  </p:clrMapOvr>
  <p:timing>
    <p:tnLst>
      <p:par>
        <p:cTn id="1" dur="indefinite" restart="never" nodeType="tmRoot"/>
      </p:par>
    </p:tnLst>
  </p:timing>
</p:sld>
</file>

<file path=ppt/slides/slide25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407487"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 </a:t>
            </a:r>
            <a:r>
              <a:rPr lang="fr-FR" sz="7200" dirty="0" smtClean="0">
                <a:solidFill>
                  <a:schemeClr val="accent4">
                    <a:lumMod val="75000"/>
                  </a:schemeClr>
                </a:solidFill>
                <a:latin typeface="Trebuchet MS Bold" charset="0"/>
                <a:cs typeface="Trebuchet MS Bold" charset="0"/>
              </a:rPr>
              <a:t>Open </a:t>
            </a:r>
            <a:r>
              <a:rPr lang="fr-FR" sz="7200" dirty="0" err="1" smtClean="0">
                <a:solidFill>
                  <a:schemeClr val="accent4">
                    <a:lumMod val="75000"/>
                  </a:schemeClr>
                </a:solidFill>
                <a:latin typeface="Trebuchet MS Bold" charset="0"/>
                <a:cs typeface="Trebuchet MS Bold" charset="0"/>
              </a:rPr>
              <a:t>Kubernetes</a:t>
            </a:r>
            <a:r>
              <a:rPr lang="fr-FR" sz="7200" dirty="0" smtClean="0">
                <a:solidFill>
                  <a:schemeClr val="accent4">
                    <a:lumMod val="75000"/>
                  </a:schemeClr>
                </a:solidFill>
                <a:latin typeface="Trebuchet MS Bold" charset="0"/>
                <a:cs typeface="Trebuchet MS Bold" charset="0"/>
              </a:rPr>
              <a:t> Dashboard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056398" y="1576388"/>
            <a:ext cx="5608806" cy="373412"/>
          </a:xfrm>
          <a:prstGeom prst="rect">
            <a:avLst/>
          </a:prstGeom>
        </p:spPr>
      </p:pic>
      <p:pic>
        <p:nvPicPr>
          <p:cNvPr id="7" name="Picture 6"/>
          <p:cNvPicPr>
            <a:picLocks noChangeAspect="1"/>
          </p:cNvPicPr>
          <p:nvPr/>
        </p:nvPicPr>
        <p:blipFill>
          <a:blip r:embed="rId4"/>
          <a:stretch>
            <a:fillRect/>
          </a:stretch>
        </p:blipFill>
        <p:spPr>
          <a:xfrm>
            <a:off x="1838035" y="2065537"/>
            <a:ext cx="8811493" cy="4317909"/>
          </a:xfrm>
          <a:prstGeom prst="rect">
            <a:avLst/>
          </a:prstGeom>
        </p:spPr>
      </p:pic>
    </p:spTree>
    <p:extLst>
      <p:ext uri="{BB962C8B-B14F-4D97-AF65-F5344CB8AC3E}">
        <p14:creationId xmlns:p14="http://schemas.microsoft.com/office/powerpoint/2010/main" val="2206815824"/>
      </p:ext>
    </p:extLst>
  </p:cSld>
  <p:clrMapOvr>
    <a:masterClrMapping/>
  </p:clrMapOvr>
  <p:timing>
    <p:tnLst>
      <p:par>
        <p:cTn id="1" dur="indefinite" restart="never" nodeType="tmRoot"/>
      </p:par>
    </p:tnLst>
  </p:timing>
</p:sld>
</file>

<file path=ppt/slides/slide25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407487"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Show service </a:t>
            </a:r>
            <a:r>
              <a:rPr lang="fr-FR" sz="7200" dirty="0" err="1" smtClean="0">
                <a:solidFill>
                  <a:schemeClr val="accent4">
                    <a:lumMod val="75000"/>
                  </a:schemeClr>
                </a:solidFill>
                <a:latin typeface="Trebuchet MS Bold" charset="0"/>
                <a:cs typeface="Trebuchet MS Bold" charset="0"/>
              </a:rPr>
              <a:t>endpoints</a:t>
            </a:r>
            <a:r>
              <a:rPr lang="fr-FR" sz="7200" dirty="0" smtClean="0">
                <a:solidFill>
                  <a:schemeClr val="accent4">
                    <a:lumMod val="75000"/>
                  </a:schemeClr>
                </a:solidFill>
                <a:latin typeface="Trebuchet MS Bold" charset="0"/>
                <a:cs typeface="Trebuchet MS Bold" charset="0"/>
              </a:rPr>
              <a:t> in</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Kubernetes</a:t>
            </a:r>
            <a:r>
              <a:rPr lang="fr-FR" sz="7200" dirty="0" smtClean="0">
                <a:solidFill>
                  <a:schemeClr val="accent4">
                    <a:lumMod val="75000"/>
                  </a:schemeClr>
                </a:solidFill>
                <a:latin typeface="Trebuchet MS Bold" charset="0"/>
                <a:cs typeface="Trebuchet MS Bold" charset="0"/>
              </a:rPr>
              <a:t> Dashboard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1385164" y="1827213"/>
            <a:ext cx="9652291" cy="4494348"/>
          </a:xfrm>
          <a:prstGeom prst="rect">
            <a:avLst/>
          </a:prstGeom>
        </p:spPr>
      </p:pic>
    </p:spTree>
    <p:extLst>
      <p:ext uri="{BB962C8B-B14F-4D97-AF65-F5344CB8AC3E}">
        <p14:creationId xmlns:p14="http://schemas.microsoft.com/office/powerpoint/2010/main" val="1186997988"/>
      </p:ext>
    </p:extLst>
  </p:cSld>
  <p:clrMapOvr>
    <a:masterClrMapping/>
  </p:clrMapOvr>
  <p:timing>
    <p:tnLst>
      <p:par>
        <p:cTn id="1" dur="indefinite" restart="never" nodeType="tmRoot"/>
      </p:par>
    </p:tnLst>
  </p:timing>
</p:sld>
</file>

<file path=ppt/slides/slide25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5443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Update Cluster IP and Service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Endpoints</a:t>
            </a:r>
            <a:r>
              <a:rPr lang="fr-FR" sz="7200" dirty="0" smtClean="0">
                <a:solidFill>
                  <a:schemeClr val="accent4">
                    <a:lumMod val="75000"/>
                  </a:schemeClr>
                </a:solidFill>
                <a:latin typeface="Trebuchet MS Bold" charset="0"/>
                <a:cs typeface="Trebuchet MS Bold" charset="0"/>
              </a:rPr>
              <a:t> in </a:t>
            </a:r>
            <a:r>
              <a:rPr lang="fr-FR" sz="7200" dirty="0" err="1" smtClean="0">
                <a:solidFill>
                  <a:schemeClr val="accent4">
                    <a:lumMod val="75000"/>
                  </a:schemeClr>
                </a:solidFill>
                <a:latin typeface="Trebuchet MS Bold" charset="0"/>
                <a:cs typeface="Trebuchet MS Bold" charset="0"/>
              </a:rPr>
              <a:t>Postman</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3" name="Picture 2"/>
          <p:cNvPicPr>
            <a:picLocks noChangeAspect="1"/>
          </p:cNvPicPr>
          <p:nvPr/>
        </p:nvPicPr>
        <p:blipFill>
          <a:blip r:embed="rId3"/>
          <a:stretch>
            <a:fillRect/>
          </a:stretch>
        </p:blipFill>
        <p:spPr>
          <a:xfrm>
            <a:off x="1892289" y="1784263"/>
            <a:ext cx="8232786" cy="4781349"/>
          </a:xfrm>
          <a:prstGeom prst="rect">
            <a:avLst/>
          </a:prstGeom>
        </p:spPr>
      </p:pic>
    </p:spTree>
    <p:extLst>
      <p:ext uri="{BB962C8B-B14F-4D97-AF65-F5344CB8AC3E}">
        <p14:creationId xmlns:p14="http://schemas.microsoft.com/office/powerpoint/2010/main" val="3489211154"/>
      </p:ext>
    </p:extLst>
  </p:cSld>
  <p:clrMapOvr>
    <a:masterClrMapping/>
  </p:clrMapOvr>
  <p:timing>
    <p:tnLst>
      <p:par>
        <p:cTn id="1" dur="indefinite" restart="never" nodeType="tmRoot"/>
      </p:par>
    </p:tnLst>
  </p:timing>
</p:sld>
</file>

<file path=ppt/slides/slide25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3" name="Cloud 52"/>
          <p:cNvSpPr/>
          <p:nvPr/>
        </p:nvSpPr>
        <p:spPr>
          <a:xfrm>
            <a:off x="1484475" y="1958203"/>
            <a:ext cx="2724157" cy="1185410"/>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Run</a:t>
            </a:r>
            <a:r>
              <a:rPr lang="fr-FR" sz="7200" dirty="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EventBridge</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microservice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20" name="Rounded Rectangle 19"/>
          <p:cNvSpPr/>
          <p:nvPr/>
        </p:nvSpPr>
        <p:spPr>
          <a:xfrm>
            <a:off x="4687256" y="4651419"/>
            <a:ext cx="1356360" cy="56769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nl-NL" sz="1200" dirty="0" smtClean="0">
              <a:solidFill>
                <a:schemeClr val="tx2"/>
              </a:solidFill>
            </a:endParaRPr>
          </a:p>
          <a:p>
            <a:pPr algn="r"/>
            <a:endParaRPr lang="nl-NL" sz="1200" dirty="0">
              <a:solidFill>
                <a:schemeClr val="tx2"/>
              </a:solidFill>
            </a:endParaRPr>
          </a:p>
          <a:p>
            <a:pPr algn="r"/>
            <a:endParaRPr lang="nl-NL" sz="1200" dirty="0" smtClean="0">
              <a:solidFill>
                <a:schemeClr val="tx2"/>
              </a:solidFill>
            </a:endParaRPr>
          </a:p>
          <a:p>
            <a:pPr algn="r"/>
            <a:r>
              <a:rPr lang="nl-NL" sz="1200" dirty="0" smtClean="0">
                <a:solidFill>
                  <a:schemeClr val="tx2"/>
                </a:solidFill>
              </a:rPr>
              <a:t>Event Bus</a:t>
            </a:r>
            <a:br>
              <a:rPr lang="nl-NL" sz="1200" dirty="0" smtClean="0">
                <a:solidFill>
                  <a:schemeClr val="tx2"/>
                </a:solidFill>
              </a:rPr>
            </a:br>
            <a:endParaRPr lang="en-US" sz="1200" dirty="0">
              <a:solidFill>
                <a:schemeClr val="tx2"/>
              </a:solidFill>
            </a:endParaRPr>
          </a:p>
        </p:txBody>
      </p:sp>
      <p:pic>
        <p:nvPicPr>
          <p:cNvPr id="22"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81564" y="4640249"/>
            <a:ext cx="862052" cy="453130"/>
          </a:xfrm>
          <a:prstGeom prst="rect">
            <a:avLst/>
          </a:prstGeom>
          <a:noFill/>
          <a:extLst>
            <a:ext uri="{909E8E84-426E-40DD-AFC4-6F175D3DCCD1}">
              <a14:hiddenFill xmlns:a14="http://schemas.microsoft.com/office/drawing/2010/main">
                <a:solidFill>
                  <a:srgbClr val="FFFFFF"/>
                </a:solidFill>
              </a14:hiddenFill>
            </a:ext>
          </a:extLst>
        </p:spPr>
      </p:pic>
      <p:sp>
        <p:nvSpPr>
          <p:cNvPr id="29" name="Rounded Rectangle 28"/>
          <p:cNvSpPr/>
          <p:nvPr/>
        </p:nvSpPr>
        <p:spPr>
          <a:xfrm>
            <a:off x="3333867" y="3581558"/>
            <a:ext cx="880110" cy="71077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30" name="Rectangular Callout 29"/>
          <p:cNvSpPr/>
          <p:nvPr/>
        </p:nvSpPr>
        <p:spPr>
          <a:xfrm>
            <a:off x="1802989" y="4067954"/>
            <a:ext cx="1211580" cy="312014"/>
          </a:xfrm>
          <a:prstGeom prst="wedgeRectCallout">
            <a:avLst>
              <a:gd name="adj1" fmla="val 89887"/>
              <a:gd name="adj2" fmla="val -26692"/>
            </a:avLst>
          </a:prstGeom>
          <a:solidFill>
            <a:schemeClr val="accent4"/>
          </a:solidFill>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err="1" smtClean="0"/>
              <a:t>EventBridge</a:t>
            </a:r>
            <a:endParaRPr lang="en-US" sz="1400" dirty="0"/>
          </a:p>
        </p:txBody>
      </p:sp>
      <p:sp>
        <p:nvSpPr>
          <p:cNvPr id="31" name="Lightning Bolt 30"/>
          <p:cNvSpPr/>
          <p:nvPr/>
        </p:nvSpPr>
        <p:spPr>
          <a:xfrm>
            <a:off x="4004046" y="3901598"/>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ight Arrow 31"/>
          <p:cNvSpPr/>
          <p:nvPr/>
        </p:nvSpPr>
        <p:spPr>
          <a:xfrm>
            <a:off x="4311366" y="3941225"/>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Lightning Bolt 32"/>
          <p:cNvSpPr/>
          <p:nvPr/>
        </p:nvSpPr>
        <p:spPr>
          <a:xfrm>
            <a:off x="2998168" y="3458480"/>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ight Arrow 33"/>
          <p:cNvSpPr/>
          <p:nvPr/>
        </p:nvSpPr>
        <p:spPr>
          <a:xfrm>
            <a:off x="2885627" y="3668030"/>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ounded Rectangle 49"/>
          <p:cNvSpPr/>
          <p:nvPr/>
        </p:nvSpPr>
        <p:spPr>
          <a:xfrm>
            <a:off x="2488582" y="2194020"/>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51" name="Rectangular Callout 50"/>
          <p:cNvSpPr/>
          <p:nvPr/>
        </p:nvSpPr>
        <p:spPr>
          <a:xfrm>
            <a:off x="4279282" y="2566448"/>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52"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30491" y="2171499"/>
            <a:ext cx="862052" cy="453130"/>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Elbow Connector 53"/>
          <p:cNvCxnSpPr>
            <a:stCxn id="29" idx="2"/>
            <a:endCxn id="20" idx="1"/>
          </p:cNvCxnSpPr>
          <p:nvPr/>
        </p:nvCxnSpPr>
        <p:spPr>
          <a:xfrm rot="16200000" flipH="1">
            <a:off x="3909122" y="4157130"/>
            <a:ext cx="642934" cy="91333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56" name="Elbow Connector 55"/>
          <p:cNvCxnSpPr>
            <a:stCxn id="29" idx="0"/>
          </p:cNvCxnSpPr>
          <p:nvPr/>
        </p:nvCxnSpPr>
        <p:spPr>
          <a:xfrm rot="16200000" flipV="1">
            <a:off x="3149740" y="2957376"/>
            <a:ext cx="682540" cy="565824"/>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57" name="Picture 56"/>
          <p:cNvPicPr>
            <a:picLocks noChangeAspect="1"/>
          </p:cNvPicPr>
          <p:nvPr/>
        </p:nvPicPr>
        <p:blipFill>
          <a:blip r:embed="rId4"/>
          <a:stretch>
            <a:fillRect/>
          </a:stretch>
        </p:blipFill>
        <p:spPr>
          <a:xfrm>
            <a:off x="5745381" y="1298458"/>
            <a:ext cx="5464013" cy="2865368"/>
          </a:xfrm>
          <a:prstGeom prst="rect">
            <a:avLst/>
          </a:prstGeom>
        </p:spPr>
      </p:pic>
    </p:spTree>
    <p:extLst>
      <p:ext uri="{BB962C8B-B14F-4D97-AF65-F5344CB8AC3E}">
        <p14:creationId xmlns:p14="http://schemas.microsoft.com/office/powerpoint/2010/main" val="157614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2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3" name="Cloud 52"/>
          <p:cNvSpPr/>
          <p:nvPr/>
        </p:nvSpPr>
        <p:spPr>
          <a:xfrm>
            <a:off x="3936429" y="2009216"/>
            <a:ext cx="2724157" cy="1185410"/>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 </a:t>
            </a:r>
            <a:r>
              <a:rPr lang="fr-FR" sz="7200" dirty="0" err="1">
                <a:solidFill>
                  <a:schemeClr val="accent4">
                    <a:lumMod val="75000"/>
                  </a:schemeClr>
                </a:solidFill>
                <a:latin typeface="Trebuchet MS Bold" charset="0"/>
                <a:cs typeface="Trebuchet MS Bold" charset="0"/>
              </a:rPr>
              <a:t>Run</a:t>
            </a:r>
            <a:r>
              <a:rPr lang="fr-FR" sz="7200" dirty="0">
                <a:solidFill>
                  <a:schemeClr val="accent4">
                    <a:lumMod val="75000"/>
                  </a:schemeClr>
                </a:solidFill>
                <a:latin typeface="Trebuchet MS Bold" charset="0"/>
                <a:cs typeface="Trebuchet MS Bold" charset="0"/>
              </a:rPr>
              <a:t> </a:t>
            </a:r>
            <a:r>
              <a:rPr lang="fr-FR" sz="7200" dirty="0" smtClean="0">
                <a:solidFill>
                  <a:schemeClr val="accent4">
                    <a:lumMod val="75000"/>
                  </a:schemeClr>
                </a:solidFill>
                <a:latin typeface="Trebuchet MS Bold" charset="0"/>
                <a:cs typeface="Trebuchet MS Bold" charset="0"/>
              </a:rPr>
              <a:t>Customer</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microservice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17" name="Cloud 16"/>
          <p:cNvSpPr/>
          <p:nvPr/>
        </p:nvSpPr>
        <p:spPr>
          <a:xfrm>
            <a:off x="1782616" y="2785659"/>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8" name="Rounded Rectangle 17"/>
          <p:cNvSpPr/>
          <p:nvPr/>
        </p:nvSpPr>
        <p:spPr>
          <a:xfrm>
            <a:off x="2767812" y="4194241"/>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ounded Rectangle 18"/>
          <p:cNvSpPr/>
          <p:nvPr/>
        </p:nvSpPr>
        <p:spPr>
          <a:xfrm>
            <a:off x="2767812" y="4194241"/>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1" name="Rectangular Callout 20"/>
          <p:cNvSpPr/>
          <p:nvPr/>
        </p:nvSpPr>
        <p:spPr>
          <a:xfrm>
            <a:off x="2963503" y="3577974"/>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Customer</a:t>
            </a:r>
            <a:endParaRPr lang="en-US" sz="1400" dirty="0"/>
          </a:p>
        </p:txBody>
      </p:sp>
      <p:pic>
        <p:nvPicPr>
          <p:cNvPr id="37" name="Picture 36"/>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86370" y="3019771"/>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Can 37"/>
          <p:cNvSpPr/>
          <p:nvPr/>
        </p:nvSpPr>
        <p:spPr>
          <a:xfrm>
            <a:off x="2444200" y="3358668"/>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9" name="Elbow Connector 38"/>
          <p:cNvCxnSpPr>
            <a:stCxn id="18" idx="1"/>
            <a:endCxn id="38" idx="3"/>
          </p:cNvCxnSpPr>
          <p:nvPr/>
        </p:nvCxnSpPr>
        <p:spPr>
          <a:xfrm rot="10800000">
            <a:off x="2613334" y="3558841"/>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50" name="Rounded Rectangle 49"/>
          <p:cNvSpPr/>
          <p:nvPr/>
        </p:nvSpPr>
        <p:spPr>
          <a:xfrm>
            <a:off x="4940536" y="2245033"/>
            <a:ext cx="1356360" cy="652463"/>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00" dirty="0" smtClean="0">
              <a:solidFill>
                <a:schemeClr val="tx1"/>
              </a:solidFill>
            </a:endParaRPr>
          </a:p>
          <a:p>
            <a:pPr algn="ctr"/>
            <a:r>
              <a:rPr lang="nl-NL" sz="1200" dirty="0" err="1" smtClean="0">
                <a:solidFill>
                  <a:schemeClr val="tx1"/>
                </a:solidFill>
              </a:rPr>
              <a:t>EventHub</a:t>
            </a:r>
            <a:endParaRPr lang="en-US" sz="1200" dirty="0">
              <a:solidFill>
                <a:schemeClr val="tx1"/>
              </a:solidFill>
            </a:endParaRPr>
          </a:p>
        </p:txBody>
      </p:sp>
      <p:sp>
        <p:nvSpPr>
          <p:cNvPr id="51" name="Rectangular Callout 50"/>
          <p:cNvSpPr/>
          <p:nvPr/>
        </p:nvSpPr>
        <p:spPr>
          <a:xfrm>
            <a:off x="6731236" y="2617461"/>
            <a:ext cx="1146810" cy="483870"/>
          </a:xfrm>
          <a:prstGeom prst="wedgeRectCallout">
            <a:avLst>
              <a:gd name="adj1" fmla="val -104689"/>
              <a:gd name="adj2" fmla="val -45736"/>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Oracle Event Hub Cloud</a:t>
            </a:r>
            <a:endParaRPr lang="en-US" sz="1400" dirty="0"/>
          </a:p>
        </p:txBody>
      </p:sp>
      <p:pic>
        <p:nvPicPr>
          <p:cNvPr id="52"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982445" y="2222512"/>
            <a:ext cx="862052" cy="45313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5"/>
          <a:stretch>
            <a:fillRect/>
          </a:stretch>
        </p:blipFill>
        <p:spPr>
          <a:xfrm>
            <a:off x="4845925" y="3831175"/>
            <a:ext cx="6180356" cy="2034716"/>
          </a:xfrm>
          <a:prstGeom prst="rect">
            <a:avLst/>
          </a:prstGeom>
        </p:spPr>
      </p:pic>
      <p:cxnSp>
        <p:nvCxnSpPr>
          <p:cNvPr id="7" name="Elbow Connector 6"/>
          <p:cNvCxnSpPr>
            <a:stCxn id="18" idx="3"/>
            <a:endCxn id="50" idx="1"/>
          </p:cNvCxnSpPr>
          <p:nvPr/>
        </p:nvCxnSpPr>
        <p:spPr>
          <a:xfrm flipV="1">
            <a:off x="3423132" y="2571265"/>
            <a:ext cx="1517404" cy="2148756"/>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7097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17" grpId="0" animBg="1"/>
      <p:bldP spid="18" grpId="0" animBg="1"/>
      <p:bldP spid="19" grpId="0" animBg="1"/>
      <p:bldP spid="21" grpId="0" animBg="1"/>
      <p:bldP spid="38" grpId="0" animBg="1"/>
    </p:bldLst>
  </p:timing>
</p:sld>
</file>

<file path=ppt/slides/slide25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 </a:t>
            </a:r>
            <a:r>
              <a:rPr lang="fr-FR" sz="7200" dirty="0" smtClean="0">
                <a:solidFill>
                  <a:schemeClr val="accent4">
                    <a:lumMod val="75000"/>
                  </a:schemeClr>
                </a:solidFill>
                <a:latin typeface="Trebuchet MS Bold" charset="0"/>
                <a:cs typeface="Trebuchet MS Bold" charset="0"/>
              </a:rPr>
              <a:t>Test Customer</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microservice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17" name="Cloud 16"/>
          <p:cNvSpPr/>
          <p:nvPr/>
        </p:nvSpPr>
        <p:spPr>
          <a:xfrm>
            <a:off x="9051634" y="250825"/>
            <a:ext cx="1661435" cy="801773"/>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18" name="Rounded Rectangle 17"/>
          <p:cNvSpPr/>
          <p:nvPr/>
        </p:nvSpPr>
        <p:spPr>
          <a:xfrm>
            <a:off x="10036830" y="1659407"/>
            <a:ext cx="65532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sp>
        <p:nvSpPr>
          <p:cNvPr id="19" name="Rounded Rectangle 18"/>
          <p:cNvSpPr/>
          <p:nvPr/>
        </p:nvSpPr>
        <p:spPr>
          <a:xfrm>
            <a:off x="10036830" y="165940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600" b="1" dirty="0" smtClean="0">
                <a:solidFill>
                  <a:schemeClr val="bg2">
                    <a:lumMod val="95000"/>
                  </a:schemeClr>
                </a:solidFill>
              </a:rPr>
              <a:t>API</a:t>
            </a:r>
            <a:endParaRPr lang="en-US" sz="1600" b="1" dirty="0">
              <a:solidFill>
                <a:schemeClr val="bg2">
                  <a:lumMod val="95000"/>
                </a:schemeClr>
              </a:solidFill>
            </a:endParaRPr>
          </a:p>
        </p:txBody>
      </p:sp>
      <p:sp>
        <p:nvSpPr>
          <p:cNvPr id="21" name="Rectangular Callout 20"/>
          <p:cNvSpPr/>
          <p:nvPr/>
        </p:nvSpPr>
        <p:spPr>
          <a:xfrm>
            <a:off x="10232521" y="1043140"/>
            <a:ext cx="968860" cy="449580"/>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400" dirty="0" smtClean="0"/>
              <a:t>Customer</a:t>
            </a:r>
            <a:endParaRPr lang="en-US" sz="1400" dirty="0"/>
          </a:p>
        </p:txBody>
      </p:sp>
      <p:pic>
        <p:nvPicPr>
          <p:cNvPr id="37" name="Picture 36"/>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255388" y="484937"/>
            <a:ext cx="1163813" cy="3049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Can 37"/>
          <p:cNvSpPr/>
          <p:nvPr/>
        </p:nvSpPr>
        <p:spPr>
          <a:xfrm>
            <a:off x="9713218" y="823834"/>
            <a:ext cx="338266" cy="20017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39" name="Elbow Connector 38"/>
          <p:cNvCxnSpPr>
            <a:stCxn id="18" idx="1"/>
            <a:endCxn id="38" idx="3"/>
          </p:cNvCxnSpPr>
          <p:nvPr/>
        </p:nvCxnSpPr>
        <p:spPr>
          <a:xfrm rot="10800000">
            <a:off x="9882352" y="1024007"/>
            <a:ext cx="154479" cy="1161180"/>
          </a:xfrm>
          <a:prstGeom prst="bentConnector2">
            <a:avLst/>
          </a:prstGeom>
        </p:spPr>
        <p:style>
          <a:lnRef idx="1">
            <a:schemeClr val="accent1"/>
          </a:lnRef>
          <a:fillRef idx="0">
            <a:schemeClr val="accent1"/>
          </a:fillRef>
          <a:effectRef idx="0">
            <a:schemeClr val="accent1"/>
          </a:effectRef>
          <a:fontRef idx="minor">
            <a:schemeClr val="tx1"/>
          </a:fontRef>
        </p:style>
      </p:cxnSp>
      <p:pic>
        <p:nvPicPr>
          <p:cNvPr id="6" name="Picture 5"/>
          <p:cNvPicPr>
            <a:picLocks noChangeAspect="1"/>
          </p:cNvPicPr>
          <p:nvPr/>
        </p:nvPicPr>
        <p:blipFill>
          <a:blip r:embed="rId4"/>
          <a:stretch>
            <a:fillRect/>
          </a:stretch>
        </p:blipFill>
        <p:spPr>
          <a:xfrm>
            <a:off x="1984380" y="1765127"/>
            <a:ext cx="5433531" cy="4458086"/>
          </a:xfrm>
          <a:prstGeom prst="rect">
            <a:avLst/>
          </a:prstGeom>
          <a:ln>
            <a:noFill/>
          </a:ln>
          <a:effectLst>
            <a:outerShdw blurRad="292100" dist="139700" dir="2700000" algn="tl" rotWithShape="0">
              <a:srgbClr val="333333">
                <a:alpha val="65000"/>
              </a:srgbClr>
            </a:outerShdw>
          </a:effectLst>
        </p:spPr>
      </p:pic>
      <p:pic>
        <p:nvPicPr>
          <p:cNvPr id="8" name="Picture 7"/>
          <p:cNvPicPr>
            <a:picLocks noChangeAspect="1"/>
          </p:cNvPicPr>
          <p:nvPr/>
        </p:nvPicPr>
        <p:blipFill rotWithShape="1">
          <a:blip r:embed="rId5"/>
          <a:srcRect r="41920"/>
          <a:stretch/>
        </p:blipFill>
        <p:spPr>
          <a:xfrm>
            <a:off x="7670523" y="5381767"/>
            <a:ext cx="3717914" cy="807790"/>
          </a:xfrm>
          <a:prstGeom prst="rect">
            <a:avLst/>
          </a:prstGeom>
        </p:spPr>
      </p:pic>
    </p:spTree>
    <p:extLst>
      <p:ext uri="{BB962C8B-B14F-4D97-AF65-F5344CB8AC3E}">
        <p14:creationId xmlns:p14="http://schemas.microsoft.com/office/powerpoint/2010/main" val="3903976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1" grpId="0" animBg="1"/>
      <p:bldP spid="3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6000" dirty="0" smtClean="0">
                <a:solidFill>
                  <a:schemeClr val="accent4">
                    <a:lumMod val="75000"/>
                  </a:schemeClr>
                </a:solidFill>
                <a:latin typeface="Trebuchet MS Bold" charset="0"/>
                <a:cs typeface="Trebuchet MS Bold" charset="0"/>
              </a:rPr>
              <a:t>Oracle Cloud</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a:t>
            </a:r>
            <a:r>
              <a:rPr lang="fr-FR" sz="6000" dirty="0" err="1" smtClean="0">
                <a:solidFill>
                  <a:schemeClr val="accent4">
                    <a:lumMod val="75000"/>
                  </a:schemeClr>
                </a:solidFill>
                <a:latin typeface="Trebuchet MS Bold" charset="0"/>
                <a:cs typeface="Trebuchet MS Bold" charset="0"/>
              </a:rPr>
              <a:t>Microservice</a:t>
            </a:r>
            <a:r>
              <a:rPr lang="fr-FR" sz="6000" dirty="0" smtClean="0">
                <a:solidFill>
                  <a:schemeClr val="accent4">
                    <a:lumMod val="75000"/>
                  </a:schemeClr>
                </a:solidFill>
                <a:latin typeface="Trebuchet MS Bold" charset="0"/>
                <a:cs typeface="Trebuchet MS Bold" charset="0"/>
              </a:rPr>
              <a:t> &amp; Cache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grpSp>
        <p:nvGrpSpPr>
          <p:cNvPr id="6" name="Group 5"/>
          <p:cNvGrpSpPr/>
          <p:nvPr/>
        </p:nvGrpSpPr>
        <p:grpSpPr>
          <a:xfrm>
            <a:off x="7132320" y="250825"/>
            <a:ext cx="4242262" cy="2092960"/>
            <a:chOff x="2146281" y="1928645"/>
            <a:chExt cx="5723101" cy="3283435"/>
          </a:xfrm>
        </p:grpSpPr>
        <p:sp>
          <p:nvSpPr>
            <p:cNvPr id="8" name="Cloud 7"/>
            <p:cNvSpPr/>
            <p:nvPr/>
          </p:nvSpPr>
          <p:spPr>
            <a:xfrm>
              <a:off x="2146281" y="2412515"/>
              <a:ext cx="5723101" cy="2461260"/>
            </a:xfrm>
            <a:prstGeom prst="cloud">
              <a:avLst/>
            </a:prstGeom>
            <a:solidFill>
              <a:schemeClr val="accent3">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100"/>
            </a:p>
          </p:txBody>
        </p:sp>
        <p:sp>
          <p:nvSpPr>
            <p:cNvPr id="13" name="Rounded Rectangle 12"/>
            <p:cNvSpPr/>
            <p:nvPr/>
          </p:nvSpPr>
          <p:spPr>
            <a:xfrm>
              <a:off x="5125221" y="2696417"/>
              <a:ext cx="1356360" cy="403860"/>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smtClean="0">
                  <a:solidFill>
                    <a:schemeClr val="tx1"/>
                  </a:solidFill>
                </a:rPr>
                <a:t>Cache</a:t>
              </a:r>
              <a:endParaRPr lang="en-US" sz="1050" dirty="0">
                <a:solidFill>
                  <a:schemeClr val="tx1"/>
                </a:solidFill>
              </a:endParaRPr>
            </a:p>
          </p:txBody>
        </p:sp>
        <p:sp>
          <p:nvSpPr>
            <p:cNvPr id="14" name="Rectangular Callout 13"/>
            <p:cNvSpPr/>
            <p:nvPr/>
          </p:nvSpPr>
          <p:spPr>
            <a:xfrm>
              <a:off x="5843387" y="1928645"/>
              <a:ext cx="1501140" cy="483870"/>
            </a:xfrm>
            <a:prstGeom prst="wedgeRectCallout">
              <a:avLst>
                <a:gd name="adj1" fmla="val -41929"/>
                <a:gd name="adj2" fmla="val 12224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00" dirty="0" smtClean="0"/>
                <a:t>Application Container Cache</a:t>
              </a:r>
              <a:endParaRPr lang="en-US" sz="1000" dirty="0"/>
            </a:p>
          </p:txBody>
        </p:sp>
        <p:sp>
          <p:nvSpPr>
            <p:cNvPr id="18" name="Rounded Rectangle 17"/>
            <p:cNvSpPr/>
            <p:nvPr/>
          </p:nvSpPr>
          <p:spPr>
            <a:xfrm>
              <a:off x="3643935" y="3138587"/>
              <a:ext cx="132588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1100"/>
            </a:p>
          </p:txBody>
        </p:sp>
        <p:sp>
          <p:nvSpPr>
            <p:cNvPr id="19" name="Rounded Rectangle 18"/>
            <p:cNvSpPr/>
            <p:nvPr/>
          </p:nvSpPr>
          <p:spPr>
            <a:xfrm>
              <a:off x="4314495" y="3138587"/>
              <a:ext cx="655320" cy="28956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b="1" dirty="0" smtClean="0">
                  <a:solidFill>
                    <a:schemeClr val="bg2">
                      <a:lumMod val="95000"/>
                    </a:schemeClr>
                  </a:solidFill>
                </a:rPr>
                <a:t>API</a:t>
              </a:r>
              <a:endParaRPr lang="en-US" sz="1050" b="1" dirty="0">
                <a:solidFill>
                  <a:schemeClr val="bg2">
                    <a:lumMod val="95000"/>
                  </a:schemeClr>
                </a:solidFill>
              </a:endParaRPr>
            </a:p>
          </p:txBody>
        </p:sp>
        <p:sp>
          <p:nvSpPr>
            <p:cNvPr id="20" name="Rounded Rectangle 19"/>
            <p:cNvSpPr/>
            <p:nvPr/>
          </p:nvSpPr>
          <p:spPr>
            <a:xfrm>
              <a:off x="3643935" y="3138587"/>
              <a:ext cx="655320" cy="28956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50" b="1" dirty="0" smtClean="0">
                  <a:solidFill>
                    <a:schemeClr val="bg2">
                      <a:lumMod val="95000"/>
                    </a:schemeClr>
                  </a:solidFill>
                </a:rPr>
                <a:t>UI</a:t>
              </a:r>
              <a:endParaRPr lang="en-US" sz="1050" b="1" dirty="0">
                <a:solidFill>
                  <a:schemeClr val="bg2">
                    <a:lumMod val="95000"/>
                  </a:schemeClr>
                </a:solidFill>
              </a:endParaRPr>
            </a:p>
          </p:txBody>
        </p:sp>
        <p:sp>
          <p:nvSpPr>
            <p:cNvPr id="23" name="Rectangular Callout 22"/>
            <p:cNvSpPr/>
            <p:nvPr/>
          </p:nvSpPr>
          <p:spPr>
            <a:xfrm>
              <a:off x="2567650" y="4380533"/>
              <a:ext cx="1217772" cy="831547"/>
            </a:xfrm>
            <a:prstGeom prst="wedgeRectCallout">
              <a:avLst>
                <a:gd name="adj1" fmla="val 52522"/>
                <a:gd name="adj2" fmla="val -10795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000" dirty="0" smtClean="0"/>
                <a:t>Microservice </a:t>
              </a:r>
              <a:r>
                <a:rPr lang="nl-NL" sz="1000" dirty="0" err="1" smtClean="0"/>
                <a:t>ShoppingCart</a:t>
              </a:r>
              <a:r>
                <a:rPr lang="nl-NL" sz="1000" dirty="0" smtClean="0"/>
                <a:t> &amp; Check Out</a:t>
              </a:r>
              <a:endParaRPr lang="en-US" sz="1000" dirty="0"/>
            </a:p>
          </p:txBody>
        </p:sp>
        <p:cxnSp>
          <p:nvCxnSpPr>
            <p:cNvPr id="24" name="Straight Arrow Connector 23"/>
            <p:cNvCxnSpPr>
              <a:endCxn id="13" idx="2"/>
            </p:cNvCxnSpPr>
            <p:nvPr/>
          </p:nvCxnSpPr>
          <p:spPr>
            <a:xfrm flipV="1">
              <a:off x="4834541" y="3100277"/>
              <a:ext cx="968860" cy="9059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3" name="Picture 2"/>
          <p:cNvPicPr>
            <a:picLocks noChangeAspect="1"/>
          </p:cNvPicPr>
          <p:nvPr/>
        </p:nvPicPr>
        <p:blipFill>
          <a:blip r:embed="rId3"/>
          <a:stretch>
            <a:fillRect/>
          </a:stretch>
        </p:blipFill>
        <p:spPr>
          <a:xfrm>
            <a:off x="1439269" y="1701800"/>
            <a:ext cx="5849221" cy="4446012"/>
          </a:xfrm>
          <a:prstGeom prst="rect">
            <a:avLst/>
          </a:prstGeom>
          <a:ln>
            <a:noFill/>
          </a:ln>
          <a:effectLst>
            <a:outerShdw blurRad="292100" dist="139700" dir="2700000" algn="tl" rotWithShape="0">
              <a:srgbClr val="333333">
                <a:alpha val="65000"/>
              </a:srgbClr>
            </a:outerShdw>
          </a:effectLst>
        </p:spPr>
      </p:pic>
      <p:pic>
        <p:nvPicPr>
          <p:cNvPr id="7" name="Picture 6"/>
          <p:cNvPicPr>
            <a:picLocks noChangeAspect="1"/>
          </p:cNvPicPr>
          <p:nvPr/>
        </p:nvPicPr>
        <p:blipFill>
          <a:blip r:embed="rId4"/>
          <a:stretch>
            <a:fillRect/>
          </a:stretch>
        </p:blipFill>
        <p:spPr>
          <a:xfrm>
            <a:off x="7618580" y="2590959"/>
            <a:ext cx="4449178" cy="2282183"/>
          </a:xfrm>
          <a:prstGeom prst="rect">
            <a:avLst/>
          </a:prstGeom>
        </p:spPr>
      </p:pic>
    </p:spTree>
    <p:extLst>
      <p:ext uri="{BB962C8B-B14F-4D97-AF65-F5344CB8AC3E}">
        <p14:creationId xmlns:p14="http://schemas.microsoft.com/office/powerpoint/2010/main" val="358200409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smtClean="0">
                <a:solidFill>
                  <a:schemeClr val="bg1"/>
                </a:solidFill>
                <a:latin typeface="Trebuchet MS Bold" charset="0"/>
                <a:cs typeface="Trebuchet MS Bold" charset="0"/>
              </a:rPr>
              <a:t>Location</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8641853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Location of Data</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5" name="Picture 14"/>
          <p:cNvPicPr>
            <a:picLocks noChangeAspect="1"/>
          </p:cNvPicPr>
          <p:nvPr/>
        </p:nvPicPr>
        <p:blipFill>
          <a:blip r:embed="rId3"/>
          <a:stretch>
            <a:fillRect/>
          </a:stretch>
        </p:blipFill>
        <p:spPr>
          <a:xfrm>
            <a:off x="1919050" y="1576388"/>
            <a:ext cx="6585547" cy="4375850"/>
          </a:xfrm>
          <a:prstGeom prst="rect">
            <a:avLst/>
          </a:prstGeom>
        </p:spPr>
      </p:pic>
    </p:spTree>
    <p:extLst>
      <p:ext uri="{BB962C8B-B14F-4D97-AF65-F5344CB8AC3E}">
        <p14:creationId xmlns:p14="http://schemas.microsoft.com/office/powerpoint/2010/main" val="51991835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Location of Data</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5" name="Picture 14"/>
          <p:cNvPicPr>
            <a:picLocks noChangeAspect="1"/>
          </p:cNvPicPr>
          <p:nvPr/>
        </p:nvPicPr>
        <p:blipFill>
          <a:blip r:embed="rId3"/>
          <a:stretch>
            <a:fillRect/>
          </a:stretch>
        </p:blipFill>
        <p:spPr>
          <a:xfrm>
            <a:off x="1700962" y="1681018"/>
            <a:ext cx="3842588" cy="2553256"/>
          </a:xfrm>
          <a:prstGeom prst="rect">
            <a:avLst/>
          </a:prstGeom>
        </p:spPr>
      </p:pic>
      <p:pic>
        <p:nvPicPr>
          <p:cNvPr id="7" name="Content Placeholder 4"/>
          <p:cNvPicPr>
            <a:picLocks noGrp="1" noChangeAspect="1"/>
          </p:cNvPicPr>
          <p:nvPr>
            <p:ph idx="1"/>
          </p:nvPr>
        </p:nvPicPr>
        <p:blipFill>
          <a:blip r:embed="rId4" cstate="print">
            <a:extLst>
              <a:ext uri="{28A0092B-C50C-407E-A947-70E740481C1C}">
                <a14:useLocalDpi xmlns:a14="http://schemas.microsoft.com/office/drawing/2010/main" val="0"/>
              </a:ext>
            </a:extLst>
          </a:blip>
          <a:stretch>
            <a:fillRect/>
          </a:stretch>
        </p:blipFill>
        <p:spPr>
          <a:xfrm>
            <a:off x="7638473" y="66002"/>
            <a:ext cx="3415011" cy="6061645"/>
          </a:xfrm>
        </p:spPr>
      </p:pic>
      <p:sp>
        <p:nvSpPr>
          <p:cNvPr id="3" name="Cloud 2"/>
          <p:cNvSpPr/>
          <p:nvPr/>
        </p:nvSpPr>
        <p:spPr>
          <a:xfrm>
            <a:off x="10351587" y="105247"/>
            <a:ext cx="1151661" cy="628073"/>
          </a:xfrm>
          <a:prstGeom prst="cloud">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304617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Felicitations</a:t>
            </a:r>
            <a:r>
              <a:rPr lang="fr-FR" sz="7200" dirty="0" smtClean="0">
                <a:solidFill>
                  <a:schemeClr val="accent4">
                    <a:lumMod val="75000"/>
                  </a:schemeClr>
                </a:solidFill>
                <a:latin typeface="Trebuchet MS Bold" charset="0"/>
                <a:cs typeface="Trebuchet MS Bold" charset="0"/>
              </a:rPr>
              <a:t>! 	</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2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299422" y="956826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59177" y="1012071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618757" y="9204110"/>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532160" y="9292044"/>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489999" y="9480335"/>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Image result for morocco vs ivory coas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78173" y="1634200"/>
            <a:ext cx="6667500" cy="3752851"/>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morocco vs ivory coas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29994" y="588335"/>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Image result for morocco vs ivory coas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96077" y="4500877"/>
            <a:ext cx="3585867" cy="21583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8"/>
          <a:stretch>
            <a:fillRect/>
          </a:stretch>
        </p:blipFill>
        <p:spPr>
          <a:xfrm>
            <a:off x="2481783" y="4500877"/>
            <a:ext cx="2383525" cy="2226122"/>
          </a:xfrm>
          <a:prstGeom prst="rect">
            <a:avLst/>
          </a:prstGeom>
        </p:spPr>
      </p:pic>
      <p:pic>
        <p:nvPicPr>
          <p:cNvPr id="1026" name="Picture 2" descr="Image result for celebrations in casablanca footb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687306" y="2526045"/>
            <a:ext cx="2676525" cy="170497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0862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500"/>
                                        <p:tgtEl>
                                          <p:spTgt spid="7172"/>
                                        </p:tgtEl>
                                      </p:cBhvr>
                                    </p:animEffect>
                                  </p:childTnLst>
                                </p:cTn>
                              </p:par>
                              <p:par>
                                <p:cTn id="8" presetID="10" presetClass="entr" presetSubtype="0" fill="hold" nodeType="withEffect">
                                  <p:stCondLst>
                                    <p:cond delay="1500"/>
                                  </p:stCondLst>
                                  <p:childTnLst>
                                    <p:set>
                                      <p:cBhvr>
                                        <p:cTn id="9" dur="1" fill="hold">
                                          <p:stCondLst>
                                            <p:cond delay="0"/>
                                          </p:stCondLst>
                                        </p:cTn>
                                        <p:tgtEl>
                                          <p:spTgt spid="7170"/>
                                        </p:tgtEl>
                                        <p:attrNameLst>
                                          <p:attrName>style.visibility</p:attrName>
                                        </p:attrNameLst>
                                      </p:cBhvr>
                                      <p:to>
                                        <p:strVal val="visible"/>
                                      </p:to>
                                    </p:set>
                                    <p:animEffect transition="in" filter="fade">
                                      <p:cBhvr>
                                        <p:cTn id="10" dur="500"/>
                                        <p:tgtEl>
                                          <p:spTgt spid="7170"/>
                                        </p:tgtEl>
                                      </p:cBhvr>
                                    </p:animEffect>
                                  </p:childTnLst>
                                </p:cTn>
                              </p:par>
                              <p:par>
                                <p:cTn id="11" presetID="10" presetClass="entr" presetSubtype="0" fill="hold" nodeType="withEffect">
                                  <p:stCondLst>
                                    <p:cond delay="150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nodeType="withEffect">
                                  <p:stCondLst>
                                    <p:cond delay="1500"/>
                                  </p:stCondLst>
                                  <p:childTnLst>
                                    <p:set>
                                      <p:cBhvr>
                                        <p:cTn id="15" dur="1" fill="hold">
                                          <p:stCondLst>
                                            <p:cond delay="0"/>
                                          </p:stCondLst>
                                        </p:cTn>
                                        <p:tgtEl>
                                          <p:spTgt spid="7174"/>
                                        </p:tgtEl>
                                        <p:attrNameLst>
                                          <p:attrName>style.visibility</p:attrName>
                                        </p:attrNameLst>
                                      </p:cBhvr>
                                      <p:to>
                                        <p:strVal val="visible"/>
                                      </p:to>
                                    </p:set>
                                    <p:animEffect transition="in" filter="fade">
                                      <p:cBhvr>
                                        <p:cTn id="16" dur="500"/>
                                        <p:tgtEl>
                                          <p:spTgt spid="71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0" y="0"/>
            <a:ext cx="12192000" cy="6858000"/>
            <a:chOff x="0" y="0"/>
            <a:chExt cx="12192000" cy="6858000"/>
          </a:xfrm>
        </p:grpSpPr>
        <p:sp>
          <p:nvSpPr>
            <p:cNvPr id="60" name="Rounded Rectangle 59"/>
            <p:cNvSpPr/>
            <p:nvPr/>
          </p:nvSpPr>
          <p:spPr>
            <a:xfrm>
              <a:off x="2639115" y="5653012"/>
              <a:ext cx="1669369" cy="7714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Marketing &amp; Campaigns</a:t>
              </a:r>
              <a:endParaRPr lang="nl-NL" sz="1600" dirty="0"/>
            </a:p>
          </p:txBody>
        </p:sp>
        <p:cxnSp>
          <p:nvCxnSpPr>
            <p:cNvPr id="61" name="Straight Connector 60"/>
            <p:cNvCxnSpPr/>
            <p:nvPr/>
          </p:nvCxnSpPr>
          <p:spPr>
            <a:xfrm>
              <a:off x="779295" y="2467057"/>
              <a:ext cx="11173133" cy="0"/>
            </a:xfrm>
            <a:prstGeom prst="line">
              <a:avLst/>
            </a:prstGeom>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9838851" y="2179927"/>
              <a:ext cx="2207527" cy="287130"/>
            </a:xfrm>
            <a:prstGeom prst="rect">
              <a:avLst/>
            </a:prstGeom>
            <a:noFill/>
          </p:spPr>
          <p:txBody>
            <a:bodyPr wrap="none" rtlCol="0">
              <a:spAutoFit/>
            </a:bodyPr>
            <a:lstStyle/>
            <a:p>
              <a:r>
                <a:rPr lang="en-US" sz="1266" dirty="0" smtClean="0"/>
                <a:t>Public Internet/External Actors</a:t>
              </a:r>
              <a:endParaRPr lang="nl-NL" sz="1266" dirty="0" err="1"/>
            </a:p>
          </p:txBody>
        </p:sp>
        <p:sp>
          <p:nvSpPr>
            <p:cNvPr id="63" name="Rounded Rectangle 62"/>
            <p:cNvSpPr/>
            <p:nvPr/>
          </p:nvSpPr>
          <p:spPr>
            <a:xfrm>
              <a:off x="9506383" y="455312"/>
              <a:ext cx="1802118" cy="6994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Gov</a:t>
              </a:r>
              <a:r>
                <a:rPr lang="en-US" dirty="0"/>
                <a:t> Agency</a:t>
              </a:r>
              <a:endParaRPr lang="nl-NL" dirty="0"/>
            </a:p>
          </p:txBody>
        </p:sp>
        <p:sp>
          <p:nvSpPr>
            <p:cNvPr id="64" name="Rounded Rectangle 63"/>
            <p:cNvSpPr/>
            <p:nvPr/>
          </p:nvSpPr>
          <p:spPr>
            <a:xfrm>
              <a:off x="7562380" y="3079918"/>
              <a:ext cx="1851586"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Shipping</a:t>
              </a:r>
              <a:endParaRPr lang="nl-NL" sz="2000" dirty="0"/>
            </a:p>
          </p:txBody>
        </p:sp>
        <p:sp>
          <p:nvSpPr>
            <p:cNvPr id="65" name="Rounded Rectangle 64"/>
            <p:cNvSpPr/>
            <p:nvPr/>
          </p:nvSpPr>
          <p:spPr>
            <a:xfrm>
              <a:off x="1253476" y="3079918"/>
              <a:ext cx="1484562" cy="8356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Security</a:t>
              </a:r>
              <a:endParaRPr lang="nl-NL" dirty="0"/>
            </a:p>
          </p:txBody>
        </p:sp>
        <p:sp>
          <p:nvSpPr>
            <p:cNvPr id="66" name="Rounded Rectangle 65"/>
            <p:cNvSpPr/>
            <p:nvPr/>
          </p:nvSpPr>
          <p:spPr>
            <a:xfrm>
              <a:off x="7562380" y="4330370"/>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Finance</a:t>
              </a:r>
            </a:p>
            <a:p>
              <a:pPr algn="ctr"/>
              <a:r>
                <a:rPr lang="en-US" sz="1200" dirty="0" smtClean="0">
                  <a:ln w="0"/>
                  <a:solidFill>
                    <a:schemeClr val="tx1"/>
                  </a:solidFill>
                  <a:effectLst>
                    <a:outerShdw blurRad="38100" dist="19050" dir="2700000" algn="tl" rotWithShape="0">
                      <a:schemeClr val="dk1">
                        <a:alpha val="40000"/>
                      </a:schemeClr>
                    </a:outerShdw>
                  </a:effectLst>
                </a:rPr>
                <a:t>Accounts, Invoices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7" name="Rounded Rectangle 66"/>
            <p:cNvSpPr/>
            <p:nvPr/>
          </p:nvSpPr>
          <p:spPr>
            <a:xfrm>
              <a:off x="4949885" y="4308670"/>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Supplier &amp; Product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8" name="Rounded Rectangle 67"/>
            <p:cNvSpPr/>
            <p:nvPr/>
          </p:nvSpPr>
          <p:spPr>
            <a:xfrm>
              <a:off x="2929027" y="3075288"/>
              <a:ext cx="205245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Inventory &amp; Warehousing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9" name="Rounded Rectangle 68"/>
            <p:cNvSpPr/>
            <p:nvPr/>
          </p:nvSpPr>
          <p:spPr>
            <a:xfrm>
              <a:off x="9899977" y="3535001"/>
              <a:ext cx="1708549" cy="12111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Output </a:t>
              </a:r>
              <a:br>
                <a:rPr lang="en-US" sz="1600" dirty="0" smtClean="0">
                  <a:ln w="0"/>
                  <a:solidFill>
                    <a:schemeClr val="tx1"/>
                  </a:solidFill>
                  <a:effectLst>
                    <a:outerShdw blurRad="38100" dist="19050" dir="2700000" algn="tl" rotWithShape="0">
                      <a:schemeClr val="dk1">
                        <a:alpha val="40000"/>
                      </a:schemeClr>
                    </a:outerShdw>
                  </a:effectLst>
                </a:rPr>
              </a:br>
              <a:r>
                <a:rPr lang="en-US" sz="1200" dirty="0" smtClean="0">
                  <a:ln w="0"/>
                  <a:solidFill>
                    <a:schemeClr val="tx1"/>
                  </a:solidFill>
                  <a:effectLst>
                    <a:outerShdw blurRad="38100" dist="19050" dir="2700000" algn="tl" rotWithShape="0">
                      <a:schemeClr val="dk1">
                        <a:alpha val="40000"/>
                      </a:schemeClr>
                    </a:outerShdw>
                  </a:effectLst>
                </a:rPr>
                <a:t>(print &amp; mail, email, SMS, …)</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0" name="TextBox 69"/>
            <p:cNvSpPr txBox="1"/>
            <p:nvPr/>
          </p:nvSpPr>
          <p:spPr>
            <a:xfrm>
              <a:off x="10502366" y="2483694"/>
              <a:ext cx="1544012" cy="287130"/>
            </a:xfrm>
            <a:prstGeom prst="rect">
              <a:avLst/>
            </a:prstGeom>
            <a:noFill/>
          </p:spPr>
          <p:txBody>
            <a:bodyPr wrap="none" rtlCol="0">
              <a:spAutoFit/>
            </a:bodyPr>
            <a:lstStyle/>
            <a:p>
              <a:r>
                <a:rPr lang="en-US" sz="1266" dirty="0" smtClean="0"/>
                <a:t>Inside the Enterprise</a:t>
              </a:r>
              <a:endParaRPr lang="nl-NL" sz="1266" dirty="0" err="1"/>
            </a:p>
          </p:txBody>
        </p:sp>
        <p:sp>
          <p:nvSpPr>
            <p:cNvPr id="71" name="Rounded Rectangle 70"/>
            <p:cNvSpPr/>
            <p:nvPr/>
          </p:nvSpPr>
          <p:spPr>
            <a:xfrm>
              <a:off x="4816859" y="5653014"/>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Department</a:t>
              </a:r>
            </a:p>
            <a:p>
              <a:pPr algn="ctr"/>
              <a:r>
                <a:rPr lang="en-US" sz="1200" dirty="0" smtClean="0">
                  <a:ln w="0"/>
                  <a:solidFill>
                    <a:schemeClr val="tx1"/>
                  </a:solidFill>
                  <a:effectLst>
                    <a:outerShdw blurRad="38100" dist="19050" dir="2700000" algn="tl" rotWithShape="0">
                      <a:schemeClr val="dk1">
                        <a:alpha val="40000"/>
                      </a:schemeClr>
                    </a:outerShdw>
                  </a:effectLst>
                </a:rPr>
                <a:t>Consolidation, MI, Reporting, Analysis and R&amp;D</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72" name="Rounded Rectangle 71"/>
            <p:cNvSpPr/>
            <p:nvPr/>
          </p:nvSpPr>
          <p:spPr>
            <a:xfrm>
              <a:off x="2483990" y="4330370"/>
              <a:ext cx="1974799" cy="770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Customer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3" name="Rounded Rectangle 72"/>
            <p:cNvSpPr/>
            <p:nvPr/>
          </p:nvSpPr>
          <p:spPr>
            <a:xfrm>
              <a:off x="5454950" y="3077200"/>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Order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4" name="Rounded Rectangle 73"/>
            <p:cNvSpPr/>
            <p:nvPr/>
          </p:nvSpPr>
          <p:spPr>
            <a:xfrm>
              <a:off x="10244260" y="1013562"/>
              <a:ext cx="1802118" cy="6994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t>Data providers</a:t>
              </a:r>
              <a:endParaRPr lang="nl-NL" sz="2000" dirty="0"/>
            </a:p>
          </p:txBody>
        </p:sp>
        <p:pic>
          <p:nvPicPr>
            <p:cNvPr id="75" name="Picture 2" descr="Related imag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307" y="1320760"/>
              <a:ext cx="2021568" cy="1718333"/>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8382000" y="158216"/>
              <a:ext cx="1363582" cy="6994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t>Supplier</a:t>
              </a:r>
              <a:endParaRPr lang="nl-NL" sz="2000" dirty="0"/>
            </a:p>
          </p:txBody>
        </p:sp>
        <p:sp>
          <p:nvSpPr>
            <p:cNvPr id="77" name="Rounded Rectangle 76"/>
            <p:cNvSpPr/>
            <p:nvPr/>
          </p:nvSpPr>
          <p:spPr>
            <a:xfrm>
              <a:off x="3809614" y="185395"/>
              <a:ext cx="1802118" cy="69944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Customers</a:t>
              </a:r>
              <a:endParaRPr lang="nl-NL" sz="2000" dirty="0"/>
            </a:p>
          </p:txBody>
        </p:sp>
        <p:sp>
          <p:nvSpPr>
            <p:cNvPr id="78" name="Rectangle 77"/>
            <p:cNvSpPr/>
            <p:nvPr/>
          </p:nvSpPr>
          <p:spPr>
            <a:xfrm>
              <a:off x="0" y="0"/>
              <a:ext cx="12192000" cy="6858000"/>
            </a:xfrm>
            <a:prstGeom prst="rect">
              <a:avLst/>
            </a:prstGeom>
            <a:solidFill>
              <a:schemeClr val="bg1">
                <a:lumMod val="85000"/>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grpSp>
      <p:sp>
        <p:nvSpPr>
          <p:cNvPr id="22" name="Rounded Rectangle 21"/>
          <p:cNvSpPr/>
          <p:nvPr/>
        </p:nvSpPr>
        <p:spPr>
          <a:xfrm>
            <a:off x="5540200" y="2023669"/>
            <a:ext cx="1821822" cy="7255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smtClean="0"/>
              <a:t>B2B Partner Portal</a:t>
            </a:r>
            <a:endParaRPr lang="nl-NL" sz="1400" dirty="0"/>
          </a:p>
        </p:txBody>
      </p:sp>
      <p:sp>
        <p:nvSpPr>
          <p:cNvPr id="23" name="Rounded Rectangle 22"/>
          <p:cNvSpPr/>
          <p:nvPr/>
        </p:nvSpPr>
        <p:spPr>
          <a:xfrm>
            <a:off x="2586706" y="2025130"/>
            <a:ext cx="1533081"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Customer Service SaaS</a:t>
            </a:r>
            <a:endParaRPr lang="nl-NL" sz="1600" dirty="0"/>
          </a:p>
        </p:txBody>
      </p:sp>
      <p:sp>
        <p:nvSpPr>
          <p:cNvPr id="24" name="Rounded Rectangle 23"/>
          <p:cNvSpPr/>
          <p:nvPr/>
        </p:nvSpPr>
        <p:spPr>
          <a:xfrm>
            <a:off x="4661639" y="1339008"/>
            <a:ext cx="878561" cy="529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Mobile App</a:t>
            </a:r>
            <a:endParaRPr lang="nl-NL" sz="1600" dirty="0"/>
          </a:p>
        </p:txBody>
      </p:sp>
      <p:sp>
        <p:nvSpPr>
          <p:cNvPr id="25" name="Rounded Rectangle 24"/>
          <p:cNvSpPr/>
          <p:nvPr/>
        </p:nvSpPr>
        <p:spPr>
          <a:xfrm>
            <a:off x="1309287" y="5740047"/>
            <a:ext cx="1372939" cy="6609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Big Data Lake</a:t>
            </a:r>
            <a:endParaRPr lang="nl-NL" sz="1600" dirty="0"/>
          </a:p>
        </p:txBody>
      </p:sp>
      <p:sp>
        <p:nvSpPr>
          <p:cNvPr id="26" name="Rounded Rectangle 25"/>
          <p:cNvSpPr/>
          <p:nvPr/>
        </p:nvSpPr>
        <p:spPr>
          <a:xfrm>
            <a:off x="5034444" y="3574827"/>
            <a:ext cx="1978051"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Custom Application for Product Catalog</a:t>
            </a:r>
            <a:endParaRPr lang="nl-NL" sz="1600" dirty="0"/>
          </a:p>
        </p:txBody>
      </p:sp>
      <p:sp>
        <p:nvSpPr>
          <p:cNvPr id="27" name="Rounded Rectangle 26"/>
          <p:cNvSpPr/>
          <p:nvPr/>
        </p:nvSpPr>
        <p:spPr>
          <a:xfrm>
            <a:off x="1751259" y="2884333"/>
            <a:ext cx="1484562"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smtClean="0"/>
              <a:t>IoT</a:t>
            </a:r>
            <a:r>
              <a:rPr lang="en-US" sz="1600" dirty="0" smtClean="0"/>
              <a:t> Gateways &amp; Hub</a:t>
            </a:r>
            <a:endParaRPr lang="nl-NL" sz="1600" dirty="0"/>
          </a:p>
        </p:txBody>
      </p:sp>
      <p:sp>
        <p:nvSpPr>
          <p:cNvPr id="28" name="Rounded Rectangle 27"/>
          <p:cNvSpPr/>
          <p:nvPr/>
        </p:nvSpPr>
        <p:spPr>
          <a:xfrm>
            <a:off x="7064787" y="3968691"/>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ERP</a:t>
            </a:r>
          </a:p>
        </p:txBody>
      </p:sp>
      <p:sp>
        <p:nvSpPr>
          <p:cNvPr id="29" name="Rounded Rectangle 28"/>
          <p:cNvSpPr/>
          <p:nvPr/>
        </p:nvSpPr>
        <p:spPr>
          <a:xfrm>
            <a:off x="9783361" y="5510348"/>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Content Management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0" name="Rounded Rectangle 29"/>
          <p:cNvSpPr/>
          <p:nvPr/>
        </p:nvSpPr>
        <p:spPr>
          <a:xfrm>
            <a:off x="7679265" y="2857058"/>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Human Workflow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1" name="Rounded Rectangle 30"/>
          <p:cNvSpPr/>
          <p:nvPr/>
        </p:nvSpPr>
        <p:spPr>
          <a:xfrm>
            <a:off x="10530802" y="3417050"/>
            <a:ext cx="1229033" cy="49255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Mail Server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2" name="Rounded Rectangle 31"/>
          <p:cNvSpPr/>
          <p:nvPr/>
        </p:nvSpPr>
        <p:spPr>
          <a:xfrm>
            <a:off x="7626460" y="4940745"/>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Warehouse</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33" name="Rounded Rectangle 32"/>
          <p:cNvSpPr/>
          <p:nvPr/>
        </p:nvSpPr>
        <p:spPr>
          <a:xfrm>
            <a:off x="1786828" y="4650098"/>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SaaS CRM</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42" name="Rounded Rectangle 41"/>
          <p:cNvSpPr/>
          <p:nvPr/>
        </p:nvSpPr>
        <p:spPr>
          <a:xfrm>
            <a:off x="10097655" y="578485"/>
            <a:ext cx="1647741" cy="66466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err="1" smtClean="0"/>
              <a:t>DaaS</a:t>
            </a:r>
            <a:r>
              <a:rPr lang="en-US" sz="2000" dirty="0" smtClean="0"/>
              <a:t> Services</a:t>
            </a:r>
            <a:endParaRPr lang="nl-NL" sz="2000" dirty="0"/>
          </a:p>
        </p:txBody>
      </p:sp>
      <p:sp>
        <p:nvSpPr>
          <p:cNvPr id="49" name="Rounded Rectangle 48"/>
          <p:cNvSpPr/>
          <p:nvPr/>
        </p:nvSpPr>
        <p:spPr>
          <a:xfrm>
            <a:off x="3782634" y="5444874"/>
            <a:ext cx="2423429" cy="10995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CX</a:t>
            </a:r>
          </a:p>
          <a:p>
            <a:pPr algn="ctr"/>
            <a:r>
              <a:rPr lang="en-US" sz="1600" dirty="0" smtClean="0">
                <a:ln w="0"/>
                <a:solidFill>
                  <a:schemeClr val="tx1"/>
                </a:solidFill>
                <a:effectLst>
                  <a:outerShdw blurRad="38100" dist="19050" dir="2700000" algn="tl" rotWithShape="0">
                    <a:schemeClr val="dk1">
                      <a:alpha val="40000"/>
                    </a:schemeClr>
                  </a:outerShdw>
                </a:effectLst>
              </a:rPr>
              <a:t>Campaigns, Social Media Monitor, 360 Customer View</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0" name="Rounded Rectangle 49"/>
          <p:cNvSpPr/>
          <p:nvPr/>
        </p:nvSpPr>
        <p:spPr>
          <a:xfrm>
            <a:off x="294781" y="3694944"/>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LDAP for Users, Roles &amp; Permissions</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51" name="Rounded Rectangle 50"/>
          <p:cNvSpPr/>
          <p:nvPr/>
        </p:nvSpPr>
        <p:spPr>
          <a:xfrm>
            <a:off x="4198993" y="2026554"/>
            <a:ext cx="1242996"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t>WebShop</a:t>
            </a:r>
            <a:r>
              <a:rPr lang="en-US" sz="1600" dirty="0" smtClean="0"/>
              <a:t> Portal</a:t>
            </a:r>
            <a:endParaRPr lang="nl-NL" sz="1600" dirty="0"/>
          </a:p>
        </p:txBody>
      </p:sp>
      <p:sp>
        <p:nvSpPr>
          <p:cNvPr id="52" name="Rounded Rectangle 51"/>
          <p:cNvSpPr/>
          <p:nvPr/>
        </p:nvSpPr>
        <p:spPr>
          <a:xfrm>
            <a:off x="4994349" y="2829510"/>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Recommendation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3" name="Rounded Rectangle 52"/>
          <p:cNvSpPr/>
          <p:nvPr/>
        </p:nvSpPr>
        <p:spPr>
          <a:xfrm>
            <a:off x="9305972" y="3971671"/>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Dashboard &amp; BI &amp; Reporting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4" name="Rounded Rectangle 53"/>
          <p:cNvSpPr/>
          <p:nvPr/>
        </p:nvSpPr>
        <p:spPr>
          <a:xfrm>
            <a:off x="3332297" y="2864433"/>
            <a:ext cx="1484562" cy="8119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Security &amp; Compliance Monitor</a:t>
            </a:r>
            <a:endParaRPr lang="nl-NL" sz="1600" dirty="0"/>
          </a:p>
        </p:txBody>
      </p:sp>
      <p:sp>
        <p:nvSpPr>
          <p:cNvPr id="55" name="Rounded Rectangle 54"/>
          <p:cNvSpPr/>
          <p:nvPr/>
        </p:nvSpPr>
        <p:spPr>
          <a:xfrm>
            <a:off x="10568874" y="4926105"/>
            <a:ext cx="1229033" cy="49255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Desktop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6" name="Rounded Rectangle 55"/>
          <p:cNvSpPr/>
          <p:nvPr/>
        </p:nvSpPr>
        <p:spPr>
          <a:xfrm>
            <a:off x="9933939" y="2780947"/>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Communication &amp; Collaboration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9" name="Rounded Rectangle 78"/>
          <p:cNvSpPr/>
          <p:nvPr/>
        </p:nvSpPr>
        <p:spPr>
          <a:xfrm>
            <a:off x="7653591" y="5818632"/>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Logging Collector &amp; Monitor &amp; Analyzer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0" name="Rounded Rectangle 79"/>
          <p:cNvSpPr/>
          <p:nvPr/>
        </p:nvSpPr>
        <p:spPr>
          <a:xfrm>
            <a:off x="4571993" y="4492000"/>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Monitor for Application &amp; Infra metrics</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81" name="Rounded Rectangle 80"/>
          <p:cNvSpPr/>
          <p:nvPr/>
        </p:nvSpPr>
        <p:spPr>
          <a:xfrm>
            <a:off x="202911" y="4786691"/>
            <a:ext cx="1384828"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Source Code Control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2" name="Rounded Rectangle 81"/>
          <p:cNvSpPr/>
          <p:nvPr/>
        </p:nvSpPr>
        <p:spPr>
          <a:xfrm>
            <a:off x="8083250" y="1992683"/>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API Gateway</a:t>
            </a:r>
            <a:endParaRPr lang="nl-NL" sz="1400" dirty="0"/>
          </a:p>
        </p:txBody>
      </p:sp>
      <p:sp>
        <p:nvSpPr>
          <p:cNvPr id="83" name="Rounded Rectangle 82"/>
          <p:cNvSpPr/>
          <p:nvPr/>
        </p:nvSpPr>
        <p:spPr>
          <a:xfrm>
            <a:off x="6787741" y="305049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Service Bus</a:t>
            </a:r>
            <a:endParaRPr lang="nl-NL" sz="1400" dirty="0"/>
          </a:p>
        </p:txBody>
      </p:sp>
      <p:sp>
        <p:nvSpPr>
          <p:cNvPr id="84" name="Rounded Rectangle 83"/>
          <p:cNvSpPr/>
          <p:nvPr/>
        </p:nvSpPr>
        <p:spPr>
          <a:xfrm>
            <a:off x="4025800" y="374450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7" name="Rounded Rectangle 86"/>
          <p:cNvSpPr/>
          <p:nvPr/>
        </p:nvSpPr>
        <p:spPr>
          <a:xfrm>
            <a:off x="6703655" y="4856815"/>
            <a:ext cx="840605"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8" name="Rounded Rectangle 87"/>
          <p:cNvSpPr/>
          <p:nvPr/>
        </p:nvSpPr>
        <p:spPr>
          <a:xfrm>
            <a:off x="9249137" y="3271180"/>
            <a:ext cx="753197"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Rule Engine</a:t>
            </a:r>
            <a:endParaRPr lang="nl-NL" sz="1400" dirty="0"/>
          </a:p>
        </p:txBody>
      </p:sp>
      <p:sp>
        <p:nvSpPr>
          <p:cNvPr id="89" name="Rounded Rectangle 88"/>
          <p:cNvSpPr/>
          <p:nvPr/>
        </p:nvSpPr>
        <p:spPr>
          <a:xfrm>
            <a:off x="5421854" y="178136"/>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Desktop Browser</a:t>
            </a:r>
            <a:endParaRPr lang="nl-NL" sz="1600" dirty="0"/>
          </a:p>
        </p:txBody>
      </p:sp>
      <p:sp>
        <p:nvSpPr>
          <p:cNvPr id="90" name="Rounded Rectangle 89"/>
          <p:cNvSpPr/>
          <p:nvPr/>
        </p:nvSpPr>
        <p:spPr>
          <a:xfrm>
            <a:off x="4497592" y="654390"/>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Mobile Devices</a:t>
            </a:r>
            <a:endParaRPr lang="nl-NL" sz="1600" dirty="0"/>
          </a:p>
        </p:txBody>
      </p:sp>
      <p:sp>
        <p:nvSpPr>
          <p:cNvPr id="91" name="Rounded Rectangle 90"/>
          <p:cNvSpPr/>
          <p:nvPr/>
        </p:nvSpPr>
        <p:spPr>
          <a:xfrm>
            <a:off x="3143868" y="628264"/>
            <a:ext cx="1306030" cy="7304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Email / Facebook / WhatsApp</a:t>
            </a:r>
            <a:endParaRPr lang="nl-NL" sz="1600" dirty="0"/>
          </a:p>
        </p:txBody>
      </p:sp>
      <p:pic>
        <p:nvPicPr>
          <p:cNvPr id="58" name="Picture 2" descr="Afbeeldingsresultaat voor internet of thing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71" y="1219440"/>
            <a:ext cx="2104399" cy="1857760"/>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84"/>
          <p:cNvSpPr/>
          <p:nvPr/>
        </p:nvSpPr>
        <p:spPr>
          <a:xfrm>
            <a:off x="3207376" y="3697398"/>
            <a:ext cx="1811457" cy="83240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Custom Order Management Application</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86" name="Rounded Rectangle 85"/>
          <p:cNvSpPr/>
          <p:nvPr/>
        </p:nvSpPr>
        <p:spPr>
          <a:xfrm>
            <a:off x="2213835" y="3703215"/>
            <a:ext cx="922560"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Asset Tracker</a:t>
            </a:r>
            <a:endParaRPr lang="nl-NL" sz="1600" dirty="0"/>
          </a:p>
        </p:txBody>
      </p:sp>
      <p:sp>
        <p:nvSpPr>
          <p:cNvPr id="92" name="Rounded Rectangle 91"/>
          <p:cNvSpPr/>
          <p:nvPr/>
        </p:nvSpPr>
        <p:spPr>
          <a:xfrm>
            <a:off x="6371491" y="5820645"/>
            <a:ext cx="1031944" cy="796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Corporate Database</a:t>
            </a:r>
            <a:endParaRPr lang="nl-NL" sz="1400" dirty="0"/>
          </a:p>
        </p:txBody>
      </p:sp>
      <p:sp>
        <p:nvSpPr>
          <p:cNvPr id="93" name="Rounded Rectangle 92"/>
          <p:cNvSpPr/>
          <p:nvPr/>
        </p:nvSpPr>
        <p:spPr>
          <a:xfrm>
            <a:off x="2719849" y="6154855"/>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File Storage</a:t>
            </a:r>
            <a:endParaRPr lang="nl-NL" sz="1400" dirty="0"/>
          </a:p>
        </p:txBody>
      </p:sp>
      <p:sp>
        <p:nvSpPr>
          <p:cNvPr id="94" name="Rounded Rectangle 93"/>
          <p:cNvSpPr/>
          <p:nvPr/>
        </p:nvSpPr>
        <p:spPr>
          <a:xfrm>
            <a:off x="3661928" y="4727136"/>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Job Scheduling</a:t>
            </a:r>
            <a:endParaRPr lang="nl-NL" sz="1400" dirty="0"/>
          </a:p>
        </p:txBody>
      </p:sp>
      <p:sp>
        <p:nvSpPr>
          <p:cNvPr id="95" name="Rounded Rectangle 94"/>
          <p:cNvSpPr/>
          <p:nvPr/>
        </p:nvSpPr>
        <p:spPr>
          <a:xfrm>
            <a:off x="7012496" y="1603601"/>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97" name="Rounded Rectangle 96"/>
          <p:cNvSpPr/>
          <p:nvPr/>
        </p:nvSpPr>
        <p:spPr>
          <a:xfrm>
            <a:off x="9870947" y="1498483"/>
            <a:ext cx="1520636"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Open Data APIs</a:t>
            </a:r>
            <a:endParaRPr lang="nl-NL" sz="1600" dirty="0"/>
          </a:p>
        </p:txBody>
      </p:sp>
      <p:sp>
        <p:nvSpPr>
          <p:cNvPr id="98" name="Rounded Rectangle 97"/>
          <p:cNvSpPr/>
          <p:nvPr/>
        </p:nvSpPr>
        <p:spPr>
          <a:xfrm>
            <a:off x="9409694" y="987666"/>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APIs</a:t>
            </a:r>
            <a:endParaRPr lang="nl-NL" sz="1600" dirty="0"/>
          </a:p>
        </p:txBody>
      </p:sp>
      <p:sp>
        <p:nvSpPr>
          <p:cNvPr id="99" name="Rounded Rectangle 98"/>
          <p:cNvSpPr/>
          <p:nvPr/>
        </p:nvSpPr>
        <p:spPr>
          <a:xfrm>
            <a:off x="4403276" y="3310602"/>
            <a:ext cx="1190219" cy="4643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Application Server</a:t>
            </a:r>
            <a:endParaRPr lang="nl-NL" sz="1400" dirty="0"/>
          </a:p>
        </p:txBody>
      </p:sp>
      <p:sp>
        <p:nvSpPr>
          <p:cNvPr id="100" name="Rounded Rectangle 99"/>
          <p:cNvSpPr/>
          <p:nvPr/>
        </p:nvSpPr>
        <p:spPr>
          <a:xfrm>
            <a:off x="9154083" y="1993823"/>
            <a:ext cx="1031944" cy="7244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Private </a:t>
            </a:r>
            <a:r>
              <a:rPr lang="en-US" sz="1400" dirty="0" err="1" smtClean="0"/>
              <a:t>Blockchain</a:t>
            </a:r>
            <a:endParaRPr lang="nl-NL" sz="1400" dirty="0"/>
          </a:p>
        </p:txBody>
      </p:sp>
      <p:sp>
        <p:nvSpPr>
          <p:cNvPr id="96" name="Rounded Rectangle 95"/>
          <p:cNvSpPr/>
          <p:nvPr/>
        </p:nvSpPr>
        <p:spPr>
          <a:xfrm>
            <a:off x="8768169" y="597665"/>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2" name="Rectangle 1"/>
          <p:cNvSpPr/>
          <p:nvPr/>
        </p:nvSpPr>
        <p:spPr>
          <a:xfrm>
            <a:off x="0" y="0"/>
            <a:ext cx="12192000" cy="6858000"/>
          </a:xfrm>
          <a:prstGeom prst="rect">
            <a:avLst/>
          </a:prstGeom>
          <a:solidFill>
            <a:schemeClr val="bg1">
              <a:lumMod val="85000"/>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itle 1"/>
          <p:cNvSpPr txBox="1">
            <a:spLocks/>
          </p:cNvSpPr>
          <p:nvPr/>
        </p:nvSpPr>
        <p:spPr>
          <a:xfrm>
            <a:off x="0" y="137846"/>
            <a:ext cx="9058275" cy="94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dirty="0" smtClean="0"/>
              <a:t>Data </a:t>
            </a:r>
            <a:r>
              <a:rPr lang="nl-NL" dirty="0" err="1" smtClean="0"/>
              <a:t>Location</a:t>
            </a:r>
            <a:endParaRPr lang="nl-NL" dirty="0"/>
          </a:p>
        </p:txBody>
      </p:sp>
      <p:sp>
        <p:nvSpPr>
          <p:cNvPr id="101" name="Rectangular Callout 100"/>
          <p:cNvSpPr/>
          <p:nvPr/>
        </p:nvSpPr>
        <p:spPr>
          <a:xfrm>
            <a:off x="5613196" y="1042574"/>
            <a:ext cx="1629137" cy="729911"/>
          </a:xfrm>
          <a:prstGeom prst="wedgeRectCallout">
            <a:avLst>
              <a:gd name="adj1" fmla="val -59054"/>
              <a:gd name="adj2" fmla="val -592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Personal Profile, Order and Payments Details</a:t>
            </a:r>
            <a:endParaRPr lang="nl-NL" sz="1600" dirty="0">
              <a:solidFill>
                <a:schemeClr val="bg1"/>
              </a:solidFill>
            </a:endParaRPr>
          </a:p>
        </p:txBody>
      </p:sp>
      <p:sp>
        <p:nvSpPr>
          <p:cNvPr id="102" name="Rectangular Callout 101"/>
          <p:cNvSpPr/>
          <p:nvPr/>
        </p:nvSpPr>
        <p:spPr>
          <a:xfrm>
            <a:off x="10390877" y="1903857"/>
            <a:ext cx="1655501" cy="657666"/>
          </a:xfrm>
          <a:prstGeom prst="wedgeRectCallout">
            <a:avLst>
              <a:gd name="adj1" fmla="val -80740"/>
              <a:gd name="adj2" fmla="val -246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Smart Contracts with supply chain details</a:t>
            </a:r>
            <a:endParaRPr lang="nl-NL" sz="1600" dirty="0">
              <a:solidFill>
                <a:schemeClr val="bg1"/>
              </a:solidFill>
            </a:endParaRPr>
          </a:p>
        </p:txBody>
      </p:sp>
      <p:sp>
        <p:nvSpPr>
          <p:cNvPr id="103" name="Rectangular Callout 102"/>
          <p:cNvSpPr/>
          <p:nvPr/>
        </p:nvSpPr>
        <p:spPr>
          <a:xfrm>
            <a:off x="8891611" y="177704"/>
            <a:ext cx="1202157" cy="1001736"/>
          </a:xfrm>
          <a:prstGeom prst="wedgeRectCallout">
            <a:avLst>
              <a:gd name="adj1" fmla="val 83237"/>
              <a:gd name="adj2" fmla="val 2296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Recent Consumer purchases information</a:t>
            </a:r>
            <a:endParaRPr lang="nl-NL" sz="1600" dirty="0">
              <a:solidFill>
                <a:schemeClr val="bg1"/>
              </a:solidFill>
            </a:endParaRPr>
          </a:p>
        </p:txBody>
      </p:sp>
      <p:sp>
        <p:nvSpPr>
          <p:cNvPr id="104" name="Rectangular Callout 103"/>
          <p:cNvSpPr/>
          <p:nvPr/>
        </p:nvSpPr>
        <p:spPr>
          <a:xfrm>
            <a:off x="1414332" y="1108950"/>
            <a:ext cx="1294598" cy="765151"/>
          </a:xfrm>
          <a:prstGeom prst="wedgeRectCallout">
            <a:avLst>
              <a:gd name="adj1" fmla="val -87585"/>
              <a:gd name="adj2" fmla="val 6563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Footage from security cameras</a:t>
            </a:r>
            <a:endParaRPr lang="nl-NL" sz="1600" dirty="0">
              <a:solidFill>
                <a:schemeClr val="bg1"/>
              </a:solidFill>
            </a:endParaRPr>
          </a:p>
        </p:txBody>
      </p:sp>
      <p:sp>
        <p:nvSpPr>
          <p:cNvPr id="106" name="Rectangular Callout 105"/>
          <p:cNvSpPr/>
          <p:nvPr/>
        </p:nvSpPr>
        <p:spPr>
          <a:xfrm>
            <a:off x="10186027" y="3981993"/>
            <a:ext cx="1908510" cy="765151"/>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Emails regarding customer complaints</a:t>
            </a:r>
            <a:endParaRPr lang="nl-NL" sz="1600" dirty="0">
              <a:solidFill>
                <a:schemeClr val="bg1"/>
              </a:solidFill>
            </a:endParaRPr>
          </a:p>
        </p:txBody>
      </p:sp>
      <p:sp>
        <p:nvSpPr>
          <p:cNvPr id="108" name="Rectangular Callout 107"/>
          <p:cNvSpPr/>
          <p:nvPr/>
        </p:nvSpPr>
        <p:spPr>
          <a:xfrm>
            <a:off x="8825761" y="6034022"/>
            <a:ext cx="1635848" cy="765151"/>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Log-files from IT systems (infra &amp; platform)</a:t>
            </a:r>
            <a:endParaRPr lang="nl-NL" sz="1600" dirty="0">
              <a:solidFill>
                <a:schemeClr val="bg1"/>
              </a:solidFill>
            </a:endParaRPr>
          </a:p>
        </p:txBody>
      </p:sp>
      <p:sp>
        <p:nvSpPr>
          <p:cNvPr id="110" name="Rectangular Callout 109"/>
          <p:cNvSpPr/>
          <p:nvPr/>
        </p:nvSpPr>
        <p:spPr>
          <a:xfrm>
            <a:off x="5313435" y="3407414"/>
            <a:ext cx="1417170" cy="460388"/>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12" name="Rectangular Callout 111"/>
          <p:cNvSpPr/>
          <p:nvPr/>
        </p:nvSpPr>
        <p:spPr>
          <a:xfrm>
            <a:off x="6932162" y="210717"/>
            <a:ext cx="2413759" cy="564357"/>
          </a:xfrm>
          <a:prstGeom prst="wedgeRectCallout">
            <a:avLst>
              <a:gd name="adj1" fmla="val 34740"/>
              <a:gd name="adj2" fmla="val 84219"/>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Global Content Delivery Network</a:t>
            </a:r>
            <a:endParaRPr lang="nl-NL" dirty="0">
              <a:solidFill>
                <a:srgbClr val="002060"/>
              </a:solidFill>
            </a:endParaRPr>
          </a:p>
        </p:txBody>
      </p:sp>
      <p:sp>
        <p:nvSpPr>
          <p:cNvPr id="113" name="Rectangular Callout 112"/>
          <p:cNvSpPr/>
          <p:nvPr/>
        </p:nvSpPr>
        <p:spPr>
          <a:xfrm>
            <a:off x="2371044" y="5218777"/>
            <a:ext cx="1240107" cy="474459"/>
          </a:xfrm>
          <a:prstGeom prst="wedgeRectCallout">
            <a:avLst>
              <a:gd name="adj1" fmla="val 111654"/>
              <a:gd name="adj2" fmla="val -4426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Job Schedules</a:t>
            </a:r>
            <a:endParaRPr lang="nl-NL" sz="1600" dirty="0">
              <a:solidFill>
                <a:schemeClr val="bg1"/>
              </a:solidFill>
            </a:endParaRPr>
          </a:p>
        </p:txBody>
      </p:sp>
      <p:sp>
        <p:nvSpPr>
          <p:cNvPr id="115" name="Rectangular Callout 114"/>
          <p:cNvSpPr/>
          <p:nvPr/>
        </p:nvSpPr>
        <p:spPr>
          <a:xfrm>
            <a:off x="2755804" y="1349946"/>
            <a:ext cx="1342661" cy="644447"/>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Offers, invoices, rewards messages</a:t>
            </a:r>
            <a:endParaRPr lang="nl-NL" sz="1400" dirty="0">
              <a:solidFill>
                <a:schemeClr val="bg1"/>
              </a:solidFill>
            </a:endParaRPr>
          </a:p>
        </p:txBody>
      </p:sp>
      <p:sp>
        <p:nvSpPr>
          <p:cNvPr id="117" name="Rectangular Callout 116"/>
          <p:cNvSpPr/>
          <p:nvPr/>
        </p:nvSpPr>
        <p:spPr>
          <a:xfrm>
            <a:off x="2726170" y="3954137"/>
            <a:ext cx="747629" cy="597696"/>
          </a:xfrm>
          <a:prstGeom prst="wedgeRectCallout">
            <a:avLst>
              <a:gd name="adj1" fmla="val 76593"/>
              <a:gd name="adj2" fmla="val -5183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Order Details</a:t>
            </a:r>
            <a:endParaRPr lang="nl-NL" sz="1600" dirty="0">
              <a:solidFill>
                <a:schemeClr val="bg1"/>
              </a:solidFill>
            </a:endParaRPr>
          </a:p>
        </p:txBody>
      </p:sp>
      <p:sp>
        <p:nvSpPr>
          <p:cNvPr id="118" name="Rectangular Callout 117"/>
          <p:cNvSpPr/>
          <p:nvPr/>
        </p:nvSpPr>
        <p:spPr>
          <a:xfrm>
            <a:off x="6703656" y="2463858"/>
            <a:ext cx="1435386" cy="474459"/>
          </a:xfrm>
          <a:prstGeom prst="wedgeRectCallout">
            <a:avLst>
              <a:gd name="adj1" fmla="val 56879"/>
              <a:gd name="adj2" fmla="val -9565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API usage, billing, policies</a:t>
            </a:r>
            <a:endParaRPr lang="nl-NL" sz="1600" dirty="0">
              <a:solidFill>
                <a:schemeClr val="bg1"/>
              </a:solidFill>
            </a:endParaRPr>
          </a:p>
        </p:txBody>
      </p:sp>
      <p:sp>
        <p:nvSpPr>
          <p:cNvPr id="119" name="Rectangular Callout 118"/>
          <p:cNvSpPr/>
          <p:nvPr/>
        </p:nvSpPr>
        <p:spPr>
          <a:xfrm>
            <a:off x="8295923" y="2452687"/>
            <a:ext cx="1793972" cy="474459"/>
          </a:xfrm>
          <a:prstGeom prst="wedgeRectCallout">
            <a:avLst>
              <a:gd name="adj1" fmla="val -31700"/>
              <a:gd name="adj2" fmla="val 11175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Running &amp; Past workflow instances</a:t>
            </a:r>
            <a:endParaRPr lang="nl-NL" sz="1600" dirty="0">
              <a:solidFill>
                <a:schemeClr val="bg1"/>
              </a:solidFill>
            </a:endParaRPr>
          </a:p>
        </p:txBody>
      </p:sp>
      <p:sp>
        <p:nvSpPr>
          <p:cNvPr id="121" name="Rectangular Callout 120"/>
          <p:cNvSpPr/>
          <p:nvPr/>
        </p:nvSpPr>
        <p:spPr>
          <a:xfrm>
            <a:off x="7266407" y="4465241"/>
            <a:ext cx="1290168" cy="474459"/>
          </a:xfrm>
          <a:prstGeom prst="wedgeRectCallout">
            <a:avLst>
              <a:gd name="adj1" fmla="val -32857"/>
              <a:gd name="adj2" fmla="val -69961"/>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Invoices &amp; Payments</a:t>
            </a:r>
            <a:endParaRPr lang="nl-NL" sz="1600" dirty="0">
              <a:solidFill>
                <a:schemeClr val="bg1"/>
              </a:solidFill>
            </a:endParaRPr>
          </a:p>
        </p:txBody>
      </p:sp>
      <p:sp>
        <p:nvSpPr>
          <p:cNvPr id="123" name="Rectangular Callout 122"/>
          <p:cNvSpPr/>
          <p:nvPr/>
        </p:nvSpPr>
        <p:spPr>
          <a:xfrm>
            <a:off x="10526361" y="6221671"/>
            <a:ext cx="1582828" cy="306510"/>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Product Manuals</a:t>
            </a:r>
            <a:endParaRPr lang="nl-NL" sz="1600" dirty="0">
              <a:solidFill>
                <a:schemeClr val="bg1"/>
              </a:solidFill>
            </a:endParaRPr>
          </a:p>
        </p:txBody>
      </p:sp>
      <p:sp>
        <p:nvSpPr>
          <p:cNvPr id="124" name="Rectangular Callout 123"/>
          <p:cNvSpPr/>
          <p:nvPr/>
        </p:nvSpPr>
        <p:spPr>
          <a:xfrm>
            <a:off x="1649203" y="3346203"/>
            <a:ext cx="747629" cy="597696"/>
          </a:xfrm>
          <a:prstGeom prst="wedgeRectCallout">
            <a:avLst>
              <a:gd name="adj1" fmla="val 82417"/>
              <a:gd name="adj2" fmla="val 1664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Digital Twin</a:t>
            </a:r>
            <a:endParaRPr lang="nl-NL" sz="1600" dirty="0">
              <a:solidFill>
                <a:schemeClr val="bg1"/>
              </a:solidFill>
            </a:endParaRPr>
          </a:p>
        </p:txBody>
      </p:sp>
      <p:sp>
        <p:nvSpPr>
          <p:cNvPr id="125" name="Rectangular Callout 124"/>
          <p:cNvSpPr/>
          <p:nvPr/>
        </p:nvSpPr>
        <p:spPr>
          <a:xfrm>
            <a:off x="4202135" y="4267773"/>
            <a:ext cx="1417170" cy="460388"/>
          </a:xfrm>
          <a:prstGeom prst="wedgeRectCallout">
            <a:avLst>
              <a:gd name="adj1" fmla="val 6377"/>
              <a:gd name="adj2" fmla="val 82613"/>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KPIs &amp; Alerts</a:t>
            </a:r>
            <a:endParaRPr lang="nl-NL" sz="1600" dirty="0">
              <a:solidFill>
                <a:schemeClr val="bg1"/>
              </a:solidFill>
            </a:endParaRPr>
          </a:p>
        </p:txBody>
      </p:sp>
      <p:sp>
        <p:nvSpPr>
          <p:cNvPr id="126" name="Rectangular Callout 125"/>
          <p:cNvSpPr/>
          <p:nvPr/>
        </p:nvSpPr>
        <p:spPr>
          <a:xfrm>
            <a:off x="4372564" y="5302878"/>
            <a:ext cx="1859574" cy="460388"/>
          </a:xfrm>
          <a:prstGeom prst="wedgeRectCallout">
            <a:avLst>
              <a:gd name="adj1" fmla="val 6991"/>
              <a:gd name="adj2" fmla="val 10909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Interaction records</a:t>
            </a:r>
            <a:endParaRPr lang="nl-NL" sz="1600" dirty="0">
              <a:solidFill>
                <a:schemeClr val="bg1"/>
              </a:solidFill>
            </a:endParaRPr>
          </a:p>
        </p:txBody>
      </p:sp>
      <p:sp>
        <p:nvSpPr>
          <p:cNvPr id="127" name="Rectangular Callout 126"/>
          <p:cNvSpPr/>
          <p:nvPr/>
        </p:nvSpPr>
        <p:spPr>
          <a:xfrm>
            <a:off x="1556978" y="2260405"/>
            <a:ext cx="1143981" cy="644447"/>
          </a:xfrm>
          <a:prstGeom prst="wedgeRectCallout">
            <a:avLst>
              <a:gd name="adj1" fmla="val 67823"/>
              <a:gd name="adj2" fmla="val -3438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Case files (Complaints, Requests)</a:t>
            </a:r>
            <a:endParaRPr lang="nl-NL" sz="1400" dirty="0">
              <a:solidFill>
                <a:schemeClr val="bg1"/>
              </a:solidFill>
            </a:endParaRPr>
          </a:p>
        </p:txBody>
      </p:sp>
      <p:sp>
        <p:nvSpPr>
          <p:cNvPr id="128" name="Rectangular Callout 127"/>
          <p:cNvSpPr/>
          <p:nvPr/>
        </p:nvSpPr>
        <p:spPr>
          <a:xfrm>
            <a:off x="8551420" y="3769189"/>
            <a:ext cx="1287431" cy="780180"/>
          </a:xfrm>
          <a:prstGeom prst="wedgeRectCallout">
            <a:avLst>
              <a:gd name="adj1" fmla="val 11641"/>
              <a:gd name="adj2" fmla="val -6360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Rules &amp; Rule Execution metrics</a:t>
            </a:r>
            <a:endParaRPr lang="nl-NL" sz="1600" dirty="0">
              <a:solidFill>
                <a:schemeClr val="bg1"/>
              </a:solidFill>
            </a:endParaRPr>
          </a:p>
        </p:txBody>
      </p:sp>
      <p:sp>
        <p:nvSpPr>
          <p:cNvPr id="129" name="Rectangular Callout 128"/>
          <p:cNvSpPr/>
          <p:nvPr/>
        </p:nvSpPr>
        <p:spPr>
          <a:xfrm>
            <a:off x="10661568" y="1042574"/>
            <a:ext cx="1530432" cy="708725"/>
          </a:xfrm>
          <a:prstGeom prst="wedgeRectCallout">
            <a:avLst>
              <a:gd name="adj1" fmla="val -69722"/>
              <a:gd name="adj2" fmla="val 42290"/>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Weather, Demographics, Sports, Social, … </a:t>
            </a:r>
            <a:endParaRPr lang="nl-NL" sz="1600" dirty="0">
              <a:solidFill>
                <a:schemeClr val="bg1"/>
              </a:solidFill>
            </a:endParaRPr>
          </a:p>
        </p:txBody>
      </p:sp>
      <p:sp>
        <p:nvSpPr>
          <p:cNvPr id="130" name="Rectangular Callout 129"/>
          <p:cNvSpPr/>
          <p:nvPr/>
        </p:nvSpPr>
        <p:spPr>
          <a:xfrm>
            <a:off x="3306616" y="3293046"/>
            <a:ext cx="747629" cy="496496"/>
          </a:xfrm>
          <a:prstGeom prst="wedgeRectCallout">
            <a:avLst>
              <a:gd name="adj1" fmla="val 113868"/>
              <a:gd name="adj2" fmla="val 19556"/>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smtClean="0">
                <a:solidFill>
                  <a:schemeClr val="bg1"/>
                </a:solidFill>
              </a:rPr>
              <a:t>Config</a:t>
            </a:r>
            <a:r>
              <a:rPr lang="en-US" sz="1600" dirty="0" smtClean="0">
                <a:solidFill>
                  <a:schemeClr val="bg1"/>
                </a:solidFill>
              </a:rPr>
              <a:t> data</a:t>
            </a:r>
            <a:endParaRPr lang="nl-NL" sz="1600" dirty="0">
              <a:solidFill>
                <a:schemeClr val="bg1"/>
              </a:solidFill>
            </a:endParaRPr>
          </a:p>
        </p:txBody>
      </p:sp>
      <p:sp>
        <p:nvSpPr>
          <p:cNvPr id="131" name="Rectangular Callout 130"/>
          <p:cNvSpPr/>
          <p:nvPr/>
        </p:nvSpPr>
        <p:spPr>
          <a:xfrm>
            <a:off x="1690858" y="4397304"/>
            <a:ext cx="1106895" cy="434252"/>
          </a:xfrm>
          <a:prstGeom prst="wedgeRectCallout">
            <a:avLst>
              <a:gd name="adj1" fmla="val 44311"/>
              <a:gd name="adj2" fmla="val 8002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Details</a:t>
            </a:r>
            <a:endParaRPr lang="nl-NL" sz="1600" dirty="0">
              <a:solidFill>
                <a:schemeClr val="bg1"/>
              </a:solidFill>
            </a:endParaRPr>
          </a:p>
        </p:txBody>
      </p:sp>
      <p:sp>
        <p:nvSpPr>
          <p:cNvPr id="133" name="Rectangular Callout 132"/>
          <p:cNvSpPr/>
          <p:nvPr/>
        </p:nvSpPr>
        <p:spPr>
          <a:xfrm>
            <a:off x="4977938" y="6346501"/>
            <a:ext cx="1417170" cy="460388"/>
          </a:xfrm>
          <a:prstGeom prst="wedgeRectCallout">
            <a:avLst>
              <a:gd name="adj1" fmla="val -37253"/>
              <a:gd name="adj2" fmla="val -8195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34" name="Rectangular Callout 133"/>
          <p:cNvSpPr/>
          <p:nvPr/>
        </p:nvSpPr>
        <p:spPr>
          <a:xfrm>
            <a:off x="2639115" y="5810822"/>
            <a:ext cx="1379001" cy="474459"/>
          </a:xfrm>
          <a:prstGeom prst="wedgeRectCallout">
            <a:avLst>
              <a:gd name="adj1" fmla="val -27542"/>
              <a:gd name="adj2" fmla="val 7687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Programming in progress</a:t>
            </a:r>
            <a:endParaRPr lang="nl-NL" sz="1600" dirty="0">
              <a:solidFill>
                <a:schemeClr val="bg1"/>
              </a:solidFill>
            </a:endParaRPr>
          </a:p>
        </p:txBody>
      </p:sp>
      <p:sp>
        <p:nvSpPr>
          <p:cNvPr id="135" name="Rectangular Callout 134"/>
          <p:cNvSpPr/>
          <p:nvPr/>
        </p:nvSpPr>
        <p:spPr>
          <a:xfrm>
            <a:off x="10312835" y="2643402"/>
            <a:ext cx="1856283" cy="474459"/>
          </a:xfrm>
          <a:prstGeom prst="wedgeRectCallout">
            <a:avLst>
              <a:gd name="adj1" fmla="val -27288"/>
              <a:gd name="adj2" fmla="val 7871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User Stories, Designs, Discussions</a:t>
            </a:r>
            <a:endParaRPr lang="nl-NL" sz="1600" dirty="0">
              <a:solidFill>
                <a:schemeClr val="bg1"/>
              </a:solidFill>
            </a:endParaRPr>
          </a:p>
        </p:txBody>
      </p:sp>
      <p:sp>
        <p:nvSpPr>
          <p:cNvPr id="122" name="TextBox 121"/>
          <p:cNvSpPr txBox="1"/>
          <p:nvPr/>
        </p:nvSpPr>
        <p:spPr>
          <a:xfrm>
            <a:off x="2776251" y="1016369"/>
            <a:ext cx="523605" cy="369332"/>
          </a:xfrm>
          <a:prstGeom prst="rect">
            <a:avLst/>
          </a:prstGeom>
          <a:noFill/>
        </p:spPr>
        <p:txBody>
          <a:bodyPr wrap="none" rtlCol="0">
            <a:spAutoFit/>
          </a:bodyPr>
          <a:lstStyle/>
          <a:p>
            <a:r>
              <a:rPr lang="en-US" dirty="0" smtClean="0">
                <a:solidFill>
                  <a:schemeClr val="bg1"/>
                </a:solidFill>
              </a:rPr>
              <a:t>low</a:t>
            </a:r>
            <a:endParaRPr lang="nl-NL" dirty="0">
              <a:solidFill>
                <a:schemeClr val="bg1"/>
              </a:solidFill>
            </a:endParaRPr>
          </a:p>
        </p:txBody>
      </p:sp>
      <p:sp>
        <p:nvSpPr>
          <p:cNvPr id="136" name="Rectangular Callout 135"/>
          <p:cNvSpPr/>
          <p:nvPr/>
        </p:nvSpPr>
        <p:spPr>
          <a:xfrm>
            <a:off x="5511221" y="963078"/>
            <a:ext cx="1850802" cy="564357"/>
          </a:xfrm>
          <a:prstGeom prst="wedgeRectCallout">
            <a:avLst>
              <a:gd name="adj1" fmla="val -54768"/>
              <a:gd name="adj2" fmla="val 9240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Offline Storage in Apps</a:t>
            </a:r>
            <a:endParaRPr lang="nl-NL" dirty="0">
              <a:solidFill>
                <a:srgbClr val="002060"/>
              </a:solidFill>
            </a:endParaRPr>
          </a:p>
        </p:txBody>
      </p:sp>
      <p:sp>
        <p:nvSpPr>
          <p:cNvPr id="137" name="Rectangular Callout 136"/>
          <p:cNvSpPr/>
          <p:nvPr/>
        </p:nvSpPr>
        <p:spPr>
          <a:xfrm>
            <a:off x="350820" y="5927508"/>
            <a:ext cx="1818042" cy="564357"/>
          </a:xfrm>
          <a:prstGeom prst="wedgeRectCallout">
            <a:avLst>
              <a:gd name="adj1" fmla="val 2123"/>
              <a:gd name="adj2" fmla="val -123631"/>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Third party (SaaS) </a:t>
            </a:r>
            <a:r>
              <a:rPr lang="en-US" dirty="0" err="1" smtClean="0">
                <a:solidFill>
                  <a:srgbClr val="002060"/>
                </a:solidFill>
              </a:rPr>
              <a:t>Git</a:t>
            </a:r>
            <a:r>
              <a:rPr lang="en-US" dirty="0" smtClean="0">
                <a:solidFill>
                  <a:srgbClr val="002060"/>
                </a:solidFill>
              </a:rPr>
              <a:t> repo</a:t>
            </a:r>
            <a:endParaRPr lang="nl-NL" dirty="0">
              <a:solidFill>
                <a:srgbClr val="002060"/>
              </a:solidFill>
            </a:endParaRPr>
          </a:p>
        </p:txBody>
      </p:sp>
      <p:sp>
        <p:nvSpPr>
          <p:cNvPr id="138" name="Rectangular Callout 137"/>
          <p:cNvSpPr/>
          <p:nvPr/>
        </p:nvSpPr>
        <p:spPr>
          <a:xfrm>
            <a:off x="7514061" y="5831271"/>
            <a:ext cx="2115783" cy="564357"/>
          </a:xfrm>
          <a:prstGeom prst="wedgeRectCallout">
            <a:avLst>
              <a:gd name="adj1" fmla="val -63414"/>
              <a:gd name="adj2" fmla="val 40031"/>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Offsite Standby for Disaster Recovery</a:t>
            </a:r>
            <a:endParaRPr lang="nl-NL" dirty="0">
              <a:solidFill>
                <a:srgbClr val="002060"/>
              </a:solidFill>
            </a:endParaRPr>
          </a:p>
        </p:txBody>
      </p:sp>
      <p:sp>
        <p:nvSpPr>
          <p:cNvPr id="139" name="Rectangular Callout 138"/>
          <p:cNvSpPr/>
          <p:nvPr/>
        </p:nvSpPr>
        <p:spPr>
          <a:xfrm>
            <a:off x="2923900" y="2715266"/>
            <a:ext cx="1616394" cy="564357"/>
          </a:xfrm>
          <a:prstGeom prst="wedgeRectCallout">
            <a:avLst>
              <a:gd name="adj1" fmla="val 12585"/>
              <a:gd name="adj2" fmla="val -8926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SaaS data store in Cloud</a:t>
            </a:r>
            <a:endParaRPr lang="nl-NL" dirty="0">
              <a:solidFill>
                <a:srgbClr val="002060"/>
              </a:solidFill>
            </a:endParaRPr>
          </a:p>
        </p:txBody>
      </p:sp>
      <p:sp>
        <p:nvSpPr>
          <p:cNvPr id="140" name="Rectangular Callout 139"/>
          <p:cNvSpPr/>
          <p:nvPr/>
        </p:nvSpPr>
        <p:spPr>
          <a:xfrm>
            <a:off x="10399981" y="1284980"/>
            <a:ext cx="1616394" cy="564357"/>
          </a:xfrm>
          <a:prstGeom prst="wedgeRectCallout">
            <a:avLst>
              <a:gd name="adj1" fmla="val 12585"/>
              <a:gd name="adj2" fmla="val -8926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solidFill>
                  <a:srgbClr val="002060"/>
                </a:solidFill>
              </a:rPr>
              <a:t>D</a:t>
            </a:r>
            <a:r>
              <a:rPr lang="en-US" dirty="0" err="1" smtClean="0">
                <a:solidFill>
                  <a:srgbClr val="002060"/>
                </a:solidFill>
              </a:rPr>
              <a:t>aaS</a:t>
            </a:r>
            <a:r>
              <a:rPr lang="en-US" dirty="0" smtClean="0">
                <a:solidFill>
                  <a:srgbClr val="002060"/>
                </a:solidFill>
              </a:rPr>
              <a:t> data store in Cloud</a:t>
            </a:r>
            <a:endParaRPr lang="nl-NL" dirty="0">
              <a:solidFill>
                <a:srgbClr val="002060"/>
              </a:solidFill>
            </a:endParaRPr>
          </a:p>
        </p:txBody>
      </p:sp>
      <p:sp>
        <p:nvSpPr>
          <p:cNvPr id="141" name="Rectangular Callout 140"/>
          <p:cNvSpPr/>
          <p:nvPr/>
        </p:nvSpPr>
        <p:spPr>
          <a:xfrm>
            <a:off x="2664933" y="4316211"/>
            <a:ext cx="2100809" cy="564357"/>
          </a:xfrm>
          <a:prstGeom prst="wedgeRectCallout">
            <a:avLst>
              <a:gd name="adj1" fmla="val 12585"/>
              <a:gd name="adj2" fmla="val -8926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Application Server Memory (on site)</a:t>
            </a:r>
            <a:endParaRPr lang="nl-NL" dirty="0">
              <a:solidFill>
                <a:srgbClr val="002060"/>
              </a:solidFill>
            </a:endParaRPr>
          </a:p>
        </p:txBody>
      </p:sp>
      <p:sp>
        <p:nvSpPr>
          <p:cNvPr id="142" name="Rectangular Callout 141"/>
          <p:cNvSpPr/>
          <p:nvPr/>
        </p:nvSpPr>
        <p:spPr>
          <a:xfrm>
            <a:off x="9404955" y="4308552"/>
            <a:ext cx="2100809" cy="564357"/>
          </a:xfrm>
          <a:prstGeom prst="wedgeRectCallout">
            <a:avLst>
              <a:gd name="adj1" fmla="val 33441"/>
              <a:gd name="adj2" fmla="val 99767"/>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Excel Sheets on employee laptops</a:t>
            </a:r>
            <a:endParaRPr lang="nl-NL" dirty="0">
              <a:solidFill>
                <a:srgbClr val="002060"/>
              </a:solidFill>
            </a:endParaRPr>
          </a:p>
        </p:txBody>
      </p:sp>
      <p:sp>
        <p:nvSpPr>
          <p:cNvPr id="143" name="Rectangular Callout 142"/>
          <p:cNvSpPr/>
          <p:nvPr/>
        </p:nvSpPr>
        <p:spPr>
          <a:xfrm>
            <a:off x="148742" y="2538777"/>
            <a:ext cx="2533003" cy="564357"/>
          </a:xfrm>
          <a:prstGeom prst="wedgeRectCallout">
            <a:avLst>
              <a:gd name="adj1" fmla="val -17339"/>
              <a:gd name="adj2" fmla="val -84199"/>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Local storage on “Things” &amp; Edge devices</a:t>
            </a:r>
            <a:endParaRPr lang="nl-NL" dirty="0">
              <a:solidFill>
                <a:srgbClr val="002060"/>
              </a:solidFill>
            </a:endParaRPr>
          </a:p>
        </p:txBody>
      </p:sp>
      <p:sp>
        <p:nvSpPr>
          <p:cNvPr id="144" name="Rectangular Callout 143"/>
          <p:cNvSpPr/>
          <p:nvPr/>
        </p:nvSpPr>
        <p:spPr>
          <a:xfrm>
            <a:off x="3079357" y="6060950"/>
            <a:ext cx="2033522" cy="564357"/>
          </a:xfrm>
          <a:prstGeom prst="wedgeRectCallout">
            <a:avLst>
              <a:gd name="adj1" fmla="val 2123"/>
              <a:gd name="adj2" fmla="val -123631"/>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Cloud storage for Database backups</a:t>
            </a:r>
            <a:endParaRPr lang="nl-NL" dirty="0">
              <a:solidFill>
                <a:srgbClr val="002060"/>
              </a:solidFill>
            </a:endParaRPr>
          </a:p>
        </p:txBody>
      </p:sp>
      <p:sp>
        <p:nvSpPr>
          <p:cNvPr id="105" name="Rectangular Callout 104"/>
          <p:cNvSpPr/>
          <p:nvPr/>
        </p:nvSpPr>
        <p:spPr>
          <a:xfrm>
            <a:off x="5421855" y="5049230"/>
            <a:ext cx="2699496" cy="564357"/>
          </a:xfrm>
          <a:prstGeom prst="wedgeRectCallout">
            <a:avLst>
              <a:gd name="adj1" fmla="val -3923"/>
              <a:gd name="adj2" fmla="val 11920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Local Database Instance for each region</a:t>
            </a:r>
            <a:endParaRPr lang="nl-NL" dirty="0">
              <a:solidFill>
                <a:srgbClr val="002060"/>
              </a:solidFill>
            </a:endParaRPr>
          </a:p>
        </p:txBody>
      </p:sp>
    </p:spTree>
    <p:extLst>
      <p:ext uri="{BB962C8B-B14F-4D97-AF65-F5344CB8AC3E}">
        <p14:creationId xmlns:p14="http://schemas.microsoft.com/office/powerpoint/2010/main" val="24777460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Considerations</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around</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Location</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fontScale="92500" lnSpcReduction="20000"/>
          </a:bodyPr>
          <a:lstStyle/>
          <a:p>
            <a:r>
              <a:rPr lang="en-US" dirty="0" smtClean="0"/>
              <a:t>Latency</a:t>
            </a:r>
          </a:p>
          <a:p>
            <a:pPr lvl="1"/>
            <a:r>
              <a:rPr lang="en-US" dirty="0" smtClean="0"/>
              <a:t>Latency experienced by end-user is sum of latencies in the chain</a:t>
            </a:r>
            <a:endParaRPr lang="en-US" dirty="0"/>
          </a:p>
          <a:p>
            <a:r>
              <a:rPr lang="en-US" dirty="0" smtClean="0"/>
              <a:t>Co-located – systems with chatty interaction</a:t>
            </a:r>
            <a:endParaRPr lang="en-US" dirty="0"/>
          </a:p>
          <a:p>
            <a:r>
              <a:rPr lang="en-US" dirty="0" smtClean="0"/>
              <a:t>Storage cost</a:t>
            </a:r>
          </a:p>
          <a:p>
            <a:r>
              <a:rPr lang="en-US" dirty="0" smtClean="0"/>
              <a:t>Network </a:t>
            </a:r>
            <a:r>
              <a:rPr lang="en-US" dirty="0"/>
              <a:t>Transport costs</a:t>
            </a:r>
          </a:p>
          <a:p>
            <a:r>
              <a:rPr lang="en-US" dirty="0" smtClean="0"/>
              <a:t>Ease </a:t>
            </a:r>
            <a:r>
              <a:rPr lang="en-US" dirty="0"/>
              <a:t>of </a:t>
            </a:r>
            <a:r>
              <a:rPr lang="en-US" dirty="0" smtClean="0"/>
              <a:t>distribution</a:t>
            </a:r>
          </a:p>
          <a:p>
            <a:pPr lvl="1"/>
            <a:r>
              <a:rPr lang="en-US" dirty="0" smtClean="0"/>
              <a:t>Background distribution may be acceptable – provided it happens frequently enough</a:t>
            </a:r>
            <a:endParaRPr lang="en-US" dirty="0"/>
          </a:p>
          <a:p>
            <a:r>
              <a:rPr lang="en-US" dirty="0"/>
              <a:t>Off </a:t>
            </a:r>
            <a:r>
              <a:rPr lang="en-US" dirty="0" smtClean="0"/>
              <a:t>line usage</a:t>
            </a:r>
          </a:p>
          <a:p>
            <a:r>
              <a:rPr lang="en-US" dirty="0" smtClean="0"/>
              <a:t>Security</a:t>
            </a:r>
          </a:p>
          <a:p>
            <a:r>
              <a:rPr lang="en-US" dirty="0" smtClean="0"/>
              <a:t>Data “</a:t>
            </a:r>
            <a:r>
              <a:rPr lang="en-US" dirty="0" err="1" smtClean="0"/>
              <a:t>en</a:t>
            </a:r>
            <a:r>
              <a:rPr lang="en-US" dirty="0" smtClean="0"/>
              <a:t> route”</a:t>
            </a: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358340523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a:solidFill>
                  <a:schemeClr val="accent4">
                    <a:lumMod val="75000"/>
                  </a:schemeClr>
                </a:solidFill>
                <a:latin typeface="Trebuchet MS Bold" charset="0"/>
                <a:cs typeface="Trebuchet MS Bold" charset="0"/>
              </a:rPr>
              <a:t>O</a:t>
            </a:r>
            <a:r>
              <a:rPr lang="fr-FR" sz="7200" dirty="0" smtClean="0">
                <a:solidFill>
                  <a:schemeClr val="accent4">
                    <a:lumMod val="75000"/>
                  </a:schemeClr>
                </a:solidFill>
                <a:latin typeface="Trebuchet MS Bold" charset="0"/>
                <a:cs typeface="Trebuchet MS Bold" charset="0"/>
              </a:rPr>
              <a:t>n the move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1026" name="Picture 2" descr="Image result for oil storage tank and pipelin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52809" y="1576388"/>
            <a:ext cx="5615957" cy="4230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84520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0" y="0"/>
            <a:ext cx="12192000" cy="6858000"/>
            <a:chOff x="0" y="0"/>
            <a:chExt cx="12192000" cy="6858000"/>
          </a:xfrm>
        </p:grpSpPr>
        <p:sp>
          <p:nvSpPr>
            <p:cNvPr id="60" name="Rounded Rectangle 59"/>
            <p:cNvSpPr/>
            <p:nvPr/>
          </p:nvSpPr>
          <p:spPr>
            <a:xfrm>
              <a:off x="2639115" y="5653012"/>
              <a:ext cx="1669369" cy="7714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Marketing &amp; Campaigns</a:t>
              </a:r>
              <a:endParaRPr lang="nl-NL" sz="1600" dirty="0"/>
            </a:p>
          </p:txBody>
        </p:sp>
        <p:cxnSp>
          <p:nvCxnSpPr>
            <p:cNvPr id="61" name="Straight Connector 60"/>
            <p:cNvCxnSpPr/>
            <p:nvPr/>
          </p:nvCxnSpPr>
          <p:spPr>
            <a:xfrm>
              <a:off x="779295" y="2467057"/>
              <a:ext cx="11173133" cy="0"/>
            </a:xfrm>
            <a:prstGeom prst="line">
              <a:avLst/>
            </a:prstGeom>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9838851" y="2179927"/>
              <a:ext cx="2207527" cy="287130"/>
            </a:xfrm>
            <a:prstGeom prst="rect">
              <a:avLst/>
            </a:prstGeom>
            <a:noFill/>
          </p:spPr>
          <p:txBody>
            <a:bodyPr wrap="none" rtlCol="0">
              <a:spAutoFit/>
            </a:bodyPr>
            <a:lstStyle/>
            <a:p>
              <a:r>
                <a:rPr lang="en-US" sz="1266" dirty="0" smtClean="0"/>
                <a:t>Public Internet/External Actors</a:t>
              </a:r>
              <a:endParaRPr lang="nl-NL" sz="1266" dirty="0" err="1"/>
            </a:p>
          </p:txBody>
        </p:sp>
        <p:sp>
          <p:nvSpPr>
            <p:cNvPr id="63" name="Rounded Rectangle 62"/>
            <p:cNvSpPr/>
            <p:nvPr/>
          </p:nvSpPr>
          <p:spPr>
            <a:xfrm>
              <a:off x="9506383" y="455312"/>
              <a:ext cx="1802118" cy="6994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Gov</a:t>
              </a:r>
              <a:r>
                <a:rPr lang="en-US" dirty="0"/>
                <a:t> Agency</a:t>
              </a:r>
              <a:endParaRPr lang="nl-NL" dirty="0"/>
            </a:p>
          </p:txBody>
        </p:sp>
        <p:sp>
          <p:nvSpPr>
            <p:cNvPr id="64" name="Rounded Rectangle 63"/>
            <p:cNvSpPr/>
            <p:nvPr/>
          </p:nvSpPr>
          <p:spPr>
            <a:xfrm>
              <a:off x="7562380" y="3079918"/>
              <a:ext cx="1851586"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Shipping</a:t>
              </a:r>
              <a:endParaRPr lang="nl-NL" sz="2000" dirty="0"/>
            </a:p>
          </p:txBody>
        </p:sp>
        <p:sp>
          <p:nvSpPr>
            <p:cNvPr id="65" name="Rounded Rectangle 64"/>
            <p:cNvSpPr/>
            <p:nvPr/>
          </p:nvSpPr>
          <p:spPr>
            <a:xfrm>
              <a:off x="1253476" y="3079918"/>
              <a:ext cx="1484562" cy="8356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Security</a:t>
              </a:r>
              <a:endParaRPr lang="nl-NL" dirty="0"/>
            </a:p>
          </p:txBody>
        </p:sp>
        <p:sp>
          <p:nvSpPr>
            <p:cNvPr id="66" name="Rounded Rectangle 65"/>
            <p:cNvSpPr/>
            <p:nvPr/>
          </p:nvSpPr>
          <p:spPr>
            <a:xfrm>
              <a:off x="7562380" y="4330370"/>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Finance</a:t>
              </a:r>
            </a:p>
            <a:p>
              <a:pPr algn="ctr"/>
              <a:r>
                <a:rPr lang="en-US" sz="1200" dirty="0" smtClean="0">
                  <a:ln w="0"/>
                  <a:solidFill>
                    <a:schemeClr val="tx1"/>
                  </a:solidFill>
                  <a:effectLst>
                    <a:outerShdw blurRad="38100" dist="19050" dir="2700000" algn="tl" rotWithShape="0">
                      <a:schemeClr val="dk1">
                        <a:alpha val="40000"/>
                      </a:schemeClr>
                    </a:outerShdw>
                  </a:effectLst>
                </a:rPr>
                <a:t>Accounts, Invoices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7" name="Rounded Rectangle 66"/>
            <p:cNvSpPr/>
            <p:nvPr/>
          </p:nvSpPr>
          <p:spPr>
            <a:xfrm>
              <a:off x="4949885" y="4308670"/>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Supplier &amp; Product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8" name="Rounded Rectangle 67"/>
            <p:cNvSpPr/>
            <p:nvPr/>
          </p:nvSpPr>
          <p:spPr>
            <a:xfrm>
              <a:off x="2929027" y="3075288"/>
              <a:ext cx="205245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Inventory &amp; Warehousing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9" name="Rounded Rectangle 68"/>
            <p:cNvSpPr/>
            <p:nvPr/>
          </p:nvSpPr>
          <p:spPr>
            <a:xfrm>
              <a:off x="9899977" y="3535001"/>
              <a:ext cx="1708549" cy="12111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Output </a:t>
              </a:r>
              <a:br>
                <a:rPr lang="en-US" sz="1600" dirty="0" smtClean="0">
                  <a:ln w="0"/>
                  <a:solidFill>
                    <a:schemeClr val="tx1"/>
                  </a:solidFill>
                  <a:effectLst>
                    <a:outerShdw blurRad="38100" dist="19050" dir="2700000" algn="tl" rotWithShape="0">
                      <a:schemeClr val="dk1">
                        <a:alpha val="40000"/>
                      </a:schemeClr>
                    </a:outerShdw>
                  </a:effectLst>
                </a:rPr>
              </a:br>
              <a:r>
                <a:rPr lang="en-US" sz="1200" dirty="0" smtClean="0">
                  <a:ln w="0"/>
                  <a:solidFill>
                    <a:schemeClr val="tx1"/>
                  </a:solidFill>
                  <a:effectLst>
                    <a:outerShdw blurRad="38100" dist="19050" dir="2700000" algn="tl" rotWithShape="0">
                      <a:schemeClr val="dk1">
                        <a:alpha val="40000"/>
                      </a:schemeClr>
                    </a:outerShdw>
                  </a:effectLst>
                </a:rPr>
                <a:t>(print &amp; mail, email, SMS, …)</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0" name="TextBox 69"/>
            <p:cNvSpPr txBox="1"/>
            <p:nvPr/>
          </p:nvSpPr>
          <p:spPr>
            <a:xfrm>
              <a:off x="10502366" y="2483694"/>
              <a:ext cx="1544012" cy="287130"/>
            </a:xfrm>
            <a:prstGeom prst="rect">
              <a:avLst/>
            </a:prstGeom>
            <a:noFill/>
          </p:spPr>
          <p:txBody>
            <a:bodyPr wrap="none" rtlCol="0">
              <a:spAutoFit/>
            </a:bodyPr>
            <a:lstStyle/>
            <a:p>
              <a:r>
                <a:rPr lang="en-US" sz="1266" dirty="0" smtClean="0"/>
                <a:t>Inside the Enterprise</a:t>
              </a:r>
              <a:endParaRPr lang="nl-NL" sz="1266" dirty="0" err="1"/>
            </a:p>
          </p:txBody>
        </p:sp>
        <p:sp>
          <p:nvSpPr>
            <p:cNvPr id="71" name="Rounded Rectangle 70"/>
            <p:cNvSpPr/>
            <p:nvPr/>
          </p:nvSpPr>
          <p:spPr>
            <a:xfrm>
              <a:off x="4816859" y="5653014"/>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Department</a:t>
              </a:r>
            </a:p>
            <a:p>
              <a:pPr algn="ctr"/>
              <a:r>
                <a:rPr lang="en-US" sz="1200" dirty="0" smtClean="0">
                  <a:ln w="0"/>
                  <a:solidFill>
                    <a:schemeClr val="tx1"/>
                  </a:solidFill>
                  <a:effectLst>
                    <a:outerShdw blurRad="38100" dist="19050" dir="2700000" algn="tl" rotWithShape="0">
                      <a:schemeClr val="dk1">
                        <a:alpha val="40000"/>
                      </a:schemeClr>
                    </a:outerShdw>
                  </a:effectLst>
                </a:rPr>
                <a:t>Consolidation, MI, Reporting, Analysis and R&amp;D</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72" name="Rounded Rectangle 71"/>
            <p:cNvSpPr/>
            <p:nvPr/>
          </p:nvSpPr>
          <p:spPr>
            <a:xfrm>
              <a:off x="2483990" y="4330370"/>
              <a:ext cx="1974799" cy="770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Customer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3" name="Rounded Rectangle 72"/>
            <p:cNvSpPr/>
            <p:nvPr/>
          </p:nvSpPr>
          <p:spPr>
            <a:xfrm>
              <a:off x="5454950" y="3077200"/>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Order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4" name="Rounded Rectangle 73"/>
            <p:cNvSpPr/>
            <p:nvPr/>
          </p:nvSpPr>
          <p:spPr>
            <a:xfrm>
              <a:off x="10244260" y="1013562"/>
              <a:ext cx="1802118" cy="6994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t>Data providers</a:t>
              </a:r>
              <a:endParaRPr lang="nl-NL" sz="2000" dirty="0"/>
            </a:p>
          </p:txBody>
        </p:sp>
        <p:pic>
          <p:nvPicPr>
            <p:cNvPr id="75" name="Picture 2" descr="Related imag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307" y="1320760"/>
              <a:ext cx="2021568" cy="1718333"/>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8382000" y="158216"/>
              <a:ext cx="1363582" cy="6994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t>Supplier</a:t>
              </a:r>
              <a:endParaRPr lang="nl-NL" sz="2000" dirty="0"/>
            </a:p>
          </p:txBody>
        </p:sp>
        <p:sp>
          <p:nvSpPr>
            <p:cNvPr id="77" name="Rounded Rectangle 76"/>
            <p:cNvSpPr/>
            <p:nvPr/>
          </p:nvSpPr>
          <p:spPr>
            <a:xfrm>
              <a:off x="3809614" y="185395"/>
              <a:ext cx="1802118" cy="69944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Customers</a:t>
              </a:r>
              <a:endParaRPr lang="nl-NL" sz="2000" dirty="0"/>
            </a:p>
          </p:txBody>
        </p:sp>
        <p:sp>
          <p:nvSpPr>
            <p:cNvPr id="78" name="Rectangle 77"/>
            <p:cNvSpPr/>
            <p:nvPr/>
          </p:nvSpPr>
          <p:spPr>
            <a:xfrm>
              <a:off x="0" y="0"/>
              <a:ext cx="12192000" cy="6858000"/>
            </a:xfrm>
            <a:prstGeom prst="rect">
              <a:avLst/>
            </a:prstGeom>
            <a:solidFill>
              <a:schemeClr val="bg1">
                <a:lumMod val="85000"/>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grpSp>
      <p:sp>
        <p:nvSpPr>
          <p:cNvPr id="22" name="Rounded Rectangle 21"/>
          <p:cNvSpPr/>
          <p:nvPr/>
        </p:nvSpPr>
        <p:spPr>
          <a:xfrm>
            <a:off x="5540200" y="2023669"/>
            <a:ext cx="1821822" cy="7255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smtClean="0"/>
              <a:t>B2B Partner Portal</a:t>
            </a:r>
            <a:endParaRPr lang="nl-NL" sz="1400" dirty="0"/>
          </a:p>
        </p:txBody>
      </p:sp>
      <p:sp>
        <p:nvSpPr>
          <p:cNvPr id="23" name="Rounded Rectangle 22"/>
          <p:cNvSpPr/>
          <p:nvPr/>
        </p:nvSpPr>
        <p:spPr>
          <a:xfrm>
            <a:off x="2586706" y="2025130"/>
            <a:ext cx="1533081"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Customer Service SaaS</a:t>
            </a:r>
            <a:endParaRPr lang="nl-NL" sz="1600" dirty="0"/>
          </a:p>
        </p:txBody>
      </p:sp>
      <p:sp>
        <p:nvSpPr>
          <p:cNvPr id="24" name="Rounded Rectangle 23"/>
          <p:cNvSpPr/>
          <p:nvPr/>
        </p:nvSpPr>
        <p:spPr>
          <a:xfrm>
            <a:off x="4661639" y="1339008"/>
            <a:ext cx="878561" cy="529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Mobile App</a:t>
            </a:r>
            <a:endParaRPr lang="nl-NL" sz="1600" dirty="0"/>
          </a:p>
        </p:txBody>
      </p:sp>
      <p:sp>
        <p:nvSpPr>
          <p:cNvPr id="25" name="Rounded Rectangle 24"/>
          <p:cNvSpPr/>
          <p:nvPr/>
        </p:nvSpPr>
        <p:spPr>
          <a:xfrm>
            <a:off x="1309287" y="5740047"/>
            <a:ext cx="1372939" cy="6609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Big Data Lake</a:t>
            </a:r>
            <a:endParaRPr lang="nl-NL" sz="1600" dirty="0"/>
          </a:p>
        </p:txBody>
      </p:sp>
      <p:sp>
        <p:nvSpPr>
          <p:cNvPr id="26" name="Rounded Rectangle 25"/>
          <p:cNvSpPr/>
          <p:nvPr/>
        </p:nvSpPr>
        <p:spPr>
          <a:xfrm>
            <a:off x="5034444" y="3574827"/>
            <a:ext cx="1978051"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Custom Application for Product Catalog</a:t>
            </a:r>
            <a:endParaRPr lang="nl-NL" sz="1600" dirty="0"/>
          </a:p>
        </p:txBody>
      </p:sp>
      <p:sp>
        <p:nvSpPr>
          <p:cNvPr id="27" name="Rounded Rectangle 26"/>
          <p:cNvSpPr/>
          <p:nvPr/>
        </p:nvSpPr>
        <p:spPr>
          <a:xfrm>
            <a:off x="1751259" y="2884333"/>
            <a:ext cx="1484562"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smtClean="0"/>
              <a:t>IoT</a:t>
            </a:r>
            <a:r>
              <a:rPr lang="en-US" sz="1600" dirty="0" smtClean="0"/>
              <a:t> Gateways &amp; Hub</a:t>
            </a:r>
            <a:endParaRPr lang="nl-NL" sz="1600" dirty="0"/>
          </a:p>
        </p:txBody>
      </p:sp>
      <p:sp>
        <p:nvSpPr>
          <p:cNvPr id="28" name="Rounded Rectangle 27"/>
          <p:cNvSpPr/>
          <p:nvPr/>
        </p:nvSpPr>
        <p:spPr>
          <a:xfrm>
            <a:off x="7064787" y="3968691"/>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ERP</a:t>
            </a:r>
          </a:p>
        </p:txBody>
      </p:sp>
      <p:sp>
        <p:nvSpPr>
          <p:cNvPr id="29" name="Rounded Rectangle 28"/>
          <p:cNvSpPr/>
          <p:nvPr/>
        </p:nvSpPr>
        <p:spPr>
          <a:xfrm>
            <a:off x="9783361" y="5510348"/>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Content Management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0" name="Rounded Rectangle 29"/>
          <p:cNvSpPr/>
          <p:nvPr/>
        </p:nvSpPr>
        <p:spPr>
          <a:xfrm>
            <a:off x="7679265" y="2857058"/>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Human Workflow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1" name="Rounded Rectangle 30"/>
          <p:cNvSpPr/>
          <p:nvPr/>
        </p:nvSpPr>
        <p:spPr>
          <a:xfrm>
            <a:off x="10530802" y="3417050"/>
            <a:ext cx="1229033" cy="49255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Mail Server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2" name="Rounded Rectangle 31"/>
          <p:cNvSpPr/>
          <p:nvPr/>
        </p:nvSpPr>
        <p:spPr>
          <a:xfrm>
            <a:off x="7626460" y="4940745"/>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Warehouse</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33" name="Rounded Rectangle 32"/>
          <p:cNvSpPr/>
          <p:nvPr/>
        </p:nvSpPr>
        <p:spPr>
          <a:xfrm>
            <a:off x="1786828" y="4650098"/>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SaaS CRM</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42" name="Rounded Rectangle 41"/>
          <p:cNvSpPr/>
          <p:nvPr/>
        </p:nvSpPr>
        <p:spPr>
          <a:xfrm>
            <a:off x="10097655" y="578485"/>
            <a:ext cx="1647741" cy="66466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err="1" smtClean="0"/>
              <a:t>DaaS</a:t>
            </a:r>
            <a:r>
              <a:rPr lang="en-US" sz="2000" dirty="0" smtClean="0"/>
              <a:t> Services</a:t>
            </a:r>
            <a:endParaRPr lang="nl-NL" sz="2000" dirty="0"/>
          </a:p>
        </p:txBody>
      </p:sp>
      <p:sp>
        <p:nvSpPr>
          <p:cNvPr id="49" name="Rounded Rectangle 48"/>
          <p:cNvSpPr/>
          <p:nvPr/>
        </p:nvSpPr>
        <p:spPr>
          <a:xfrm>
            <a:off x="3782634" y="5444874"/>
            <a:ext cx="2423429" cy="10995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CX</a:t>
            </a:r>
          </a:p>
          <a:p>
            <a:pPr algn="ctr"/>
            <a:r>
              <a:rPr lang="en-US" sz="1600" dirty="0" smtClean="0">
                <a:ln w="0"/>
                <a:solidFill>
                  <a:schemeClr val="tx1"/>
                </a:solidFill>
                <a:effectLst>
                  <a:outerShdw blurRad="38100" dist="19050" dir="2700000" algn="tl" rotWithShape="0">
                    <a:schemeClr val="dk1">
                      <a:alpha val="40000"/>
                    </a:schemeClr>
                  </a:outerShdw>
                </a:effectLst>
              </a:rPr>
              <a:t>Campaigns, Social Media Monitor, 360 Customer View</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0" name="Rounded Rectangle 49"/>
          <p:cNvSpPr/>
          <p:nvPr/>
        </p:nvSpPr>
        <p:spPr>
          <a:xfrm>
            <a:off x="294781" y="3694944"/>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LDAP for Users, Roles &amp; Permissions</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51" name="Rounded Rectangle 50"/>
          <p:cNvSpPr/>
          <p:nvPr/>
        </p:nvSpPr>
        <p:spPr>
          <a:xfrm>
            <a:off x="4198993" y="2026554"/>
            <a:ext cx="1242996"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t>WebShop</a:t>
            </a:r>
            <a:r>
              <a:rPr lang="en-US" sz="1600" dirty="0" smtClean="0"/>
              <a:t> Portal</a:t>
            </a:r>
            <a:endParaRPr lang="nl-NL" sz="1600" dirty="0"/>
          </a:p>
        </p:txBody>
      </p:sp>
      <p:sp>
        <p:nvSpPr>
          <p:cNvPr id="52" name="Rounded Rectangle 51"/>
          <p:cNvSpPr/>
          <p:nvPr/>
        </p:nvSpPr>
        <p:spPr>
          <a:xfrm>
            <a:off x="4994349" y="2829510"/>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Recommendation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3" name="Rounded Rectangle 52"/>
          <p:cNvSpPr/>
          <p:nvPr/>
        </p:nvSpPr>
        <p:spPr>
          <a:xfrm>
            <a:off x="9305972" y="3971671"/>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Dashboard &amp; BI &amp; Reporting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4" name="Rounded Rectangle 53"/>
          <p:cNvSpPr/>
          <p:nvPr/>
        </p:nvSpPr>
        <p:spPr>
          <a:xfrm>
            <a:off x="3332297" y="2864433"/>
            <a:ext cx="1484562" cy="8119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Security &amp; Compliance Monitor</a:t>
            </a:r>
            <a:endParaRPr lang="nl-NL" sz="1600" dirty="0"/>
          </a:p>
        </p:txBody>
      </p:sp>
      <p:sp>
        <p:nvSpPr>
          <p:cNvPr id="55" name="Rounded Rectangle 54"/>
          <p:cNvSpPr/>
          <p:nvPr/>
        </p:nvSpPr>
        <p:spPr>
          <a:xfrm>
            <a:off x="10568874" y="4926105"/>
            <a:ext cx="1229033" cy="49255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Desktop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6" name="Rounded Rectangle 55"/>
          <p:cNvSpPr/>
          <p:nvPr/>
        </p:nvSpPr>
        <p:spPr>
          <a:xfrm>
            <a:off x="9933939" y="2780947"/>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Communication &amp; Collaboration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9" name="Rounded Rectangle 78"/>
          <p:cNvSpPr/>
          <p:nvPr/>
        </p:nvSpPr>
        <p:spPr>
          <a:xfrm>
            <a:off x="7653591" y="5818632"/>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Logging Collector &amp; Monitor &amp; Analyzer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0" name="Rounded Rectangle 79"/>
          <p:cNvSpPr/>
          <p:nvPr/>
        </p:nvSpPr>
        <p:spPr>
          <a:xfrm>
            <a:off x="4571993" y="4492000"/>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Monitor for Application &amp; Infra metrics</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81" name="Rounded Rectangle 80"/>
          <p:cNvSpPr/>
          <p:nvPr/>
        </p:nvSpPr>
        <p:spPr>
          <a:xfrm>
            <a:off x="202911" y="4786691"/>
            <a:ext cx="1384828"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Source Code Control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2" name="Rounded Rectangle 81"/>
          <p:cNvSpPr/>
          <p:nvPr/>
        </p:nvSpPr>
        <p:spPr>
          <a:xfrm>
            <a:off x="8083250" y="1992683"/>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API Gateway</a:t>
            </a:r>
            <a:endParaRPr lang="nl-NL" sz="1400" dirty="0"/>
          </a:p>
        </p:txBody>
      </p:sp>
      <p:sp>
        <p:nvSpPr>
          <p:cNvPr id="83" name="Rounded Rectangle 82"/>
          <p:cNvSpPr/>
          <p:nvPr/>
        </p:nvSpPr>
        <p:spPr>
          <a:xfrm>
            <a:off x="6787741" y="305049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Service Bus</a:t>
            </a:r>
            <a:endParaRPr lang="nl-NL" sz="1400" dirty="0"/>
          </a:p>
        </p:txBody>
      </p:sp>
      <p:sp>
        <p:nvSpPr>
          <p:cNvPr id="84" name="Rounded Rectangle 83"/>
          <p:cNvSpPr/>
          <p:nvPr/>
        </p:nvSpPr>
        <p:spPr>
          <a:xfrm>
            <a:off x="4025800" y="374450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7" name="Rounded Rectangle 86"/>
          <p:cNvSpPr/>
          <p:nvPr/>
        </p:nvSpPr>
        <p:spPr>
          <a:xfrm>
            <a:off x="6703655" y="4856815"/>
            <a:ext cx="840605"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8" name="Rounded Rectangle 87"/>
          <p:cNvSpPr/>
          <p:nvPr/>
        </p:nvSpPr>
        <p:spPr>
          <a:xfrm>
            <a:off x="9249137" y="3271180"/>
            <a:ext cx="753197"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Rule Engine</a:t>
            </a:r>
            <a:endParaRPr lang="nl-NL" sz="1400" dirty="0"/>
          </a:p>
        </p:txBody>
      </p:sp>
      <p:sp>
        <p:nvSpPr>
          <p:cNvPr id="89" name="Rounded Rectangle 88"/>
          <p:cNvSpPr/>
          <p:nvPr/>
        </p:nvSpPr>
        <p:spPr>
          <a:xfrm>
            <a:off x="5421854" y="178136"/>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Desktop Browser</a:t>
            </a:r>
            <a:endParaRPr lang="nl-NL" sz="1600" dirty="0"/>
          </a:p>
        </p:txBody>
      </p:sp>
      <p:sp>
        <p:nvSpPr>
          <p:cNvPr id="90" name="Rounded Rectangle 89"/>
          <p:cNvSpPr/>
          <p:nvPr/>
        </p:nvSpPr>
        <p:spPr>
          <a:xfrm>
            <a:off x="4497592" y="654390"/>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Mobile Devices</a:t>
            </a:r>
            <a:endParaRPr lang="nl-NL" sz="1600" dirty="0"/>
          </a:p>
        </p:txBody>
      </p:sp>
      <p:sp>
        <p:nvSpPr>
          <p:cNvPr id="91" name="Rounded Rectangle 90"/>
          <p:cNvSpPr/>
          <p:nvPr/>
        </p:nvSpPr>
        <p:spPr>
          <a:xfrm>
            <a:off x="3143868" y="628264"/>
            <a:ext cx="1306030" cy="7304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Email / Facebook / WhatsApp</a:t>
            </a:r>
            <a:endParaRPr lang="nl-NL" sz="1600" dirty="0"/>
          </a:p>
        </p:txBody>
      </p:sp>
      <p:pic>
        <p:nvPicPr>
          <p:cNvPr id="58" name="Picture 2" descr="Afbeeldingsresultaat voor internet of thing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71" y="1219440"/>
            <a:ext cx="2104399" cy="1857760"/>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84"/>
          <p:cNvSpPr/>
          <p:nvPr/>
        </p:nvSpPr>
        <p:spPr>
          <a:xfrm>
            <a:off x="3207376" y="3697398"/>
            <a:ext cx="1811457" cy="83240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Custom Order Management Application</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86" name="Rounded Rectangle 85"/>
          <p:cNvSpPr/>
          <p:nvPr/>
        </p:nvSpPr>
        <p:spPr>
          <a:xfrm>
            <a:off x="2213835" y="3703215"/>
            <a:ext cx="922560"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Asset Tracker</a:t>
            </a:r>
            <a:endParaRPr lang="nl-NL" sz="1600" dirty="0"/>
          </a:p>
        </p:txBody>
      </p:sp>
      <p:sp>
        <p:nvSpPr>
          <p:cNvPr id="92" name="Rounded Rectangle 91"/>
          <p:cNvSpPr/>
          <p:nvPr/>
        </p:nvSpPr>
        <p:spPr>
          <a:xfrm>
            <a:off x="6371491" y="5820645"/>
            <a:ext cx="1031944" cy="796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Corporate Database</a:t>
            </a:r>
            <a:endParaRPr lang="nl-NL" sz="1400" dirty="0"/>
          </a:p>
        </p:txBody>
      </p:sp>
      <p:sp>
        <p:nvSpPr>
          <p:cNvPr id="93" name="Rounded Rectangle 92"/>
          <p:cNvSpPr/>
          <p:nvPr/>
        </p:nvSpPr>
        <p:spPr>
          <a:xfrm>
            <a:off x="2719849" y="6154855"/>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File Storage</a:t>
            </a:r>
            <a:endParaRPr lang="nl-NL" sz="1400" dirty="0"/>
          </a:p>
        </p:txBody>
      </p:sp>
      <p:sp>
        <p:nvSpPr>
          <p:cNvPr id="94" name="Rounded Rectangle 93"/>
          <p:cNvSpPr/>
          <p:nvPr/>
        </p:nvSpPr>
        <p:spPr>
          <a:xfrm>
            <a:off x="3661928" y="4727136"/>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Job Scheduling</a:t>
            </a:r>
            <a:endParaRPr lang="nl-NL" sz="1400" dirty="0"/>
          </a:p>
        </p:txBody>
      </p:sp>
      <p:sp>
        <p:nvSpPr>
          <p:cNvPr id="95" name="Rounded Rectangle 94"/>
          <p:cNvSpPr/>
          <p:nvPr/>
        </p:nvSpPr>
        <p:spPr>
          <a:xfrm>
            <a:off x="7012496" y="1603601"/>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97" name="Rounded Rectangle 96"/>
          <p:cNvSpPr/>
          <p:nvPr/>
        </p:nvSpPr>
        <p:spPr>
          <a:xfrm>
            <a:off x="9870947" y="1498483"/>
            <a:ext cx="1520636"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Open Data APIs</a:t>
            </a:r>
            <a:endParaRPr lang="nl-NL" sz="1600" dirty="0"/>
          </a:p>
        </p:txBody>
      </p:sp>
      <p:sp>
        <p:nvSpPr>
          <p:cNvPr id="98" name="Rounded Rectangle 97"/>
          <p:cNvSpPr/>
          <p:nvPr/>
        </p:nvSpPr>
        <p:spPr>
          <a:xfrm>
            <a:off x="9409694" y="987666"/>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APIs</a:t>
            </a:r>
            <a:endParaRPr lang="nl-NL" sz="1600" dirty="0"/>
          </a:p>
        </p:txBody>
      </p:sp>
      <p:sp>
        <p:nvSpPr>
          <p:cNvPr id="99" name="Rounded Rectangle 98"/>
          <p:cNvSpPr/>
          <p:nvPr/>
        </p:nvSpPr>
        <p:spPr>
          <a:xfrm>
            <a:off x="4403276" y="3310602"/>
            <a:ext cx="1190219" cy="4643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Application Server</a:t>
            </a:r>
            <a:endParaRPr lang="nl-NL" sz="1400" dirty="0"/>
          </a:p>
        </p:txBody>
      </p:sp>
      <p:sp>
        <p:nvSpPr>
          <p:cNvPr id="100" name="Rounded Rectangle 99"/>
          <p:cNvSpPr/>
          <p:nvPr/>
        </p:nvSpPr>
        <p:spPr>
          <a:xfrm>
            <a:off x="9154083" y="1993823"/>
            <a:ext cx="1031944" cy="7244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Private </a:t>
            </a:r>
            <a:r>
              <a:rPr lang="en-US" sz="1400" dirty="0" err="1" smtClean="0"/>
              <a:t>Blockchain</a:t>
            </a:r>
            <a:endParaRPr lang="nl-NL" sz="1400" dirty="0"/>
          </a:p>
        </p:txBody>
      </p:sp>
      <p:sp>
        <p:nvSpPr>
          <p:cNvPr id="96" name="Rounded Rectangle 95"/>
          <p:cNvSpPr/>
          <p:nvPr/>
        </p:nvSpPr>
        <p:spPr>
          <a:xfrm>
            <a:off x="8768169" y="597665"/>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2" name="Rectangle 1"/>
          <p:cNvSpPr/>
          <p:nvPr/>
        </p:nvSpPr>
        <p:spPr>
          <a:xfrm>
            <a:off x="0" y="0"/>
            <a:ext cx="12192000" cy="6858000"/>
          </a:xfrm>
          <a:prstGeom prst="rect">
            <a:avLst/>
          </a:prstGeom>
          <a:solidFill>
            <a:schemeClr val="bg1">
              <a:lumMod val="85000"/>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itle 1"/>
          <p:cNvSpPr txBox="1">
            <a:spLocks/>
          </p:cNvSpPr>
          <p:nvPr/>
        </p:nvSpPr>
        <p:spPr>
          <a:xfrm>
            <a:off x="0" y="137846"/>
            <a:ext cx="9058275" cy="94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dirty="0" smtClean="0"/>
              <a:t>Streaming</a:t>
            </a:r>
            <a:endParaRPr lang="nl-NL" dirty="0"/>
          </a:p>
        </p:txBody>
      </p:sp>
      <p:sp>
        <p:nvSpPr>
          <p:cNvPr id="101" name="Rectangular Callout 100"/>
          <p:cNvSpPr/>
          <p:nvPr/>
        </p:nvSpPr>
        <p:spPr>
          <a:xfrm>
            <a:off x="5613196" y="1042574"/>
            <a:ext cx="1629137" cy="729911"/>
          </a:xfrm>
          <a:prstGeom prst="wedgeRectCallout">
            <a:avLst>
              <a:gd name="adj1" fmla="val -59054"/>
              <a:gd name="adj2" fmla="val -592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Personal Profile, Order and Payments Details</a:t>
            </a:r>
            <a:endParaRPr lang="nl-NL" sz="1600" dirty="0">
              <a:solidFill>
                <a:schemeClr val="bg1"/>
              </a:solidFill>
            </a:endParaRPr>
          </a:p>
        </p:txBody>
      </p:sp>
      <p:sp>
        <p:nvSpPr>
          <p:cNvPr id="102" name="Rectangular Callout 101"/>
          <p:cNvSpPr/>
          <p:nvPr/>
        </p:nvSpPr>
        <p:spPr>
          <a:xfrm>
            <a:off x="10390877" y="1903857"/>
            <a:ext cx="1655501" cy="657666"/>
          </a:xfrm>
          <a:prstGeom prst="wedgeRectCallout">
            <a:avLst>
              <a:gd name="adj1" fmla="val -80740"/>
              <a:gd name="adj2" fmla="val -246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Smart Contracts with supply chain details</a:t>
            </a:r>
            <a:endParaRPr lang="nl-NL" sz="1600" dirty="0">
              <a:solidFill>
                <a:schemeClr val="bg1"/>
              </a:solidFill>
            </a:endParaRPr>
          </a:p>
        </p:txBody>
      </p:sp>
      <p:sp>
        <p:nvSpPr>
          <p:cNvPr id="103" name="Rectangular Callout 102"/>
          <p:cNvSpPr/>
          <p:nvPr/>
        </p:nvSpPr>
        <p:spPr>
          <a:xfrm>
            <a:off x="8891611" y="177704"/>
            <a:ext cx="1202157" cy="1001736"/>
          </a:xfrm>
          <a:prstGeom prst="wedgeRectCallout">
            <a:avLst>
              <a:gd name="adj1" fmla="val 83237"/>
              <a:gd name="adj2" fmla="val 2296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Recent Consumer purchases information</a:t>
            </a:r>
            <a:endParaRPr lang="nl-NL" sz="1600" dirty="0">
              <a:solidFill>
                <a:schemeClr val="bg1"/>
              </a:solidFill>
            </a:endParaRPr>
          </a:p>
        </p:txBody>
      </p:sp>
      <p:sp>
        <p:nvSpPr>
          <p:cNvPr id="104" name="Rectangular Callout 103"/>
          <p:cNvSpPr/>
          <p:nvPr/>
        </p:nvSpPr>
        <p:spPr>
          <a:xfrm>
            <a:off x="1414332" y="1108950"/>
            <a:ext cx="1294598" cy="765151"/>
          </a:xfrm>
          <a:prstGeom prst="wedgeRectCallout">
            <a:avLst>
              <a:gd name="adj1" fmla="val -87585"/>
              <a:gd name="adj2" fmla="val 6563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Footage from security cameras</a:t>
            </a:r>
            <a:endParaRPr lang="nl-NL" sz="1600" dirty="0">
              <a:solidFill>
                <a:schemeClr val="bg1"/>
              </a:solidFill>
            </a:endParaRPr>
          </a:p>
        </p:txBody>
      </p:sp>
      <p:sp>
        <p:nvSpPr>
          <p:cNvPr id="106" name="Rectangular Callout 105"/>
          <p:cNvSpPr/>
          <p:nvPr/>
        </p:nvSpPr>
        <p:spPr>
          <a:xfrm>
            <a:off x="10186027" y="3981993"/>
            <a:ext cx="1908510" cy="765151"/>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Emails regarding customer complaints</a:t>
            </a:r>
            <a:endParaRPr lang="nl-NL" sz="1600" dirty="0">
              <a:solidFill>
                <a:schemeClr val="bg1"/>
              </a:solidFill>
            </a:endParaRPr>
          </a:p>
        </p:txBody>
      </p:sp>
      <p:sp>
        <p:nvSpPr>
          <p:cNvPr id="108" name="Rectangular Callout 107"/>
          <p:cNvSpPr/>
          <p:nvPr/>
        </p:nvSpPr>
        <p:spPr>
          <a:xfrm>
            <a:off x="8825761" y="6034022"/>
            <a:ext cx="1635848" cy="765151"/>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Log-files from IT systems (infra &amp; platform)</a:t>
            </a:r>
            <a:endParaRPr lang="nl-NL" sz="1600" dirty="0">
              <a:solidFill>
                <a:schemeClr val="bg1"/>
              </a:solidFill>
            </a:endParaRPr>
          </a:p>
        </p:txBody>
      </p:sp>
      <p:sp>
        <p:nvSpPr>
          <p:cNvPr id="110" name="Rectangular Callout 109"/>
          <p:cNvSpPr/>
          <p:nvPr/>
        </p:nvSpPr>
        <p:spPr>
          <a:xfrm>
            <a:off x="5313435" y="3407414"/>
            <a:ext cx="1417170" cy="460388"/>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13" name="Rectangular Callout 112"/>
          <p:cNvSpPr/>
          <p:nvPr/>
        </p:nvSpPr>
        <p:spPr>
          <a:xfrm>
            <a:off x="2371044" y="5218777"/>
            <a:ext cx="1240107" cy="474459"/>
          </a:xfrm>
          <a:prstGeom prst="wedgeRectCallout">
            <a:avLst>
              <a:gd name="adj1" fmla="val 111654"/>
              <a:gd name="adj2" fmla="val -4426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Job Schedules</a:t>
            </a:r>
            <a:endParaRPr lang="nl-NL" sz="1600" dirty="0">
              <a:solidFill>
                <a:schemeClr val="bg1"/>
              </a:solidFill>
            </a:endParaRPr>
          </a:p>
        </p:txBody>
      </p:sp>
      <p:sp>
        <p:nvSpPr>
          <p:cNvPr id="115" name="Rectangular Callout 114"/>
          <p:cNvSpPr/>
          <p:nvPr/>
        </p:nvSpPr>
        <p:spPr>
          <a:xfrm>
            <a:off x="2755804" y="1349946"/>
            <a:ext cx="1342661" cy="644447"/>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Offers, invoices, rewards messages</a:t>
            </a:r>
            <a:endParaRPr lang="nl-NL" sz="1400" dirty="0">
              <a:solidFill>
                <a:schemeClr val="bg1"/>
              </a:solidFill>
            </a:endParaRPr>
          </a:p>
        </p:txBody>
      </p:sp>
      <p:sp>
        <p:nvSpPr>
          <p:cNvPr id="117" name="Rectangular Callout 116"/>
          <p:cNvSpPr/>
          <p:nvPr/>
        </p:nvSpPr>
        <p:spPr>
          <a:xfrm>
            <a:off x="2726170" y="3954137"/>
            <a:ext cx="747629" cy="597696"/>
          </a:xfrm>
          <a:prstGeom prst="wedgeRectCallout">
            <a:avLst>
              <a:gd name="adj1" fmla="val 76593"/>
              <a:gd name="adj2" fmla="val -5183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Order Details</a:t>
            </a:r>
            <a:endParaRPr lang="nl-NL" sz="1600" dirty="0">
              <a:solidFill>
                <a:schemeClr val="bg1"/>
              </a:solidFill>
            </a:endParaRPr>
          </a:p>
        </p:txBody>
      </p:sp>
      <p:sp>
        <p:nvSpPr>
          <p:cNvPr id="118" name="Rectangular Callout 117"/>
          <p:cNvSpPr/>
          <p:nvPr/>
        </p:nvSpPr>
        <p:spPr>
          <a:xfrm>
            <a:off x="6703656" y="2463858"/>
            <a:ext cx="1435386" cy="474459"/>
          </a:xfrm>
          <a:prstGeom prst="wedgeRectCallout">
            <a:avLst>
              <a:gd name="adj1" fmla="val 56879"/>
              <a:gd name="adj2" fmla="val -9565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API usage, billing, policies</a:t>
            </a:r>
            <a:endParaRPr lang="nl-NL" sz="1600" dirty="0">
              <a:solidFill>
                <a:schemeClr val="bg1"/>
              </a:solidFill>
            </a:endParaRPr>
          </a:p>
        </p:txBody>
      </p:sp>
      <p:sp>
        <p:nvSpPr>
          <p:cNvPr id="119" name="Rectangular Callout 118"/>
          <p:cNvSpPr/>
          <p:nvPr/>
        </p:nvSpPr>
        <p:spPr>
          <a:xfrm>
            <a:off x="8295923" y="2452687"/>
            <a:ext cx="1793972" cy="474459"/>
          </a:xfrm>
          <a:prstGeom prst="wedgeRectCallout">
            <a:avLst>
              <a:gd name="adj1" fmla="val -31700"/>
              <a:gd name="adj2" fmla="val 11175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Running &amp; Past workflow instances</a:t>
            </a:r>
            <a:endParaRPr lang="nl-NL" sz="1600" dirty="0">
              <a:solidFill>
                <a:schemeClr val="bg1"/>
              </a:solidFill>
            </a:endParaRPr>
          </a:p>
        </p:txBody>
      </p:sp>
      <p:sp>
        <p:nvSpPr>
          <p:cNvPr id="121" name="Rectangular Callout 120"/>
          <p:cNvSpPr/>
          <p:nvPr/>
        </p:nvSpPr>
        <p:spPr>
          <a:xfrm>
            <a:off x="7266407" y="4465241"/>
            <a:ext cx="1290168" cy="474459"/>
          </a:xfrm>
          <a:prstGeom prst="wedgeRectCallout">
            <a:avLst>
              <a:gd name="adj1" fmla="val -32857"/>
              <a:gd name="adj2" fmla="val -69961"/>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Invoices &amp; Payments</a:t>
            </a:r>
            <a:endParaRPr lang="nl-NL" sz="1600" dirty="0">
              <a:solidFill>
                <a:schemeClr val="bg1"/>
              </a:solidFill>
            </a:endParaRPr>
          </a:p>
        </p:txBody>
      </p:sp>
      <p:sp>
        <p:nvSpPr>
          <p:cNvPr id="123" name="Rectangular Callout 122"/>
          <p:cNvSpPr/>
          <p:nvPr/>
        </p:nvSpPr>
        <p:spPr>
          <a:xfrm>
            <a:off x="10526361" y="6221671"/>
            <a:ext cx="1582828" cy="306510"/>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Product Manuals</a:t>
            </a:r>
            <a:endParaRPr lang="nl-NL" sz="1600" dirty="0">
              <a:solidFill>
                <a:schemeClr val="bg1"/>
              </a:solidFill>
            </a:endParaRPr>
          </a:p>
        </p:txBody>
      </p:sp>
      <p:sp>
        <p:nvSpPr>
          <p:cNvPr id="124" name="Rectangular Callout 123"/>
          <p:cNvSpPr/>
          <p:nvPr/>
        </p:nvSpPr>
        <p:spPr>
          <a:xfrm>
            <a:off x="1649203" y="3346203"/>
            <a:ext cx="747629" cy="597696"/>
          </a:xfrm>
          <a:prstGeom prst="wedgeRectCallout">
            <a:avLst>
              <a:gd name="adj1" fmla="val 82417"/>
              <a:gd name="adj2" fmla="val 1664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Digital Twin</a:t>
            </a:r>
            <a:endParaRPr lang="nl-NL" sz="1600" dirty="0">
              <a:solidFill>
                <a:schemeClr val="bg1"/>
              </a:solidFill>
            </a:endParaRPr>
          </a:p>
        </p:txBody>
      </p:sp>
      <p:sp>
        <p:nvSpPr>
          <p:cNvPr id="125" name="Rectangular Callout 124"/>
          <p:cNvSpPr/>
          <p:nvPr/>
        </p:nvSpPr>
        <p:spPr>
          <a:xfrm>
            <a:off x="4202135" y="4267773"/>
            <a:ext cx="1417170" cy="460388"/>
          </a:xfrm>
          <a:prstGeom prst="wedgeRectCallout">
            <a:avLst>
              <a:gd name="adj1" fmla="val 6377"/>
              <a:gd name="adj2" fmla="val 82613"/>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KPIs &amp; Alerts</a:t>
            </a:r>
            <a:endParaRPr lang="nl-NL" sz="1600" dirty="0">
              <a:solidFill>
                <a:schemeClr val="bg1"/>
              </a:solidFill>
            </a:endParaRPr>
          </a:p>
        </p:txBody>
      </p:sp>
      <p:sp>
        <p:nvSpPr>
          <p:cNvPr id="126" name="Rectangular Callout 125"/>
          <p:cNvSpPr/>
          <p:nvPr/>
        </p:nvSpPr>
        <p:spPr>
          <a:xfrm>
            <a:off x="4372564" y="5302878"/>
            <a:ext cx="1859574" cy="460388"/>
          </a:xfrm>
          <a:prstGeom prst="wedgeRectCallout">
            <a:avLst>
              <a:gd name="adj1" fmla="val 6991"/>
              <a:gd name="adj2" fmla="val 10909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Interaction records</a:t>
            </a:r>
            <a:endParaRPr lang="nl-NL" sz="1600" dirty="0">
              <a:solidFill>
                <a:schemeClr val="bg1"/>
              </a:solidFill>
            </a:endParaRPr>
          </a:p>
        </p:txBody>
      </p:sp>
      <p:sp>
        <p:nvSpPr>
          <p:cNvPr id="127" name="Rectangular Callout 126"/>
          <p:cNvSpPr/>
          <p:nvPr/>
        </p:nvSpPr>
        <p:spPr>
          <a:xfrm>
            <a:off x="1556978" y="2260405"/>
            <a:ext cx="1143981" cy="644447"/>
          </a:xfrm>
          <a:prstGeom prst="wedgeRectCallout">
            <a:avLst>
              <a:gd name="adj1" fmla="val 67823"/>
              <a:gd name="adj2" fmla="val -3438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Case files (Complaints, Requests)</a:t>
            </a:r>
            <a:endParaRPr lang="nl-NL" sz="1400" dirty="0">
              <a:solidFill>
                <a:schemeClr val="bg1"/>
              </a:solidFill>
            </a:endParaRPr>
          </a:p>
        </p:txBody>
      </p:sp>
      <p:sp>
        <p:nvSpPr>
          <p:cNvPr id="128" name="Rectangular Callout 127"/>
          <p:cNvSpPr/>
          <p:nvPr/>
        </p:nvSpPr>
        <p:spPr>
          <a:xfrm>
            <a:off x="8551420" y="3769189"/>
            <a:ext cx="1287431" cy="780180"/>
          </a:xfrm>
          <a:prstGeom prst="wedgeRectCallout">
            <a:avLst>
              <a:gd name="adj1" fmla="val 11641"/>
              <a:gd name="adj2" fmla="val -6360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Rules &amp; Rule Execution metrics</a:t>
            </a:r>
            <a:endParaRPr lang="nl-NL" sz="1600" dirty="0">
              <a:solidFill>
                <a:schemeClr val="bg1"/>
              </a:solidFill>
            </a:endParaRPr>
          </a:p>
        </p:txBody>
      </p:sp>
      <p:sp>
        <p:nvSpPr>
          <p:cNvPr id="129" name="Rectangular Callout 128"/>
          <p:cNvSpPr/>
          <p:nvPr/>
        </p:nvSpPr>
        <p:spPr>
          <a:xfrm>
            <a:off x="10661568" y="1042574"/>
            <a:ext cx="1530432" cy="708725"/>
          </a:xfrm>
          <a:prstGeom prst="wedgeRectCallout">
            <a:avLst>
              <a:gd name="adj1" fmla="val -69722"/>
              <a:gd name="adj2" fmla="val 42290"/>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Weather, Demographics, Sports, Social, … </a:t>
            </a:r>
            <a:endParaRPr lang="nl-NL" sz="1600" dirty="0">
              <a:solidFill>
                <a:schemeClr val="bg1"/>
              </a:solidFill>
            </a:endParaRPr>
          </a:p>
        </p:txBody>
      </p:sp>
      <p:sp>
        <p:nvSpPr>
          <p:cNvPr id="130" name="Rectangular Callout 129"/>
          <p:cNvSpPr/>
          <p:nvPr/>
        </p:nvSpPr>
        <p:spPr>
          <a:xfrm>
            <a:off x="3306616" y="3293046"/>
            <a:ext cx="747629" cy="496496"/>
          </a:xfrm>
          <a:prstGeom prst="wedgeRectCallout">
            <a:avLst>
              <a:gd name="adj1" fmla="val 113868"/>
              <a:gd name="adj2" fmla="val 19556"/>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smtClean="0">
                <a:solidFill>
                  <a:schemeClr val="bg1"/>
                </a:solidFill>
              </a:rPr>
              <a:t>Config</a:t>
            </a:r>
            <a:r>
              <a:rPr lang="en-US" sz="1600" dirty="0" smtClean="0">
                <a:solidFill>
                  <a:schemeClr val="bg1"/>
                </a:solidFill>
              </a:rPr>
              <a:t> data</a:t>
            </a:r>
            <a:endParaRPr lang="nl-NL" sz="1600" dirty="0">
              <a:solidFill>
                <a:schemeClr val="bg1"/>
              </a:solidFill>
            </a:endParaRPr>
          </a:p>
        </p:txBody>
      </p:sp>
      <p:sp>
        <p:nvSpPr>
          <p:cNvPr id="131" name="Rectangular Callout 130"/>
          <p:cNvSpPr/>
          <p:nvPr/>
        </p:nvSpPr>
        <p:spPr>
          <a:xfrm>
            <a:off x="1690858" y="4397304"/>
            <a:ext cx="1106895" cy="434252"/>
          </a:xfrm>
          <a:prstGeom prst="wedgeRectCallout">
            <a:avLst>
              <a:gd name="adj1" fmla="val 44311"/>
              <a:gd name="adj2" fmla="val 8002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Details</a:t>
            </a:r>
            <a:endParaRPr lang="nl-NL" sz="1600" dirty="0">
              <a:solidFill>
                <a:schemeClr val="bg1"/>
              </a:solidFill>
            </a:endParaRPr>
          </a:p>
        </p:txBody>
      </p:sp>
      <p:sp>
        <p:nvSpPr>
          <p:cNvPr id="133" name="Rectangular Callout 132"/>
          <p:cNvSpPr/>
          <p:nvPr/>
        </p:nvSpPr>
        <p:spPr>
          <a:xfrm>
            <a:off x="4977938" y="6346501"/>
            <a:ext cx="1417170" cy="460388"/>
          </a:xfrm>
          <a:prstGeom prst="wedgeRectCallout">
            <a:avLst>
              <a:gd name="adj1" fmla="val -37253"/>
              <a:gd name="adj2" fmla="val -8195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34" name="Rectangular Callout 133"/>
          <p:cNvSpPr/>
          <p:nvPr/>
        </p:nvSpPr>
        <p:spPr>
          <a:xfrm>
            <a:off x="2639115" y="5810822"/>
            <a:ext cx="1379001" cy="474459"/>
          </a:xfrm>
          <a:prstGeom prst="wedgeRectCallout">
            <a:avLst>
              <a:gd name="adj1" fmla="val -27542"/>
              <a:gd name="adj2" fmla="val 7687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Programming in progress</a:t>
            </a:r>
            <a:endParaRPr lang="nl-NL" sz="1600" dirty="0">
              <a:solidFill>
                <a:schemeClr val="bg1"/>
              </a:solidFill>
            </a:endParaRPr>
          </a:p>
        </p:txBody>
      </p:sp>
      <p:sp>
        <p:nvSpPr>
          <p:cNvPr id="135" name="Rectangular Callout 134"/>
          <p:cNvSpPr/>
          <p:nvPr/>
        </p:nvSpPr>
        <p:spPr>
          <a:xfrm>
            <a:off x="10312835" y="2643402"/>
            <a:ext cx="1856283" cy="474459"/>
          </a:xfrm>
          <a:prstGeom prst="wedgeRectCallout">
            <a:avLst>
              <a:gd name="adj1" fmla="val -27288"/>
              <a:gd name="adj2" fmla="val 7871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User Stories, Designs, Discussions</a:t>
            </a:r>
            <a:endParaRPr lang="nl-NL" sz="1600" dirty="0">
              <a:solidFill>
                <a:schemeClr val="bg1"/>
              </a:solidFill>
            </a:endParaRPr>
          </a:p>
        </p:txBody>
      </p:sp>
      <p:sp>
        <p:nvSpPr>
          <p:cNvPr id="122" name="TextBox 121"/>
          <p:cNvSpPr txBox="1"/>
          <p:nvPr/>
        </p:nvSpPr>
        <p:spPr>
          <a:xfrm>
            <a:off x="2776251" y="1016369"/>
            <a:ext cx="523605" cy="369332"/>
          </a:xfrm>
          <a:prstGeom prst="rect">
            <a:avLst/>
          </a:prstGeom>
          <a:noFill/>
        </p:spPr>
        <p:txBody>
          <a:bodyPr wrap="none" rtlCol="0">
            <a:spAutoFit/>
          </a:bodyPr>
          <a:lstStyle/>
          <a:p>
            <a:r>
              <a:rPr lang="en-US" dirty="0" smtClean="0">
                <a:solidFill>
                  <a:schemeClr val="bg1"/>
                </a:solidFill>
              </a:rPr>
              <a:t>low</a:t>
            </a:r>
            <a:endParaRPr lang="nl-NL" dirty="0">
              <a:solidFill>
                <a:schemeClr val="bg1"/>
              </a:solidFill>
            </a:endParaRPr>
          </a:p>
        </p:txBody>
      </p:sp>
      <p:sp>
        <p:nvSpPr>
          <p:cNvPr id="136" name="Rectangular Callout 135"/>
          <p:cNvSpPr/>
          <p:nvPr/>
        </p:nvSpPr>
        <p:spPr>
          <a:xfrm>
            <a:off x="4449884" y="963078"/>
            <a:ext cx="2912139" cy="564357"/>
          </a:xfrm>
          <a:prstGeom prst="wedgeRectCallout">
            <a:avLst>
              <a:gd name="adj1" fmla="val -35421"/>
              <a:gd name="adj2" fmla="val 144774"/>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Synchronization of Devices coming online again</a:t>
            </a:r>
            <a:endParaRPr lang="nl-NL" dirty="0">
              <a:solidFill>
                <a:srgbClr val="002060"/>
              </a:solidFill>
            </a:endParaRPr>
          </a:p>
        </p:txBody>
      </p:sp>
      <p:sp>
        <p:nvSpPr>
          <p:cNvPr id="137" name="Rectangular Callout 136"/>
          <p:cNvSpPr/>
          <p:nvPr/>
        </p:nvSpPr>
        <p:spPr>
          <a:xfrm>
            <a:off x="5547815" y="3701758"/>
            <a:ext cx="1606195" cy="564357"/>
          </a:xfrm>
          <a:prstGeom prst="wedgeRectCallout">
            <a:avLst>
              <a:gd name="adj1" fmla="val 2123"/>
              <a:gd name="adj2" fmla="val -123631"/>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Upload of ML Models</a:t>
            </a:r>
            <a:endParaRPr lang="nl-NL" dirty="0">
              <a:solidFill>
                <a:srgbClr val="002060"/>
              </a:solidFill>
            </a:endParaRPr>
          </a:p>
        </p:txBody>
      </p:sp>
      <p:sp>
        <p:nvSpPr>
          <p:cNvPr id="138" name="Rectangular Callout 137"/>
          <p:cNvSpPr/>
          <p:nvPr/>
        </p:nvSpPr>
        <p:spPr>
          <a:xfrm>
            <a:off x="7240289" y="5831271"/>
            <a:ext cx="2389556" cy="564357"/>
          </a:xfrm>
          <a:prstGeom prst="wedgeRectCallout">
            <a:avLst>
              <a:gd name="adj1" fmla="val -55683"/>
              <a:gd name="adj2" fmla="val 71127"/>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Replaying transaction on standby database</a:t>
            </a:r>
            <a:endParaRPr lang="nl-NL" dirty="0">
              <a:solidFill>
                <a:srgbClr val="002060"/>
              </a:solidFill>
            </a:endParaRPr>
          </a:p>
        </p:txBody>
      </p:sp>
      <p:sp>
        <p:nvSpPr>
          <p:cNvPr id="139" name="Rectangular Callout 138"/>
          <p:cNvSpPr/>
          <p:nvPr/>
        </p:nvSpPr>
        <p:spPr>
          <a:xfrm>
            <a:off x="3476345" y="3980251"/>
            <a:ext cx="1616394" cy="564357"/>
          </a:xfrm>
          <a:prstGeom prst="wedgeRectCallout">
            <a:avLst>
              <a:gd name="adj1" fmla="val 12585"/>
              <a:gd name="adj2" fmla="val -8926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Applications  being deployed</a:t>
            </a:r>
            <a:endParaRPr lang="nl-NL" dirty="0">
              <a:solidFill>
                <a:srgbClr val="002060"/>
              </a:solidFill>
            </a:endParaRPr>
          </a:p>
        </p:txBody>
      </p:sp>
      <p:sp>
        <p:nvSpPr>
          <p:cNvPr id="141" name="Rectangular Callout 140"/>
          <p:cNvSpPr/>
          <p:nvPr/>
        </p:nvSpPr>
        <p:spPr>
          <a:xfrm>
            <a:off x="7663731" y="4696678"/>
            <a:ext cx="2100809" cy="564357"/>
          </a:xfrm>
          <a:prstGeom prst="wedgeRectCallout">
            <a:avLst>
              <a:gd name="adj1" fmla="val -5881"/>
              <a:gd name="adj2" fmla="val 108769"/>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Update of </a:t>
            </a:r>
            <a:r>
              <a:rPr lang="en-US" dirty="0" err="1" smtClean="0">
                <a:solidFill>
                  <a:srgbClr val="002060"/>
                </a:solidFill>
              </a:rPr>
              <a:t>Datawarehouse</a:t>
            </a:r>
            <a:endParaRPr lang="nl-NL" dirty="0">
              <a:solidFill>
                <a:srgbClr val="002060"/>
              </a:solidFill>
            </a:endParaRPr>
          </a:p>
        </p:txBody>
      </p:sp>
      <p:sp>
        <p:nvSpPr>
          <p:cNvPr id="142" name="Rectangular Callout 141"/>
          <p:cNvSpPr/>
          <p:nvPr/>
        </p:nvSpPr>
        <p:spPr>
          <a:xfrm>
            <a:off x="9759181" y="5416332"/>
            <a:ext cx="2100809" cy="564357"/>
          </a:xfrm>
          <a:prstGeom prst="wedgeRectCallout">
            <a:avLst>
              <a:gd name="adj1" fmla="val 30363"/>
              <a:gd name="adj2" fmla="val -88444"/>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Laptops &amp; USB sticks on the move</a:t>
            </a:r>
            <a:endParaRPr lang="nl-NL" dirty="0">
              <a:solidFill>
                <a:srgbClr val="002060"/>
              </a:solidFill>
            </a:endParaRPr>
          </a:p>
        </p:txBody>
      </p:sp>
      <p:sp>
        <p:nvSpPr>
          <p:cNvPr id="143" name="Rectangular Callout 142"/>
          <p:cNvSpPr/>
          <p:nvPr/>
        </p:nvSpPr>
        <p:spPr>
          <a:xfrm>
            <a:off x="148742" y="2538777"/>
            <a:ext cx="2682074" cy="836439"/>
          </a:xfrm>
          <a:prstGeom prst="wedgeRectCallout">
            <a:avLst>
              <a:gd name="adj1" fmla="val -17339"/>
              <a:gd name="adj2" fmla="val -84199"/>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Raw </a:t>
            </a:r>
            <a:r>
              <a:rPr lang="en-US" dirty="0" err="1" smtClean="0">
                <a:solidFill>
                  <a:srgbClr val="002060"/>
                </a:solidFill>
              </a:rPr>
              <a:t>IoT</a:t>
            </a:r>
            <a:r>
              <a:rPr lang="en-US" dirty="0" smtClean="0">
                <a:solidFill>
                  <a:srgbClr val="002060"/>
                </a:solidFill>
              </a:rPr>
              <a:t> =&gt; Streaming Analysis =&gt; {alerts | digital twin | big data}</a:t>
            </a:r>
            <a:endParaRPr lang="nl-NL" dirty="0">
              <a:solidFill>
                <a:srgbClr val="002060"/>
              </a:solidFill>
            </a:endParaRPr>
          </a:p>
        </p:txBody>
      </p:sp>
      <p:sp>
        <p:nvSpPr>
          <p:cNvPr id="105" name="Rectangular Callout 104"/>
          <p:cNvSpPr/>
          <p:nvPr/>
        </p:nvSpPr>
        <p:spPr>
          <a:xfrm>
            <a:off x="9895686" y="3944537"/>
            <a:ext cx="2100809" cy="564357"/>
          </a:xfrm>
          <a:prstGeom prst="wedgeRectCallout">
            <a:avLst>
              <a:gd name="adj1" fmla="val 11458"/>
              <a:gd name="adj2" fmla="val -73714"/>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Customer sending complaint by email </a:t>
            </a:r>
            <a:endParaRPr lang="nl-NL" dirty="0">
              <a:solidFill>
                <a:srgbClr val="002060"/>
              </a:solidFill>
            </a:endParaRPr>
          </a:p>
        </p:txBody>
      </p:sp>
      <p:sp>
        <p:nvSpPr>
          <p:cNvPr id="107" name="Rectangular Callout 106"/>
          <p:cNvSpPr/>
          <p:nvPr/>
        </p:nvSpPr>
        <p:spPr>
          <a:xfrm>
            <a:off x="333006" y="3928005"/>
            <a:ext cx="2583597" cy="564357"/>
          </a:xfrm>
          <a:prstGeom prst="wedgeRectCallout">
            <a:avLst>
              <a:gd name="adj1" fmla="val 46012"/>
              <a:gd name="adj2" fmla="val 120225"/>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Synchronization of SaaS from On Premises</a:t>
            </a:r>
            <a:endParaRPr lang="nl-NL" dirty="0">
              <a:solidFill>
                <a:srgbClr val="002060"/>
              </a:solidFill>
            </a:endParaRPr>
          </a:p>
        </p:txBody>
      </p:sp>
      <p:sp>
        <p:nvSpPr>
          <p:cNvPr id="109" name="Rectangular Callout 108"/>
          <p:cNvSpPr/>
          <p:nvPr/>
        </p:nvSpPr>
        <p:spPr>
          <a:xfrm>
            <a:off x="2548608" y="5407887"/>
            <a:ext cx="2558864" cy="821490"/>
          </a:xfrm>
          <a:prstGeom prst="wedgeRectCallout">
            <a:avLst>
              <a:gd name="adj1" fmla="val 36013"/>
              <a:gd name="adj2" fmla="val -8435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Metrics from Apps | Platform | Infra to Log Stash &amp; Monitor</a:t>
            </a:r>
            <a:endParaRPr lang="nl-NL" dirty="0">
              <a:solidFill>
                <a:srgbClr val="002060"/>
              </a:solidFill>
            </a:endParaRPr>
          </a:p>
        </p:txBody>
      </p:sp>
      <p:sp>
        <p:nvSpPr>
          <p:cNvPr id="111" name="Rectangular Callout 110"/>
          <p:cNvSpPr/>
          <p:nvPr/>
        </p:nvSpPr>
        <p:spPr>
          <a:xfrm>
            <a:off x="5581818" y="4343047"/>
            <a:ext cx="2912139" cy="423333"/>
          </a:xfrm>
          <a:prstGeom prst="wedgeRectCallout">
            <a:avLst>
              <a:gd name="adj1" fmla="val -6876"/>
              <a:gd name="adj2" fmla="val 140410"/>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Events moving to consumers</a:t>
            </a:r>
            <a:endParaRPr lang="nl-NL" dirty="0">
              <a:solidFill>
                <a:srgbClr val="002060"/>
              </a:solidFill>
            </a:endParaRPr>
          </a:p>
        </p:txBody>
      </p:sp>
      <p:sp>
        <p:nvSpPr>
          <p:cNvPr id="114" name="Rectangular Callout 113"/>
          <p:cNvSpPr/>
          <p:nvPr/>
        </p:nvSpPr>
        <p:spPr>
          <a:xfrm>
            <a:off x="3704275" y="2423924"/>
            <a:ext cx="2101515" cy="564357"/>
          </a:xfrm>
          <a:prstGeom prst="wedgeRectCallout">
            <a:avLst>
              <a:gd name="adj1" fmla="val 12585"/>
              <a:gd name="adj2" fmla="val -8926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UI updates pushed to browser</a:t>
            </a:r>
            <a:endParaRPr lang="nl-NL" dirty="0">
              <a:solidFill>
                <a:srgbClr val="002060"/>
              </a:solidFill>
            </a:endParaRPr>
          </a:p>
        </p:txBody>
      </p:sp>
      <p:sp>
        <p:nvSpPr>
          <p:cNvPr id="116" name="Rectangular Callout 115"/>
          <p:cNvSpPr/>
          <p:nvPr/>
        </p:nvSpPr>
        <p:spPr>
          <a:xfrm>
            <a:off x="7898475" y="2216665"/>
            <a:ext cx="2101515" cy="564357"/>
          </a:xfrm>
          <a:prstGeom prst="wedgeRectCallout">
            <a:avLst>
              <a:gd name="adj1" fmla="val 279"/>
              <a:gd name="adj2" fmla="val 141501"/>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Task notification sent to employee</a:t>
            </a:r>
            <a:endParaRPr lang="nl-NL" dirty="0">
              <a:solidFill>
                <a:srgbClr val="002060"/>
              </a:solidFill>
            </a:endParaRPr>
          </a:p>
        </p:txBody>
      </p:sp>
      <p:sp>
        <p:nvSpPr>
          <p:cNvPr id="120" name="Rectangular Callout 119"/>
          <p:cNvSpPr/>
          <p:nvPr/>
        </p:nvSpPr>
        <p:spPr>
          <a:xfrm>
            <a:off x="2699760" y="3241954"/>
            <a:ext cx="2101515" cy="564357"/>
          </a:xfrm>
          <a:prstGeom prst="wedgeRectCallout">
            <a:avLst>
              <a:gd name="adj1" fmla="val 12585"/>
              <a:gd name="adj2" fmla="val -8926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Fresh Data pushed to Application Cache</a:t>
            </a:r>
            <a:endParaRPr lang="nl-NL" dirty="0">
              <a:solidFill>
                <a:srgbClr val="002060"/>
              </a:solidFill>
            </a:endParaRPr>
          </a:p>
        </p:txBody>
      </p:sp>
      <p:sp>
        <p:nvSpPr>
          <p:cNvPr id="132" name="Rectangular Callout 131"/>
          <p:cNvSpPr/>
          <p:nvPr/>
        </p:nvSpPr>
        <p:spPr>
          <a:xfrm>
            <a:off x="300960" y="5954402"/>
            <a:ext cx="1810023" cy="564357"/>
          </a:xfrm>
          <a:prstGeom prst="wedgeRectCallout">
            <a:avLst>
              <a:gd name="adj1" fmla="val 85726"/>
              <a:gd name="adj2" fmla="val 25301"/>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Database Backup moved offsite</a:t>
            </a:r>
            <a:endParaRPr lang="nl-NL" dirty="0">
              <a:solidFill>
                <a:srgbClr val="002060"/>
              </a:solidFill>
            </a:endParaRPr>
          </a:p>
        </p:txBody>
      </p:sp>
    </p:spTree>
    <p:extLst>
      <p:ext uri="{BB962C8B-B14F-4D97-AF65-F5344CB8AC3E}">
        <p14:creationId xmlns:p14="http://schemas.microsoft.com/office/powerpoint/2010/main" val="162910610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err="1" smtClean="0">
                <a:solidFill>
                  <a:schemeClr val="bg1"/>
                </a:solidFill>
                <a:latin typeface="Trebuchet MS Bold" charset="0"/>
                <a:cs typeface="Trebuchet MS Bold" charset="0"/>
              </a:rPr>
              <a:t>Cost</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6675477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06805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TC(D)O –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Total </a:t>
            </a:r>
            <a:r>
              <a:rPr lang="fr-FR" sz="7200" dirty="0" err="1" smtClean="0">
                <a:solidFill>
                  <a:schemeClr val="accent4">
                    <a:lumMod val="75000"/>
                  </a:schemeClr>
                </a:solidFill>
                <a:latin typeface="Trebuchet MS Bold" charset="0"/>
                <a:cs typeface="Trebuchet MS Bold" charset="0"/>
              </a:rPr>
              <a:t>Cost</a:t>
            </a:r>
            <a:r>
              <a:rPr lang="fr-FR" sz="7200" dirty="0" smtClean="0">
                <a:solidFill>
                  <a:schemeClr val="accent4">
                    <a:lumMod val="75000"/>
                  </a:schemeClr>
                </a:solidFill>
                <a:latin typeface="Trebuchet MS Bold" charset="0"/>
                <a:cs typeface="Trebuchet MS Bold" charset="0"/>
              </a:rPr>
              <a:t> of Data </a:t>
            </a:r>
            <a:r>
              <a:rPr lang="fr-FR" sz="7200" dirty="0" err="1" smtClean="0">
                <a:solidFill>
                  <a:schemeClr val="accent4">
                    <a:lumMod val="75000"/>
                  </a:schemeClr>
                </a:solidFill>
                <a:latin typeface="Trebuchet MS Bold" charset="0"/>
                <a:cs typeface="Trebuchet MS Bold" charset="0"/>
              </a:rPr>
              <a:t>Ownership</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4"/>
            <a:ext cx="9525000" cy="4595495"/>
          </a:xfrm>
        </p:spPr>
        <p:txBody>
          <a:bodyPr>
            <a:normAutofit/>
          </a:bodyPr>
          <a:lstStyle/>
          <a:p>
            <a:r>
              <a:rPr lang="en-US" dirty="0" smtClean="0"/>
              <a:t>Business </a:t>
            </a:r>
            <a:r>
              <a:rPr lang="en-US" dirty="0"/>
              <a:t>cost (missed opportunity, user dissatisfaction, …) of not having the data available </a:t>
            </a:r>
            <a:endParaRPr lang="en-US" dirty="0" smtClean="0"/>
          </a:p>
          <a:p>
            <a:pPr lvl="1"/>
            <a:r>
              <a:rPr lang="en-US" dirty="0" smtClean="0"/>
              <a:t>at </a:t>
            </a:r>
            <a:r>
              <a:rPr lang="en-US" dirty="0"/>
              <a:t>all or fast </a:t>
            </a:r>
            <a:r>
              <a:rPr lang="en-US" dirty="0" smtClean="0"/>
              <a:t>enough or fresh enough</a:t>
            </a:r>
            <a:endParaRPr lang="nl-NL"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cxnSp>
        <p:nvCxnSpPr>
          <p:cNvPr id="8" name="Straight Connector 7"/>
          <p:cNvCxnSpPr/>
          <p:nvPr/>
        </p:nvCxnSpPr>
        <p:spPr>
          <a:xfrm flipV="1">
            <a:off x="3444240" y="4135120"/>
            <a:ext cx="5191760" cy="985520"/>
          </a:xfrm>
          <a:prstGeom prst="line">
            <a:avLst/>
          </a:prstGeom>
        </p:spPr>
        <p:style>
          <a:lnRef idx="1">
            <a:schemeClr val="accent1"/>
          </a:lnRef>
          <a:fillRef idx="0">
            <a:schemeClr val="accent1"/>
          </a:fillRef>
          <a:effectRef idx="0">
            <a:schemeClr val="accent1"/>
          </a:effectRef>
          <a:fontRef idx="minor">
            <a:schemeClr val="tx1"/>
          </a:fontRef>
        </p:style>
      </p:cxnSp>
      <p:sp>
        <p:nvSpPr>
          <p:cNvPr id="9" name="Oval 8"/>
          <p:cNvSpPr/>
          <p:nvPr/>
        </p:nvSpPr>
        <p:spPr>
          <a:xfrm>
            <a:off x="5819775" y="4627880"/>
            <a:ext cx="497840" cy="6096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TextBox 9"/>
          <p:cNvSpPr txBox="1"/>
          <p:nvPr/>
        </p:nvSpPr>
        <p:spPr>
          <a:xfrm>
            <a:off x="7917743" y="3236574"/>
            <a:ext cx="1111394" cy="923330"/>
          </a:xfrm>
          <a:prstGeom prst="rect">
            <a:avLst/>
          </a:prstGeom>
          <a:noFill/>
        </p:spPr>
        <p:txBody>
          <a:bodyPr wrap="none" rtlCol="0">
            <a:spAutoFit/>
          </a:bodyPr>
          <a:lstStyle/>
          <a:p>
            <a:r>
              <a:rPr lang="en-US" dirty="0" smtClean="0"/>
              <a:t>Speed</a:t>
            </a:r>
          </a:p>
          <a:p>
            <a:r>
              <a:rPr lang="en-US" dirty="0" smtClean="0"/>
              <a:t>Freshness</a:t>
            </a:r>
          </a:p>
          <a:p>
            <a:r>
              <a:rPr lang="en-US" dirty="0" smtClean="0"/>
              <a:t>Available</a:t>
            </a:r>
            <a:endParaRPr lang="nl-NL" dirty="0"/>
          </a:p>
        </p:txBody>
      </p:sp>
      <p:sp>
        <p:nvSpPr>
          <p:cNvPr id="11" name="TextBox 10"/>
          <p:cNvSpPr txBox="1"/>
          <p:nvPr/>
        </p:nvSpPr>
        <p:spPr>
          <a:xfrm>
            <a:off x="2977496" y="4197310"/>
            <a:ext cx="1047787" cy="923330"/>
          </a:xfrm>
          <a:prstGeom prst="rect">
            <a:avLst/>
          </a:prstGeom>
          <a:noFill/>
        </p:spPr>
        <p:txBody>
          <a:bodyPr wrap="none" rtlCol="0">
            <a:spAutoFit/>
          </a:bodyPr>
          <a:lstStyle/>
          <a:p>
            <a:r>
              <a:rPr lang="en-US" dirty="0" smtClean="0"/>
              <a:t>Compute</a:t>
            </a:r>
          </a:p>
          <a:p>
            <a:r>
              <a:rPr lang="en-US" dirty="0" smtClean="0"/>
              <a:t>Storage</a:t>
            </a:r>
          </a:p>
          <a:p>
            <a:r>
              <a:rPr lang="en-US" dirty="0" smtClean="0"/>
              <a:t>Network</a:t>
            </a:r>
            <a:endParaRPr lang="nl-NL" dirty="0"/>
          </a:p>
        </p:txBody>
      </p:sp>
    </p:spTree>
    <p:extLst>
      <p:ext uri="{BB962C8B-B14F-4D97-AF65-F5344CB8AC3E}">
        <p14:creationId xmlns:p14="http://schemas.microsoft.com/office/powerpoint/2010/main" val="850841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9" grpId="0" animBg="1"/>
      <p:bldP spid="10" grpId="0"/>
      <p:bldP spid="11"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06805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TC(D)O –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Total </a:t>
            </a:r>
            <a:r>
              <a:rPr lang="fr-FR" sz="7200" dirty="0" err="1" smtClean="0">
                <a:solidFill>
                  <a:schemeClr val="accent4">
                    <a:lumMod val="75000"/>
                  </a:schemeClr>
                </a:solidFill>
                <a:latin typeface="Trebuchet MS Bold" charset="0"/>
                <a:cs typeface="Trebuchet MS Bold" charset="0"/>
              </a:rPr>
              <a:t>Cost</a:t>
            </a:r>
            <a:r>
              <a:rPr lang="fr-FR" sz="7200" dirty="0" smtClean="0">
                <a:solidFill>
                  <a:schemeClr val="accent4">
                    <a:lumMod val="75000"/>
                  </a:schemeClr>
                </a:solidFill>
                <a:latin typeface="Trebuchet MS Bold" charset="0"/>
                <a:cs typeface="Trebuchet MS Bold" charset="0"/>
              </a:rPr>
              <a:t> of Data </a:t>
            </a:r>
            <a:r>
              <a:rPr lang="fr-FR" sz="7200" dirty="0" err="1" smtClean="0">
                <a:solidFill>
                  <a:schemeClr val="accent4">
                    <a:lumMod val="75000"/>
                  </a:schemeClr>
                </a:solidFill>
                <a:latin typeface="Trebuchet MS Bold" charset="0"/>
                <a:cs typeface="Trebuchet MS Bold" charset="0"/>
              </a:rPr>
              <a:t>Ownership</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4"/>
            <a:ext cx="9525000" cy="4595495"/>
          </a:xfrm>
        </p:spPr>
        <p:txBody>
          <a:bodyPr>
            <a:normAutofit/>
          </a:bodyPr>
          <a:lstStyle/>
          <a:p>
            <a:r>
              <a:rPr lang="fr-FR" dirty="0" smtClean="0"/>
              <a:t>Direct </a:t>
            </a:r>
            <a:r>
              <a:rPr lang="fr-FR" dirty="0" err="1" smtClean="0"/>
              <a:t>cost</a:t>
            </a:r>
            <a:r>
              <a:rPr lang="fr-FR" dirty="0" smtClean="0"/>
              <a:t> of </a:t>
            </a:r>
          </a:p>
          <a:p>
            <a:pPr lvl="1"/>
            <a:r>
              <a:rPr lang="fr-FR" dirty="0" err="1" smtClean="0"/>
              <a:t>Acquiring</a:t>
            </a:r>
            <a:r>
              <a:rPr lang="fr-FR" dirty="0" smtClean="0"/>
              <a:t> data</a:t>
            </a:r>
          </a:p>
          <a:p>
            <a:pPr lvl="1"/>
            <a:r>
              <a:rPr lang="fr-FR" dirty="0" err="1" smtClean="0"/>
              <a:t>Storing</a:t>
            </a:r>
            <a:r>
              <a:rPr lang="fr-FR" dirty="0" smtClean="0"/>
              <a:t> Data</a:t>
            </a:r>
          </a:p>
          <a:p>
            <a:pPr lvl="2"/>
            <a:r>
              <a:rPr lang="fr-FR" dirty="0" smtClean="0"/>
              <a:t>Storage (cheap and slow, </a:t>
            </a:r>
            <a:r>
              <a:rPr lang="fr-FR" dirty="0" err="1" smtClean="0"/>
              <a:t>expensive</a:t>
            </a:r>
            <a:r>
              <a:rPr lang="fr-FR" dirty="0" smtClean="0"/>
              <a:t> and quick)</a:t>
            </a:r>
          </a:p>
          <a:p>
            <a:pPr lvl="2"/>
            <a:r>
              <a:rPr lang="fr-FR" dirty="0" smtClean="0"/>
              <a:t>Compression (</a:t>
            </a:r>
            <a:r>
              <a:rPr lang="fr-FR" dirty="0" err="1" smtClean="0"/>
              <a:t>less</a:t>
            </a:r>
            <a:r>
              <a:rPr lang="fr-FR" dirty="0" smtClean="0"/>
              <a:t> </a:t>
            </a:r>
            <a:r>
              <a:rPr lang="fr-FR" dirty="0" err="1" smtClean="0"/>
              <a:t>storage</a:t>
            </a:r>
            <a:r>
              <a:rPr lang="fr-FR" dirty="0" smtClean="0"/>
              <a:t> at </a:t>
            </a:r>
            <a:r>
              <a:rPr lang="fr-FR" dirty="0" err="1" smtClean="0"/>
              <a:t>expense</a:t>
            </a:r>
            <a:r>
              <a:rPr lang="fr-FR" dirty="0" smtClean="0"/>
              <a:t> of </a:t>
            </a:r>
            <a:r>
              <a:rPr lang="fr-FR" dirty="0" err="1" smtClean="0"/>
              <a:t>compute</a:t>
            </a:r>
            <a:r>
              <a:rPr lang="fr-FR" dirty="0" smtClean="0"/>
              <a:t>)</a:t>
            </a:r>
          </a:p>
          <a:p>
            <a:pPr lvl="1"/>
            <a:r>
              <a:rPr lang="fr-FR" dirty="0" err="1" smtClean="0"/>
              <a:t>Retrieving</a:t>
            </a:r>
            <a:r>
              <a:rPr lang="fr-FR" dirty="0" smtClean="0"/>
              <a:t> Data</a:t>
            </a:r>
          </a:p>
          <a:p>
            <a:pPr lvl="2"/>
            <a:r>
              <a:rPr lang="fr-FR" dirty="0" err="1" smtClean="0"/>
              <a:t>Compute</a:t>
            </a:r>
            <a:r>
              <a:rPr lang="fr-FR" dirty="0" smtClean="0"/>
              <a:t> </a:t>
            </a:r>
            <a:r>
              <a:rPr lang="fr-FR" dirty="0" err="1" smtClean="0"/>
              <a:t>resources</a:t>
            </a:r>
            <a:endParaRPr lang="fr-FR" dirty="0" smtClean="0"/>
          </a:p>
          <a:p>
            <a:pPr lvl="1"/>
            <a:r>
              <a:rPr lang="fr-FR" dirty="0" err="1" smtClean="0"/>
              <a:t>Calculating</a:t>
            </a:r>
            <a:r>
              <a:rPr lang="fr-FR" dirty="0" smtClean="0"/>
              <a:t> &amp; </a:t>
            </a:r>
            <a:r>
              <a:rPr lang="fr-FR" dirty="0" err="1" smtClean="0"/>
              <a:t>Deriving</a:t>
            </a:r>
            <a:r>
              <a:rPr lang="fr-FR" dirty="0" smtClean="0"/>
              <a:t> data (DWH, ML Model, C</a:t>
            </a:r>
            <a:r>
              <a:rPr lang="fr-FR" b="1" dirty="0" smtClean="0"/>
              <a:t>Q</a:t>
            </a:r>
            <a:r>
              <a:rPr lang="fr-FR" dirty="0" smtClean="0"/>
              <a:t>RS)</a:t>
            </a:r>
          </a:p>
          <a:p>
            <a:pPr lvl="2"/>
            <a:r>
              <a:rPr lang="fr-FR" dirty="0" err="1" smtClean="0"/>
              <a:t>Compute</a:t>
            </a:r>
            <a:r>
              <a:rPr lang="fr-FR" dirty="0" smtClean="0"/>
              <a:t> </a:t>
            </a:r>
            <a:r>
              <a:rPr lang="fr-FR" dirty="0" err="1" smtClean="0"/>
              <a:t>resources</a:t>
            </a:r>
            <a:endParaRPr lang="fr-FR" dirty="0" smtClean="0"/>
          </a:p>
          <a:p>
            <a:pPr lvl="1"/>
            <a:r>
              <a:rPr lang="fr-FR" dirty="0" err="1"/>
              <a:t>Transporting</a:t>
            </a:r>
            <a:r>
              <a:rPr lang="fr-FR" dirty="0"/>
              <a:t> Data</a:t>
            </a:r>
          </a:p>
          <a:p>
            <a:pPr lvl="2"/>
            <a:r>
              <a:rPr lang="fr-FR" dirty="0"/>
              <a:t>Network </a:t>
            </a:r>
            <a:r>
              <a:rPr lang="fr-FR" dirty="0" err="1"/>
              <a:t>traffic</a:t>
            </a:r>
            <a:r>
              <a:rPr lang="fr-FR" dirty="0"/>
              <a:t> has a </a:t>
            </a:r>
            <a:r>
              <a:rPr lang="fr-FR" dirty="0" err="1"/>
              <a:t>price</a:t>
            </a:r>
            <a:r>
              <a:rPr lang="fr-FR" dirty="0"/>
              <a:t> </a:t>
            </a:r>
            <a:r>
              <a:rPr lang="fr-FR" dirty="0" smtClean="0"/>
              <a:t>tag</a:t>
            </a:r>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268257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06805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TC(D)O –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Total </a:t>
            </a:r>
            <a:r>
              <a:rPr lang="fr-FR" sz="7200" dirty="0" err="1" smtClean="0">
                <a:solidFill>
                  <a:schemeClr val="accent4">
                    <a:lumMod val="75000"/>
                  </a:schemeClr>
                </a:solidFill>
                <a:latin typeface="Trebuchet MS Bold" charset="0"/>
                <a:cs typeface="Trebuchet MS Bold" charset="0"/>
              </a:rPr>
              <a:t>Cost</a:t>
            </a:r>
            <a:r>
              <a:rPr lang="fr-FR" sz="7200" dirty="0" smtClean="0">
                <a:solidFill>
                  <a:schemeClr val="accent4">
                    <a:lumMod val="75000"/>
                  </a:schemeClr>
                </a:solidFill>
                <a:latin typeface="Trebuchet MS Bold" charset="0"/>
                <a:cs typeface="Trebuchet MS Bold" charset="0"/>
              </a:rPr>
              <a:t> of Data </a:t>
            </a:r>
            <a:r>
              <a:rPr lang="fr-FR" sz="7200" dirty="0" err="1" smtClean="0">
                <a:solidFill>
                  <a:schemeClr val="accent4">
                    <a:lumMod val="75000"/>
                  </a:schemeClr>
                </a:solidFill>
                <a:latin typeface="Trebuchet MS Bold" charset="0"/>
                <a:cs typeface="Trebuchet MS Bold" charset="0"/>
              </a:rPr>
              <a:t>Ownership</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en-US" dirty="0" smtClean="0"/>
              <a:t>Operational costs</a:t>
            </a:r>
          </a:p>
          <a:p>
            <a:pPr lvl="1"/>
            <a:r>
              <a:rPr lang="en-US" dirty="0" smtClean="0"/>
              <a:t>Backup </a:t>
            </a:r>
            <a:r>
              <a:rPr lang="en-US" dirty="0"/>
              <a:t>&amp; </a:t>
            </a:r>
            <a:r>
              <a:rPr lang="en-US" dirty="0" smtClean="0"/>
              <a:t>Recovery</a:t>
            </a:r>
          </a:p>
          <a:p>
            <a:pPr lvl="1"/>
            <a:r>
              <a:rPr lang="en-US" dirty="0" smtClean="0"/>
              <a:t>Security</a:t>
            </a:r>
          </a:p>
          <a:p>
            <a:pPr lvl="1"/>
            <a:r>
              <a:rPr lang="en-US" dirty="0" smtClean="0"/>
              <a:t>Intellectual property</a:t>
            </a:r>
          </a:p>
          <a:p>
            <a:pPr lvl="1"/>
            <a:r>
              <a:rPr lang="en-US" dirty="0" smtClean="0"/>
              <a:t>Life cycle management – slower tier, archive, purge</a:t>
            </a:r>
          </a:p>
          <a:p>
            <a:pPr lvl="1"/>
            <a:r>
              <a:rPr lang="en-US" dirty="0" smtClean="0"/>
              <a:t>“Right to be forgotten”</a:t>
            </a:r>
          </a:p>
          <a:p>
            <a:pPr lvl="1"/>
            <a:r>
              <a:rPr lang="en-US" dirty="0" smtClean="0"/>
              <a:t>Regulatory periods to hang on to data</a:t>
            </a:r>
          </a:p>
          <a:p>
            <a:pPr marL="457200" lvl="1" indent="0">
              <a:buNone/>
            </a:pPr>
            <a:endParaRPr lang="en-US" dirty="0" smtClean="0"/>
          </a:p>
          <a:p>
            <a:pPr lvl="1"/>
            <a:endParaRPr lang="en-US" dirty="0" smtClean="0"/>
          </a:p>
          <a:p>
            <a:pPr lvl="1"/>
            <a:endParaRPr lang="en-US" dirty="0"/>
          </a:p>
          <a:p>
            <a:endParaRPr lang="en-US" dirty="0"/>
          </a:p>
          <a:p>
            <a:endParaRPr lang="nl-NL" dirty="0"/>
          </a:p>
          <a:p>
            <a:endParaRPr lang="fr-FR" dirty="0" smtClean="0"/>
          </a:p>
          <a:p>
            <a:pPr lvl="1"/>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3794223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06805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Open (APIs) &amp; </a:t>
            </a:r>
            <a:r>
              <a:rPr lang="fr-FR" sz="7200" dirty="0" err="1" smtClean="0">
                <a:solidFill>
                  <a:schemeClr val="accent4">
                    <a:lumMod val="75000"/>
                  </a:schemeClr>
                </a:solidFill>
                <a:latin typeface="Trebuchet MS Bold" charset="0"/>
                <a:cs typeface="Trebuchet MS Bold" charset="0"/>
              </a:rPr>
              <a:t>DaaS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lnSpcReduction="10000"/>
          </a:bodyPr>
          <a:lstStyle/>
          <a:p>
            <a:r>
              <a:rPr lang="nl-NL" dirty="0" err="1"/>
              <a:t>Governments</a:t>
            </a:r>
            <a:r>
              <a:rPr lang="nl-NL" dirty="0"/>
              <a:t> </a:t>
            </a:r>
            <a:r>
              <a:rPr lang="nl-NL" dirty="0" err="1"/>
              <a:t>and</a:t>
            </a:r>
            <a:r>
              <a:rPr lang="nl-NL" dirty="0"/>
              <a:t> </a:t>
            </a:r>
            <a:r>
              <a:rPr lang="nl-NL" dirty="0" err="1"/>
              <a:t>NGOs</a:t>
            </a:r>
            <a:r>
              <a:rPr lang="nl-NL" dirty="0"/>
              <a:t>, </a:t>
            </a:r>
            <a:r>
              <a:rPr lang="nl-NL" dirty="0" err="1"/>
              <a:t>scientific</a:t>
            </a:r>
            <a:r>
              <a:rPr lang="nl-NL" dirty="0"/>
              <a:t> </a:t>
            </a:r>
            <a:r>
              <a:rPr lang="nl-NL" dirty="0" smtClean="0"/>
              <a:t/>
            </a:r>
            <a:br>
              <a:rPr lang="nl-NL" dirty="0" smtClean="0"/>
            </a:br>
            <a:r>
              <a:rPr lang="nl-NL" dirty="0" err="1" smtClean="0"/>
              <a:t>and</a:t>
            </a:r>
            <a:r>
              <a:rPr lang="nl-NL" dirty="0" smtClean="0"/>
              <a:t> </a:t>
            </a:r>
            <a:r>
              <a:rPr lang="nl-NL" dirty="0"/>
              <a:t>even commercial </a:t>
            </a:r>
            <a:r>
              <a:rPr lang="nl-NL" dirty="0" err="1"/>
              <a:t>organizations</a:t>
            </a:r>
            <a:r>
              <a:rPr lang="nl-NL" dirty="0"/>
              <a:t> </a:t>
            </a:r>
            <a:r>
              <a:rPr lang="nl-NL" dirty="0" smtClean="0"/>
              <a:t/>
            </a:r>
            <a:br>
              <a:rPr lang="nl-NL" dirty="0" smtClean="0"/>
            </a:br>
            <a:r>
              <a:rPr lang="nl-NL" dirty="0" smtClean="0"/>
              <a:t>are </a:t>
            </a:r>
            <a:r>
              <a:rPr lang="nl-NL" dirty="0" err="1"/>
              <a:t>publishing</a:t>
            </a:r>
            <a:r>
              <a:rPr lang="nl-NL" dirty="0"/>
              <a:t> data</a:t>
            </a:r>
          </a:p>
          <a:p>
            <a:r>
              <a:rPr lang="nl-NL" dirty="0" err="1"/>
              <a:t>Inviting</a:t>
            </a:r>
            <a:r>
              <a:rPr lang="nl-NL" dirty="0"/>
              <a:t> </a:t>
            </a:r>
            <a:r>
              <a:rPr lang="nl-NL" dirty="0" err="1"/>
              <a:t>anyone</a:t>
            </a:r>
            <a:r>
              <a:rPr lang="nl-NL" dirty="0"/>
              <a:t> </a:t>
            </a:r>
            <a:r>
              <a:rPr lang="nl-NL" dirty="0" err="1"/>
              <a:t>who</a:t>
            </a:r>
            <a:r>
              <a:rPr lang="nl-NL" dirty="0"/>
              <a:t> wants </a:t>
            </a:r>
            <a:r>
              <a:rPr lang="nl-NL" dirty="0" err="1"/>
              <a:t>to</a:t>
            </a:r>
            <a:r>
              <a:rPr lang="nl-NL" dirty="0"/>
              <a:t> </a:t>
            </a:r>
            <a:r>
              <a:rPr lang="nl-NL" dirty="0" err="1"/>
              <a:t>join</a:t>
            </a:r>
            <a:r>
              <a:rPr lang="nl-NL" dirty="0"/>
              <a:t> in </a:t>
            </a:r>
            <a:r>
              <a:rPr lang="nl-NL" dirty="0" smtClean="0"/>
              <a:t/>
            </a:r>
            <a:br>
              <a:rPr lang="nl-NL" dirty="0" smtClean="0"/>
            </a:br>
            <a:r>
              <a:rPr lang="nl-NL" dirty="0" err="1" smtClean="0"/>
              <a:t>to</a:t>
            </a:r>
            <a:r>
              <a:rPr lang="nl-NL" dirty="0" smtClean="0"/>
              <a:t> </a:t>
            </a:r>
            <a:r>
              <a:rPr lang="nl-NL" dirty="0"/>
              <a:t>help make </a:t>
            </a:r>
            <a:r>
              <a:rPr lang="nl-NL" dirty="0" smtClean="0"/>
              <a:t>sense </a:t>
            </a:r>
            <a:r>
              <a:rPr lang="nl-NL" dirty="0"/>
              <a:t>of </a:t>
            </a:r>
            <a:r>
              <a:rPr lang="nl-NL" dirty="0" err="1"/>
              <a:t>the</a:t>
            </a:r>
            <a:r>
              <a:rPr lang="nl-NL" dirty="0"/>
              <a:t> data </a:t>
            </a:r>
            <a:r>
              <a:rPr lang="nl-NL" dirty="0" smtClean="0"/>
              <a:t/>
            </a:r>
            <a:br>
              <a:rPr lang="nl-NL" dirty="0" smtClean="0"/>
            </a:br>
            <a:r>
              <a:rPr lang="nl-NL" dirty="0" smtClean="0"/>
              <a:t>– </a:t>
            </a:r>
            <a:r>
              <a:rPr lang="nl-NL" dirty="0" err="1"/>
              <a:t>understand</a:t>
            </a:r>
            <a:r>
              <a:rPr lang="nl-NL" dirty="0"/>
              <a:t> </a:t>
            </a:r>
            <a:r>
              <a:rPr lang="nl-NL" dirty="0" err="1"/>
              <a:t>driving</a:t>
            </a:r>
            <a:r>
              <a:rPr lang="nl-NL" dirty="0"/>
              <a:t> factors, </a:t>
            </a:r>
            <a:br>
              <a:rPr lang="nl-NL" dirty="0"/>
            </a:br>
            <a:r>
              <a:rPr lang="nl-NL" dirty="0" err="1"/>
              <a:t>identify</a:t>
            </a:r>
            <a:r>
              <a:rPr lang="nl-NL" dirty="0"/>
              <a:t> </a:t>
            </a:r>
            <a:r>
              <a:rPr lang="nl-NL" dirty="0" err="1"/>
              <a:t>categories</a:t>
            </a:r>
            <a:r>
              <a:rPr lang="nl-NL" dirty="0"/>
              <a:t>, help </a:t>
            </a:r>
            <a:r>
              <a:rPr lang="nl-NL" dirty="0" err="1"/>
              <a:t>predict</a:t>
            </a:r>
            <a:endParaRPr lang="nl-NL" dirty="0"/>
          </a:p>
          <a:p>
            <a:r>
              <a:rPr lang="nl-NL" dirty="0" err="1"/>
              <a:t>Many</a:t>
            </a:r>
            <a:r>
              <a:rPr lang="nl-NL" dirty="0"/>
              <a:t> </a:t>
            </a:r>
            <a:r>
              <a:rPr lang="nl-NL" dirty="0" err="1"/>
              <a:t>areas</a:t>
            </a:r>
            <a:endParaRPr lang="nl-NL" dirty="0"/>
          </a:p>
          <a:p>
            <a:pPr lvl="1"/>
            <a:r>
              <a:rPr lang="nl-NL" dirty="0" err="1"/>
              <a:t>Economy</a:t>
            </a:r>
            <a:r>
              <a:rPr lang="nl-NL" dirty="0"/>
              <a:t>, health, public </a:t>
            </a:r>
            <a:r>
              <a:rPr lang="nl-NL" dirty="0" err="1"/>
              <a:t>safety</a:t>
            </a:r>
            <a:r>
              <a:rPr lang="nl-NL" dirty="0"/>
              <a:t>, </a:t>
            </a:r>
            <a:r>
              <a:rPr lang="nl-NL" dirty="0" err="1"/>
              <a:t>sports</a:t>
            </a:r>
            <a:r>
              <a:rPr lang="nl-NL" dirty="0"/>
              <a:t>, </a:t>
            </a:r>
            <a:r>
              <a:rPr lang="nl-NL" dirty="0" smtClean="0"/>
              <a:t/>
            </a:r>
            <a:br>
              <a:rPr lang="nl-NL" dirty="0" smtClean="0"/>
            </a:br>
            <a:r>
              <a:rPr lang="nl-NL" dirty="0" smtClean="0"/>
              <a:t>traffic &amp; transportation</a:t>
            </a:r>
            <a:r>
              <a:rPr lang="nl-NL" dirty="0"/>
              <a:t>, games</a:t>
            </a:r>
            <a:r>
              <a:rPr lang="nl-NL" dirty="0" smtClean="0"/>
              <a:t>,</a:t>
            </a:r>
            <a:br>
              <a:rPr lang="nl-NL" dirty="0" smtClean="0"/>
            </a:br>
            <a:r>
              <a:rPr lang="nl-NL" dirty="0" smtClean="0"/>
              <a:t> </a:t>
            </a:r>
            <a:r>
              <a:rPr lang="nl-NL" dirty="0"/>
              <a:t>environment, </a:t>
            </a:r>
            <a:r>
              <a:rPr lang="nl-NL" dirty="0" err="1"/>
              <a:t>maps</a:t>
            </a:r>
            <a:r>
              <a:rPr lang="nl-NL" dirty="0"/>
              <a:t>, …</a:t>
            </a: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7" name="Picture 6"/>
          <p:cNvPicPr>
            <a:picLocks noChangeAspect="1"/>
          </p:cNvPicPr>
          <p:nvPr/>
        </p:nvPicPr>
        <p:blipFill>
          <a:blip r:embed="rId4"/>
          <a:stretch>
            <a:fillRect/>
          </a:stretch>
        </p:blipFill>
        <p:spPr>
          <a:xfrm>
            <a:off x="7724612" y="1393634"/>
            <a:ext cx="3416536" cy="4038608"/>
          </a:xfrm>
          <a:prstGeom prst="rect">
            <a:avLst/>
          </a:prstGeom>
        </p:spPr>
      </p:pic>
      <p:pic>
        <p:nvPicPr>
          <p:cNvPr id="8" name="Picture 7"/>
          <p:cNvPicPr>
            <a:picLocks noChangeAspect="1"/>
          </p:cNvPicPr>
          <p:nvPr/>
        </p:nvPicPr>
        <p:blipFill>
          <a:blip r:embed="rId5"/>
          <a:stretch>
            <a:fillRect/>
          </a:stretch>
        </p:blipFill>
        <p:spPr>
          <a:xfrm>
            <a:off x="5571439" y="5556860"/>
            <a:ext cx="2537680" cy="678239"/>
          </a:xfrm>
          <a:prstGeom prst="rect">
            <a:avLst/>
          </a:prstGeom>
        </p:spPr>
      </p:pic>
    </p:spTree>
    <p:extLst>
      <p:ext uri="{BB962C8B-B14F-4D97-AF65-F5344CB8AC3E}">
        <p14:creationId xmlns:p14="http://schemas.microsoft.com/office/powerpoint/2010/main" val="965542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Live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3" name="Picture 2"/>
          <p:cNvPicPr>
            <a:picLocks noChangeAspect="1"/>
          </p:cNvPicPr>
          <p:nvPr/>
        </p:nvPicPr>
        <p:blipFill>
          <a:blip r:embed="rId4"/>
          <a:stretch>
            <a:fillRect/>
          </a:stretch>
        </p:blipFill>
        <p:spPr>
          <a:xfrm>
            <a:off x="2831222" y="128399"/>
            <a:ext cx="7508447" cy="596121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567442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Who</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am</a:t>
            </a:r>
            <a:r>
              <a:rPr lang="fr-FR" sz="7200" dirty="0" smtClean="0">
                <a:solidFill>
                  <a:schemeClr val="accent4">
                    <a:lumMod val="75000"/>
                  </a:schemeClr>
                </a:solidFill>
                <a:latin typeface="Trebuchet MS Bold" charset="0"/>
                <a:cs typeface="Trebuchet MS Bold" charset="0"/>
              </a:rPr>
              <a:t> I?</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err="1" smtClean="0"/>
              <a:t>From</a:t>
            </a:r>
            <a:r>
              <a:rPr lang="fr-FR" dirty="0" smtClean="0"/>
              <a:t> The </a:t>
            </a:r>
            <a:r>
              <a:rPr lang="fr-FR" dirty="0" err="1" smtClean="0"/>
              <a:t>Netherlands</a:t>
            </a:r>
            <a:r>
              <a:rPr lang="fr-FR" dirty="0" smtClean="0"/>
              <a:t>, </a:t>
            </a:r>
            <a:r>
              <a:rPr lang="fr-FR" dirty="0" err="1" smtClean="0"/>
              <a:t>father</a:t>
            </a:r>
            <a:r>
              <a:rPr lang="fr-FR" dirty="0" smtClean="0"/>
              <a:t> of </a:t>
            </a:r>
            <a:r>
              <a:rPr lang="fr-FR" dirty="0" err="1" smtClean="0"/>
              <a:t>two</a:t>
            </a:r>
            <a:r>
              <a:rPr lang="fr-FR" dirty="0" smtClean="0"/>
              <a:t> sons</a:t>
            </a:r>
          </a:p>
          <a:p>
            <a:r>
              <a:rPr lang="fr-FR" dirty="0" smtClean="0"/>
              <a:t>Masters in </a:t>
            </a:r>
            <a:r>
              <a:rPr lang="fr-FR" dirty="0" err="1" smtClean="0"/>
              <a:t>Applied</a:t>
            </a:r>
            <a:r>
              <a:rPr lang="fr-FR" dirty="0" smtClean="0"/>
              <a:t> </a:t>
            </a:r>
            <a:r>
              <a:rPr lang="fr-FR" dirty="0" err="1" smtClean="0"/>
              <a:t>Physics</a:t>
            </a:r>
            <a:endParaRPr lang="fr-FR" dirty="0" smtClean="0"/>
          </a:p>
          <a:p>
            <a:r>
              <a:rPr lang="fr-FR" dirty="0" err="1" smtClean="0"/>
              <a:t>Started</a:t>
            </a:r>
            <a:r>
              <a:rPr lang="fr-FR" dirty="0" smtClean="0"/>
              <a:t> in IT in 1994: Oracle; </a:t>
            </a:r>
            <a:r>
              <a:rPr lang="fr-FR" dirty="0" err="1" smtClean="0"/>
              <a:t>now</a:t>
            </a:r>
            <a:r>
              <a:rPr lang="fr-FR" dirty="0" smtClean="0"/>
              <a:t> CTO of AMIS</a:t>
            </a:r>
          </a:p>
          <a:p>
            <a:r>
              <a:rPr lang="fr-FR" dirty="0" smtClean="0"/>
              <a:t>Solution Architect for </a:t>
            </a:r>
            <a:r>
              <a:rPr lang="fr-FR" dirty="0" err="1" smtClean="0"/>
              <a:t>enterprise</a:t>
            </a:r>
            <a:r>
              <a:rPr lang="fr-FR" dirty="0" smtClean="0"/>
              <a:t> IT challenges</a:t>
            </a:r>
          </a:p>
          <a:p>
            <a:r>
              <a:rPr lang="fr-FR" dirty="0" smtClean="0"/>
              <a:t>Oracle ACE </a:t>
            </a:r>
            <a:r>
              <a:rPr lang="fr-FR" dirty="0" err="1" smtClean="0"/>
              <a:t>Director</a:t>
            </a:r>
            <a:r>
              <a:rPr lang="fr-FR" dirty="0" smtClean="0"/>
              <a:t>, Oracle </a:t>
            </a:r>
            <a:r>
              <a:rPr lang="fr-FR" dirty="0" err="1" smtClean="0"/>
              <a:t>Developer</a:t>
            </a:r>
            <a:r>
              <a:rPr lang="fr-FR" dirty="0" smtClean="0"/>
              <a:t> Champion, Java Rockstar</a:t>
            </a:r>
          </a:p>
          <a:p>
            <a:r>
              <a:rPr lang="fr-FR" dirty="0" err="1" smtClean="0"/>
              <a:t>Presenter</a:t>
            </a:r>
            <a:r>
              <a:rPr lang="fr-FR" dirty="0" smtClean="0"/>
              <a:t>: Oracle </a:t>
            </a:r>
            <a:r>
              <a:rPr lang="fr-FR" dirty="0" err="1" smtClean="0"/>
              <a:t>OpenWorld</a:t>
            </a:r>
            <a:r>
              <a:rPr lang="fr-FR" dirty="0" smtClean="0"/>
              <a:t>, </a:t>
            </a:r>
            <a:r>
              <a:rPr lang="fr-FR" dirty="0" err="1" smtClean="0"/>
              <a:t>JavaOne</a:t>
            </a:r>
            <a:r>
              <a:rPr lang="fr-FR" dirty="0" smtClean="0"/>
              <a:t>, </a:t>
            </a:r>
            <a:br>
              <a:rPr lang="fr-FR" dirty="0" smtClean="0"/>
            </a:br>
            <a:r>
              <a:rPr lang="fr-FR" dirty="0"/>
              <a:t>NLJUG </a:t>
            </a:r>
            <a:r>
              <a:rPr lang="fr-FR" dirty="0" err="1" smtClean="0"/>
              <a:t>JFall</a:t>
            </a:r>
            <a:r>
              <a:rPr lang="fr-FR" dirty="0" smtClean="0"/>
              <a:t>/</a:t>
            </a:r>
            <a:r>
              <a:rPr lang="fr-FR" dirty="0" err="1" smtClean="0"/>
              <a:t>JSpring</a:t>
            </a:r>
            <a:r>
              <a:rPr lang="fr-FR" dirty="0" smtClean="0"/>
              <a:t>, </a:t>
            </a:r>
            <a:r>
              <a:rPr lang="fr-FR" dirty="0" err="1" smtClean="0"/>
              <a:t>Javapolis</a:t>
            </a:r>
            <a:r>
              <a:rPr lang="fr-FR" dirty="0" smtClean="0"/>
              <a:t>/</a:t>
            </a:r>
            <a:r>
              <a:rPr lang="fr-FR" dirty="0" err="1" smtClean="0"/>
              <a:t>Devoxx</a:t>
            </a:r>
            <a:r>
              <a:rPr lang="fr-FR" dirty="0" smtClean="0"/>
              <a:t>, YouTube</a:t>
            </a:r>
            <a:endParaRPr lang="fr-FR" dirty="0"/>
          </a:p>
          <a:p>
            <a:r>
              <a:rPr lang="fr-FR" dirty="0" err="1" smtClean="0"/>
              <a:t>Author</a:t>
            </a:r>
            <a:r>
              <a:rPr lang="fr-FR" dirty="0" smtClean="0"/>
              <a:t> of </a:t>
            </a:r>
            <a:r>
              <a:rPr lang="fr-FR" dirty="0" err="1" smtClean="0"/>
              <a:t>two</a:t>
            </a:r>
            <a:r>
              <a:rPr lang="fr-FR" dirty="0" smtClean="0"/>
              <a:t> books on Oracle SOA Suite,</a:t>
            </a:r>
            <a:br>
              <a:rPr lang="fr-FR" dirty="0" smtClean="0"/>
            </a:br>
            <a:r>
              <a:rPr lang="fr-FR" dirty="0" smtClean="0"/>
              <a:t>1400 blog articles and 7000+ Tweets</a:t>
            </a:r>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10313" y="122900"/>
            <a:ext cx="2170199" cy="3212926"/>
          </a:xfrm>
          <a:prstGeom prst="rect">
            <a:avLst/>
          </a:prstGeom>
          <a:ln>
            <a:noFill/>
          </a:ln>
          <a:effectLst>
            <a:softEdge rad="112500"/>
          </a:effectLst>
        </p:spPr>
      </p:pic>
      <p:pic>
        <p:nvPicPr>
          <p:cNvPr id="8" name="Picture 7"/>
          <p:cNvPicPr>
            <a:picLocks noChangeAspect="1"/>
          </p:cNvPicPr>
          <p:nvPr/>
        </p:nvPicPr>
        <p:blipFill rotWithShape="1">
          <a:blip r:embed="rId4"/>
          <a:srcRect l="13036" b="16757"/>
          <a:stretch/>
        </p:blipFill>
        <p:spPr>
          <a:xfrm>
            <a:off x="9025123" y="4414982"/>
            <a:ext cx="2604593" cy="1858243"/>
          </a:xfrm>
          <a:prstGeom prst="rect">
            <a:avLst/>
          </a:prstGeom>
          <a:ln>
            <a:noFill/>
          </a:ln>
          <a:effectLst>
            <a:softEdge rad="112500"/>
          </a:effectLst>
        </p:spPr>
      </p:pic>
      <p:pic>
        <p:nvPicPr>
          <p:cNvPr id="1028" name="Picture 4" descr="Related image"/>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299422" y="956826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620375" y="4905375"/>
            <a:ext cx="5524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59177" y="1012071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80130" y="5457825"/>
            <a:ext cx="5524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618757" y="9204110"/>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087177" y="4464223"/>
            <a:ext cx="5524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532160" y="9292044"/>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853113" y="4629150"/>
            <a:ext cx="552450" cy="55245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p:cNvPicPr>
            <a:picLocks noChangeAspect="1" noChangeArrowheads="1"/>
          </p:cNvPicPr>
          <p:nvPr/>
        </p:nvPicPr>
        <p:blipFill>
          <a:blip r:embed="rId5" cstate="print">
            <a:clrChange>
              <a:clrFrom>
                <a:srgbClr val="FFFFFF"/>
              </a:clrFrom>
              <a:clrTo>
                <a:srgbClr val="FFFFFF">
                  <a:alpha val="0"/>
                </a:srgbClr>
              </a:clrTo>
            </a:clrChange>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489999" y="9480335"/>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6" descr="Related image"/>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10952" y="4855569"/>
            <a:ext cx="552450" cy="552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8716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26" presetClass="emph" presetSubtype="0" fill="hold" nodeType="clickEffect">
                                  <p:stCondLst>
                                    <p:cond delay="0"/>
                                  </p:stCondLst>
                                  <p:childTnLst>
                                    <p:animEffect transition="out" filter="fade">
                                      <p:cBhvr>
                                        <p:cTn id="20" dur="1750" tmFilter="0, 0; .2, .5; .8, .5; 1, 0"/>
                                        <p:tgtEl>
                                          <p:spTgt spid="19"/>
                                        </p:tgtEl>
                                      </p:cBhvr>
                                    </p:animEffect>
                                    <p:animScale>
                                      <p:cBhvr>
                                        <p:cTn id="21" dur="875" autoRev="1" fill="hold"/>
                                        <p:tgtEl>
                                          <p:spTgt spid="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Real Life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7" name="Rounded Rectangle 6"/>
          <p:cNvSpPr/>
          <p:nvPr/>
        </p:nvSpPr>
        <p:spPr>
          <a:xfrm>
            <a:off x="8489768" y="3474424"/>
            <a:ext cx="2789382" cy="13208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Background Batch Process </a:t>
            </a:r>
          </a:p>
          <a:p>
            <a:pPr algn="ctr"/>
            <a:r>
              <a:rPr lang="en-US" dirty="0" smtClean="0"/>
              <a:t>(preparing letters for customers)</a:t>
            </a:r>
            <a:endParaRPr lang="nl-NL" dirty="0"/>
          </a:p>
        </p:txBody>
      </p:sp>
      <p:sp>
        <p:nvSpPr>
          <p:cNvPr id="8" name="Can 7"/>
          <p:cNvSpPr/>
          <p:nvPr/>
        </p:nvSpPr>
        <p:spPr>
          <a:xfrm>
            <a:off x="5694431" y="4638206"/>
            <a:ext cx="2576946" cy="1387189"/>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t>Customers</a:t>
            </a:r>
            <a:endParaRPr lang="nl-NL" dirty="0"/>
          </a:p>
        </p:txBody>
      </p:sp>
      <p:sp>
        <p:nvSpPr>
          <p:cNvPr id="11" name="Right Arrow 10"/>
          <p:cNvSpPr/>
          <p:nvPr/>
        </p:nvSpPr>
        <p:spPr>
          <a:xfrm rot="19714428">
            <a:off x="7234759" y="4088643"/>
            <a:ext cx="1459346" cy="738908"/>
          </a:xfrm>
          <a:prstGeom prst="rightArrow">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a:p>
        </p:txBody>
      </p:sp>
      <p:sp>
        <p:nvSpPr>
          <p:cNvPr id="12" name="Rounded Rectangle 11"/>
          <p:cNvSpPr/>
          <p:nvPr/>
        </p:nvSpPr>
        <p:spPr>
          <a:xfrm>
            <a:off x="5135418" y="1824218"/>
            <a:ext cx="2220010" cy="1320800"/>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BPM Engine</a:t>
            </a:r>
          </a:p>
          <a:p>
            <a:pPr algn="ctr"/>
            <a:r>
              <a:rPr lang="en-US" dirty="0" smtClean="0"/>
              <a:t>Processing cases for Customers</a:t>
            </a:r>
            <a:endParaRPr lang="nl-NL" dirty="0"/>
          </a:p>
        </p:txBody>
      </p:sp>
      <p:sp>
        <p:nvSpPr>
          <p:cNvPr id="13" name="Freeform 12"/>
          <p:cNvSpPr/>
          <p:nvPr/>
        </p:nvSpPr>
        <p:spPr>
          <a:xfrm>
            <a:off x="7131996" y="2854389"/>
            <a:ext cx="1856535" cy="841709"/>
          </a:xfrm>
          <a:custGeom>
            <a:avLst/>
            <a:gdLst>
              <a:gd name="connsiteX0" fmla="*/ 1856535 w 1856535"/>
              <a:gd name="connsiteY0" fmla="*/ 693927 h 841709"/>
              <a:gd name="connsiteX1" fmla="*/ 9262 w 1856535"/>
              <a:gd name="connsiteY1" fmla="*/ 1200 h 841709"/>
              <a:gd name="connsiteX2" fmla="*/ 1274644 w 1856535"/>
              <a:gd name="connsiteY2" fmla="*/ 841709 h 841709"/>
            </a:gdLst>
            <a:ahLst/>
            <a:cxnLst>
              <a:cxn ang="0">
                <a:pos x="connsiteX0" y="connsiteY0"/>
              </a:cxn>
              <a:cxn ang="0">
                <a:pos x="connsiteX1" y="connsiteY1"/>
              </a:cxn>
              <a:cxn ang="0">
                <a:pos x="connsiteX2" y="connsiteY2"/>
              </a:cxn>
            </a:cxnLst>
            <a:rect l="l" t="t" r="r" b="b"/>
            <a:pathLst>
              <a:path w="1856535" h="841709">
                <a:moveTo>
                  <a:pt x="1856535" y="693927"/>
                </a:moveTo>
                <a:cubicBezTo>
                  <a:pt x="981389" y="335248"/>
                  <a:pt x="106244" y="-23430"/>
                  <a:pt x="9262" y="1200"/>
                </a:cubicBezTo>
                <a:cubicBezTo>
                  <a:pt x="-87720" y="25830"/>
                  <a:pt x="593462" y="433769"/>
                  <a:pt x="1274644" y="841709"/>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4" name="Right Arrow 13"/>
          <p:cNvSpPr/>
          <p:nvPr/>
        </p:nvSpPr>
        <p:spPr>
          <a:xfrm>
            <a:off x="11123758" y="2749369"/>
            <a:ext cx="775854" cy="1385455"/>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pic>
        <p:nvPicPr>
          <p:cNvPr id="2050" name="Picture 2" descr="Image result for pile of letters"/>
          <p:cNvPicPr>
            <a:picLocks noChangeAspect="1" noChangeArrowheads="1"/>
          </p:cNvPicPr>
          <p:nvPr/>
        </p:nvPicPr>
        <p:blipFill>
          <a:blip r:embed="rId4">
            <a:clrChange>
              <a:clrFrom>
                <a:srgbClr val="EDECDA"/>
              </a:clrFrom>
              <a:clrTo>
                <a:srgbClr val="EDECDA">
                  <a:alpha val="0"/>
                </a:srgbClr>
              </a:clrTo>
            </a:clrChange>
            <a:extLst>
              <a:ext uri="{28A0092B-C50C-407E-A947-70E740481C1C}">
                <a14:useLocalDpi xmlns:a14="http://schemas.microsoft.com/office/drawing/2010/main" val="0"/>
              </a:ext>
            </a:extLst>
          </a:blip>
          <a:srcRect/>
          <a:stretch>
            <a:fillRect/>
          </a:stretch>
        </p:blipFill>
        <p:spPr bwMode="auto">
          <a:xfrm>
            <a:off x="2684701" y="1476606"/>
            <a:ext cx="1982099" cy="1477566"/>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Image result for person typi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13550" y="694958"/>
            <a:ext cx="1106686" cy="112926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mail"/>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1356" y="2713975"/>
            <a:ext cx="1128835" cy="1368425"/>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Related image"/>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740501" y="4358308"/>
            <a:ext cx="2222783" cy="166708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4913873" y="1990808"/>
            <a:ext cx="370125" cy="25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Right Arrow 21"/>
          <p:cNvSpPr/>
          <p:nvPr/>
        </p:nvSpPr>
        <p:spPr>
          <a:xfrm>
            <a:off x="2568540" y="2622105"/>
            <a:ext cx="370125" cy="25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3" name="Right Arrow 22"/>
          <p:cNvSpPr/>
          <p:nvPr/>
        </p:nvSpPr>
        <p:spPr>
          <a:xfrm rot="16200000">
            <a:off x="2123447" y="4093091"/>
            <a:ext cx="370125" cy="2545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808819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5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0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1" grpId="0" animBg="1"/>
      <p:bldP spid="12" grpId="0" animBg="1"/>
      <p:bldP spid="13" grpId="0" animBg="1"/>
      <p:bldP spid="15" grpId="0" animBg="1"/>
      <p:bldP spid="22" grpId="0" animBg="1"/>
      <p:bldP spid="2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err="1" smtClean="0">
                <a:solidFill>
                  <a:schemeClr val="bg1"/>
                </a:solidFill>
                <a:latin typeface="Trebuchet MS Bold" charset="0"/>
                <a:cs typeface="Trebuchet MS Bold" charset="0"/>
              </a:rPr>
              <a:t>Stale</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306888007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Stale</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smtClean="0"/>
              <a:t>Data </a:t>
            </a:r>
            <a:r>
              <a:rPr lang="fr-FR" dirty="0" err="1" smtClean="0"/>
              <a:t>is</a:t>
            </a:r>
            <a:r>
              <a:rPr lang="fr-FR" dirty="0" smtClean="0"/>
              <a:t> a </a:t>
            </a:r>
            <a:r>
              <a:rPr lang="fr-FR" dirty="0" err="1" smtClean="0"/>
              <a:t>representation</a:t>
            </a:r>
            <a:r>
              <a:rPr lang="fr-FR" dirty="0" smtClean="0"/>
              <a:t> of the real world</a:t>
            </a:r>
          </a:p>
          <a:p>
            <a:r>
              <a:rPr lang="fr-FR" dirty="0" smtClean="0"/>
              <a:t>All data </a:t>
            </a:r>
            <a:r>
              <a:rPr lang="fr-FR" dirty="0" err="1" smtClean="0"/>
              <a:t>is</a:t>
            </a:r>
            <a:r>
              <a:rPr lang="fr-FR" dirty="0" smtClean="0"/>
              <a:t> </a:t>
            </a:r>
            <a:r>
              <a:rPr lang="fr-FR" dirty="0" err="1" smtClean="0"/>
              <a:t>inherently</a:t>
            </a:r>
            <a:r>
              <a:rPr lang="fr-FR" dirty="0" smtClean="0"/>
              <a:t> </a:t>
            </a:r>
            <a:r>
              <a:rPr lang="fr-FR" i="1" dirty="0" err="1" smtClean="0"/>
              <a:t>stale</a:t>
            </a:r>
            <a:endParaRPr lang="fr-FR" i="1" dirty="0" smtClean="0"/>
          </a:p>
          <a:p>
            <a:pPr lvl="1"/>
            <a:r>
              <a:rPr lang="fr-FR" dirty="0" err="1" smtClean="0"/>
              <a:t>Except</a:t>
            </a:r>
            <a:r>
              <a:rPr lang="fr-FR" dirty="0" smtClean="0"/>
              <a:t> </a:t>
            </a:r>
            <a:r>
              <a:rPr lang="fr-FR" dirty="0" err="1" smtClean="0"/>
              <a:t>when</a:t>
            </a:r>
            <a:r>
              <a:rPr lang="fr-FR" dirty="0" smtClean="0"/>
              <a:t> </a:t>
            </a:r>
            <a:r>
              <a:rPr lang="fr-FR" dirty="0" err="1" smtClean="0"/>
              <a:t>it</a:t>
            </a:r>
            <a:r>
              <a:rPr lang="fr-FR" dirty="0" smtClean="0"/>
              <a:t> </a:t>
            </a:r>
            <a:r>
              <a:rPr lang="fr-FR" dirty="0" err="1" smtClean="0"/>
              <a:t>describes</a:t>
            </a:r>
            <a:r>
              <a:rPr lang="fr-FR" dirty="0" smtClean="0"/>
              <a:t> </a:t>
            </a:r>
            <a:r>
              <a:rPr lang="fr-FR" dirty="0" err="1" smtClean="0"/>
              <a:t>something</a:t>
            </a:r>
            <a:r>
              <a:rPr lang="fr-FR" dirty="0" smtClean="0"/>
              <a:t> </a:t>
            </a:r>
            <a:r>
              <a:rPr lang="fr-FR" dirty="0" err="1" smtClean="0"/>
              <a:t>that</a:t>
            </a:r>
            <a:r>
              <a:rPr lang="fr-FR" dirty="0" smtClean="0"/>
              <a:t> </a:t>
            </a:r>
            <a:r>
              <a:rPr lang="fr-FR" dirty="0" err="1" smtClean="0"/>
              <a:t>can</a:t>
            </a:r>
            <a:r>
              <a:rPr lang="fr-FR" dirty="0" smtClean="0"/>
              <a:t> not change – and </a:t>
            </a:r>
            <a:r>
              <a:rPr lang="fr-FR" dirty="0" err="1" smtClean="0"/>
              <a:t>whose</a:t>
            </a:r>
            <a:r>
              <a:rPr lang="fr-FR" dirty="0" smtClean="0"/>
              <a:t> description </a:t>
            </a:r>
            <a:r>
              <a:rPr lang="fr-FR" dirty="0" err="1" smtClean="0"/>
              <a:t>can</a:t>
            </a:r>
            <a:r>
              <a:rPr lang="fr-FR" dirty="0" smtClean="0"/>
              <a:t> not change</a:t>
            </a:r>
          </a:p>
          <a:p>
            <a:r>
              <a:rPr lang="fr-FR" dirty="0" err="1" smtClean="0"/>
              <a:t>Staleness</a:t>
            </a:r>
            <a:r>
              <a:rPr lang="fr-FR" dirty="0" smtClean="0"/>
              <a:t> </a:t>
            </a:r>
            <a:r>
              <a:rPr lang="fr-FR" dirty="0" err="1" smtClean="0"/>
              <a:t>is</a:t>
            </a:r>
            <a:r>
              <a:rPr lang="fr-FR" dirty="0" smtClean="0"/>
              <a:t> </a:t>
            </a:r>
            <a:r>
              <a:rPr lang="fr-FR" dirty="0" err="1" smtClean="0"/>
              <a:t>probably</a:t>
            </a:r>
            <a:r>
              <a:rPr lang="fr-FR" dirty="0" smtClean="0"/>
              <a:t> not a </a:t>
            </a:r>
            <a:r>
              <a:rPr lang="fr-FR" dirty="0" err="1" smtClean="0"/>
              <a:t>problem</a:t>
            </a:r>
            <a:endParaRPr lang="fr-FR" dirty="0" smtClean="0"/>
          </a:p>
          <a:p>
            <a:pPr lvl="1"/>
            <a:r>
              <a:rPr lang="fr-FR" dirty="0" err="1" smtClean="0"/>
              <a:t>Except</a:t>
            </a:r>
            <a:r>
              <a:rPr lang="fr-FR" dirty="0" smtClean="0"/>
              <a:t> in self </a:t>
            </a:r>
            <a:r>
              <a:rPr lang="fr-FR" dirty="0" err="1" smtClean="0"/>
              <a:t>driving</a:t>
            </a:r>
            <a:r>
              <a:rPr lang="fr-FR" dirty="0" smtClean="0"/>
              <a:t> cars…</a:t>
            </a:r>
          </a:p>
          <a:p>
            <a:r>
              <a:rPr lang="fr-FR" dirty="0" err="1" smtClean="0"/>
              <a:t>Run</a:t>
            </a:r>
            <a:r>
              <a:rPr lang="fr-FR" dirty="0" smtClean="0"/>
              <a:t> the end-of-</a:t>
            </a:r>
            <a:r>
              <a:rPr lang="fr-FR" dirty="0" err="1" smtClean="0"/>
              <a:t>year</a:t>
            </a:r>
            <a:r>
              <a:rPr lang="fr-FR" dirty="0" smtClean="0"/>
              <a:t>-report</a:t>
            </a:r>
          </a:p>
          <a:p>
            <a:r>
              <a:rPr lang="fr-FR" dirty="0" err="1" smtClean="0"/>
              <a:t>Consistency</a:t>
            </a:r>
            <a:r>
              <a:rPr lang="fr-FR" dirty="0" smtClean="0"/>
              <a:t> </a:t>
            </a:r>
            <a:r>
              <a:rPr lang="fr-FR" dirty="0" err="1" smtClean="0"/>
              <a:t>is</a:t>
            </a:r>
            <a:r>
              <a:rPr lang="fr-FR" dirty="0" smtClean="0"/>
              <a:t> </a:t>
            </a:r>
            <a:r>
              <a:rPr lang="fr-FR" dirty="0" err="1" smtClean="0"/>
              <a:t>much</a:t>
            </a:r>
            <a:r>
              <a:rPr lang="fr-FR" dirty="0" smtClean="0"/>
              <a:t> more important</a:t>
            </a:r>
          </a:p>
          <a:p>
            <a:endParaRPr lang="fr-FR" dirty="0" smtClean="0"/>
          </a:p>
          <a:p>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28269871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Benefitting</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from</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staleness</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3" name="Picture 2"/>
          <p:cNvPicPr>
            <a:picLocks noChangeAspect="1"/>
          </p:cNvPicPr>
          <p:nvPr/>
        </p:nvPicPr>
        <p:blipFill>
          <a:blip r:embed="rId4"/>
          <a:stretch>
            <a:fillRect/>
          </a:stretch>
        </p:blipFill>
        <p:spPr>
          <a:xfrm>
            <a:off x="2721501" y="1467293"/>
            <a:ext cx="7579444" cy="4713532"/>
          </a:xfrm>
          <a:prstGeom prst="rect">
            <a:avLst/>
          </a:prstGeom>
        </p:spPr>
      </p:pic>
    </p:spTree>
    <p:extLst>
      <p:ext uri="{BB962C8B-B14F-4D97-AF65-F5344CB8AC3E}">
        <p14:creationId xmlns:p14="http://schemas.microsoft.com/office/powerpoint/2010/main" val="229299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Glimpses</a:t>
            </a:r>
            <a:r>
              <a:rPr lang="fr-FR" sz="7200" dirty="0" smtClean="0">
                <a:solidFill>
                  <a:schemeClr val="accent4">
                    <a:lumMod val="75000"/>
                  </a:schemeClr>
                </a:solidFill>
                <a:latin typeface="Trebuchet MS Bold" charset="0"/>
                <a:cs typeface="Trebuchet MS Bold" charset="0"/>
              </a:rPr>
              <a:t> of </a:t>
            </a:r>
            <a:r>
              <a:rPr lang="fr-FR" sz="7200" dirty="0">
                <a:solidFill>
                  <a:schemeClr val="accent4">
                    <a:lumMod val="75000"/>
                  </a:schemeClr>
                </a:solidFill>
                <a:latin typeface="Trebuchet MS Bold" charset="0"/>
                <a:cs typeface="Trebuchet MS Bold" charset="0"/>
              </a:rPr>
              <a:t>t</a:t>
            </a:r>
            <a:r>
              <a:rPr lang="fr-FR" sz="7200" dirty="0" smtClean="0">
                <a:solidFill>
                  <a:schemeClr val="accent4">
                    <a:lumMod val="75000"/>
                  </a:schemeClr>
                </a:solidFill>
                <a:latin typeface="Trebuchet MS Bold" charset="0"/>
                <a:cs typeface="Trebuchet MS Bold" charset="0"/>
              </a:rPr>
              <a:t>he </a:t>
            </a:r>
            <a:r>
              <a:rPr lang="fr-FR" sz="7200" dirty="0" err="1" smtClean="0">
                <a:solidFill>
                  <a:schemeClr val="accent4">
                    <a:lumMod val="75000"/>
                  </a:schemeClr>
                </a:solidFill>
                <a:latin typeface="Trebuchet MS Bold" charset="0"/>
                <a:cs typeface="Trebuchet MS Bold" charset="0"/>
              </a:rPr>
              <a:t>past</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cxnSp>
        <p:nvCxnSpPr>
          <p:cNvPr id="7" name="Straight Connector 6"/>
          <p:cNvCxnSpPr/>
          <p:nvPr/>
        </p:nvCxnSpPr>
        <p:spPr>
          <a:xfrm rot="5400000">
            <a:off x="4127662" y="4679634"/>
            <a:ext cx="3600400" cy="0"/>
          </a:xfrm>
          <a:prstGeom prst="line">
            <a:avLst/>
          </a:prstGeom>
        </p:spPr>
        <p:style>
          <a:lnRef idx="2">
            <a:schemeClr val="accent1"/>
          </a:lnRef>
          <a:fillRef idx="0">
            <a:schemeClr val="accent1"/>
          </a:fillRef>
          <a:effectRef idx="1">
            <a:schemeClr val="accent1"/>
          </a:effectRef>
          <a:fontRef idx="minor">
            <a:schemeClr val="tx1"/>
          </a:fontRef>
        </p:style>
      </p:cxnSp>
      <p:sp>
        <p:nvSpPr>
          <p:cNvPr id="8" name="TextBox 7"/>
          <p:cNvSpPr txBox="1"/>
          <p:nvPr/>
        </p:nvSpPr>
        <p:spPr>
          <a:xfrm>
            <a:off x="4415694" y="2807426"/>
            <a:ext cx="1338828" cy="461665"/>
          </a:xfrm>
          <a:prstGeom prst="rect">
            <a:avLst/>
          </a:prstGeom>
          <a:noFill/>
        </p:spPr>
        <p:txBody>
          <a:bodyPr wrap="none" rtlCol="0">
            <a:spAutoFit/>
          </a:bodyPr>
          <a:lstStyle/>
          <a:p>
            <a:r>
              <a:rPr lang="en-US" sz="2400" u="sng" dirty="0" smtClean="0"/>
              <a:t>Session 1</a:t>
            </a:r>
            <a:endParaRPr lang="en-US" sz="2400" u="sng" dirty="0"/>
          </a:p>
        </p:txBody>
      </p:sp>
      <p:sp>
        <p:nvSpPr>
          <p:cNvPr id="9" name="TextBox 8"/>
          <p:cNvSpPr txBox="1"/>
          <p:nvPr/>
        </p:nvSpPr>
        <p:spPr>
          <a:xfrm>
            <a:off x="5927862" y="2816718"/>
            <a:ext cx="1338828" cy="461665"/>
          </a:xfrm>
          <a:prstGeom prst="rect">
            <a:avLst/>
          </a:prstGeom>
          <a:noFill/>
        </p:spPr>
        <p:txBody>
          <a:bodyPr wrap="none" rtlCol="0">
            <a:spAutoFit/>
          </a:bodyPr>
          <a:lstStyle/>
          <a:p>
            <a:r>
              <a:rPr lang="en-US" sz="2400" u="sng" dirty="0" smtClean="0"/>
              <a:t>Session 2</a:t>
            </a:r>
            <a:endParaRPr lang="en-US" sz="2400" u="sng" dirty="0"/>
          </a:p>
        </p:txBody>
      </p:sp>
      <p:pic>
        <p:nvPicPr>
          <p:cNvPr id="10" name="Picture 5"/>
          <p:cNvPicPr>
            <a:picLocks noChangeAspect="1" noChangeArrowheads="1"/>
          </p:cNvPicPr>
          <p:nvPr/>
        </p:nvPicPr>
        <p:blipFill>
          <a:blip r:embed="rId4" cstate="print"/>
          <a:srcRect/>
          <a:stretch>
            <a:fillRect/>
          </a:stretch>
        </p:blipFill>
        <p:spPr bwMode="auto">
          <a:xfrm>
            <a:off x="3263566" y="5615738"/>
            <a:ext cx="1014656" cy="360039"/>
          </a:xfrm>
          <a:prstGeom prst="rect">
            <a:avLst/>
          </a:prstGeom>
          <a:noFill/>
          <a:ln w="9525">
            <a:noFill/>
            <a:miter lim="800000"/>
            <a:headEnd/>
            <a:tailEnd/>
          </a:ln>
        </p:spPr>
      </p:pic>
      <p:pic>
        <p:nvPicPr>
          <p:cNvPr id="11" name="Picture 2"/>
          <p:cNvPicPr>
            <a:picLocks noChangeAspect="1" noChangeArrowheads="1"/>
          </p:cNvPicPr>
          <p:nvPr/>
        </p:nvPicPr>
        <p:blipFill>
          <a:blip r:embed="rId5" cstate="print"/>
          <a:srcRect/>
          <a:stretch>
            <a:fillRect/>
          </a:stretch>
        </p:blipFill>
        <p:spPr bwMode="auto">
          <a:xfrm>
            <a:off x="3402674" y="1602270"/>
            <a:ext cx="1661092" cy="1133148"/>
          </a:xfrm>
          <a:prstGeom prst="rect">
            <a:avLst/>
          </a:prstGeom>
          <a:noFill/>
          <a:ln w="9525">
            <a:solidFill>
              <a:schemeClr val="accent1"/>
            </a:solidFill>
            <a:miter lim="800000"/>
            <a:headEnd/>
            <a:tailEnd/>
          </a:ln>
        </p:spPr>
      </p:pic>
      <p:pic>
        <p:nvPicPr>
          <p:cNvPr id="12" name="Picture 3"/>
          <p:cNvPicPr>
            <a:picLocks noChangeAspect="1" noChangeArrowheads="1"/>
          </p:cNvPicPr>
          <p:nvPr/>
        </p:nvPicPr>
        <p:blipFill>
          <a:blip r:embed="rId6" cstate="print"/>
          <a:srcRect/>
          <a:stretch>
            <a:fillRect/>
          </a:stretch>
        </p:blipFill>
        <p:spPr bwMode="auto">
          <a:xfrm>
            <a:off x="4775734" y="1223250"/>
            <a:ext cx="2592288" cy="1207925"/>
          </a:xfrm>
          <a:prstGeom prst="rect">
            <a:avLst/>
          </a:prstGeom>
          <a:noFill/>
          <a:ln w="9525">
            <a:solidFill>
              <a:schemeClr val="accent1"/>
            </a:solidFill>
            <a:miter lim="800000"/>
            <a:headEnd/>
            <a:tailEnd/>
          </a:ln>
        </p:spPr>
      </p:pic>
      <p:pic>
        <p:nvPicPr>
          <p:cNvPr id="13" name="Picture 4"/>
          <p:cNvPicPr>
            <a:picLocks noChangeAspect="1" noChangeArrowheads="1"/>
          </p:cNvPicPr>
          <p:nvPr/>
        </p:nvPicPr>
        <p:blipFill>
          <a:blip r:embed="rId7" cstate="print"/>
          <a:srcRect/>
          <a:stretch>
            <a:fillRect/>
          </a:stretch>
        </p:blipFill>
        <p:spPr bwMode="auto">
          <a:xfrm>
            <a:off x="3263566" y="3239474"/>
            <a:ext cx="2518839" cy="792088"/>
          </a:xfrm>
          <a:prstGeom prst="rect">
            <a:avLst/>
          </a:prstGeom>
          <a:noFill/>
          <a:ln w="9525">
            <a:noFill/>
            <a:miter lim="800000"/>
            <a:headEnd/>
            <a:tailEnd/>
          </a:ln>
        </p:spPr>
      </p:pic>
      <p:pic>
        <p:nvPicPr>
          <p:cNvPr id="14" name="Picture 5"/>
          <p:cNvPicPr>
            <a:picLocks noChangeAspect="1" noChangeArrowheads="1"/>
          </p:cNvPicPr>
          <p:nvPr/>
        </p:nvPicPr>
        <p:blipFill>
          <a:blip r:embed="rId8" cstate="print"/>
          <a:srcRect/>
          <a:stretch>
            <a:fillRect/>
          </a:stretch>
        </p:blipFill>
        <p:spPr bwMode="auto">
          <a:xfrm>
            <a:off x="3263566" y="4031562"/>
            <a:ext cx="1363652" cy="216024"/>
          </a:xfrm>
          <a:prstGeom prst="rect">
            <a:avLst/>
          </a:prstGeom>
          <a:noFill/>
          <a:ln w="9525">
            <a:noFill/>
            <a:miter lim="800000"/>
            <a:headEnd/>
            <a:tailEnd/>
          </a:ln>
        </p:spPr>
      </p:pic>
      <p:pic>
        <p:nvPicPr>
          <p:cNvPr id="15" name="Picture 6"/>
          <p:cNvPicPr>
            <a:picLocks noChangeAspect="1" noChangeArrowheads="1"/>
          </p:cNvPicPr>
          <p:nvPr/>
        </p:nvPicPr>
        <p:blipFill>
          <a:blip r:embed="rId9" cstate="print"/>
          <a:srcRect/>
          <a:stretch>
            <a:fillRect/>
          </a:stretch>
        </p:blipFill>
        <p:spPr bwMode="auto">
          <a:xfrm>
            <a:off x="3311302" y="4391602"/>
            <a:ext cx="2472544" cy="1152128"/>
          </a:xfrm>
          <a:prstGeom prst="rect">
            <a:avLst/>
          </a:prstGeom>
          <a:noFill/>
          <a:ln w="9525">
            <a:solidFill>
              <a:schemeClr val="accent1"/>
            </a:solidFill>
            <a:miter lim="800000"/>
            <a:headEnd/>
            <a:tailEnd/>
          </a:ln>
        </p:spPr>
      </p:pic>
      <p:pic>
        <p:nvPicPr>
          <p:cNvPr id="16" name="Picture 3"/>
          <p:cNvPicPr>
            <a:picLocks noChangeAspect="1" noChangeArrowheads="1"/>
          </p:cNvPicPr>
          <p:nvPr/>
        </p:nvPicPr>
        <p:blipFill>
          <a:blip r:embed="rId6" cstate="print"/>
          <a:srcRect/>
          <a:stretch>
            <a:fillRect/>
          </a:stretch>
        </p:blipFill>
        <p:spPr bwMode="auto">
          <a:xfrm>
            <a:off x="6071878" y="4369358"/>
            <a:ext cx="2520280" cy="1174372"/>
          </a:xfrm>
          <a:prstGeom prst="rect">
            <a:avLst/>
          </a:prstGeom>
          <a:noFill/>
          <a:ln w="9525">
            <a:solidFill>
              <a:schemeClr val="accent1"/>
            </a:solidFill>
            <a:miter lim="800000"/>
            <a:headEnd/>
            <a:tailEnd/>
          </a:ln>
        </p:spPr>
      </p:pic>
      <p:pic>
        <p:nvPicPr>
          <p:cNvPr id="17" name="Picture 6"/>
          <p:cNvPicPr>
            <a:picLocks noChangeAspect="1" noChangeArrowheads="1"/>
          </p:cNvPicPr>
          <p:nvPr/>
        </p:nvPicPr>
        <p:blipFill>
          <a:blip r:embed="rId9" cstate="print"/>
          <a:srcRect/>
          <a:stretch>
            <a:fillRect/>
          </a:stretch>
        </p:blipFill>
        <p:spPr bwMode="auto">
          <a:xfrm>
            <a:off x="6071878" y="5687746"/>
            <a:ext cx="2472544" cy="1152128"/>
          </a:xfrm>
          <a:prstGeom prst="rect">
            <a:avLst/>
          </a:prstGeom>
          <a:noFill/>
          <a:ln w="9525">
            <a:solidFill>
              <a:schemeClr val="accent1"/>
            </a:solidFill>
            <a:miter lim="800000"/>
            <a:headEnd/>
            <a:tailEnd/>
          </a:ln>
        </p:spPr>
      </p:pic>
      <p:pic>
        <p:nvPicPr>
          <p:cNvPr id="18" name="Picture 13" descr="http://4.bp.blogspot.com/-ZTFwlPgnCXs/TYHwa5nl_KI/AAAAAAAAA-c/ZydxuzZCxrE/s1600/time%2Bmachine.jpg"/>
          <p:cNvPicPr>
            <a:picLocks noChangeAspect="1" noChangeArrowheads="1"/>
          </p:cNvPicPr>
          <p:nvPr/>
        </p:nvPicPr>
        <p:blipFill>
          <a:blip r:embed="rId10" cstate="print"/>
          <a:srcRect/>
          <a:stretch>
            <a:fillRect/>
          </a:stretch>
        </p:blipFill>
        <p:spPr bwMode="auto">
          <a:xfrm>
            <a:off x="8376134" y="3743530"/>
            <a:ext cx="1485853" cy="1084520"/>
          </a:xfrm>
          <a:prstGeom prst="rect">
            <a:avLst/>
          </a:prstGeom>
          <a:noFill/>
        </p:spPr>
      </p:pic>
    </p:spTree>
    <p:extLst>
      <p:ext uri="{BB962C8B-B14F-4D97-AF65-F5344CB8AC3E}">
        <p14:creationId xmlns:p14="http://schemas.microsoft.com/office/powerpoint/2010/main" val="1331858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en-US" sz="7200" dirty="0" smtClean="0">
                <a:solidFill>
                  <a:schemeClr val="accent4">
                    <a:lumMod val="75000"/>
                  </a:schemeClr>
                </a:solidFill>
                <a:latin typeface="Trebuchet MS Bold" charset="0"/>
                <a:cs typeface="Trebuchet MS Bold" charset="0"/>
              </a:rPr>
              <a:t>Glimpses </a:t>
            </a:r>
            <a:r>
              <a:rPr lang="en-US" sz="7200" dirty="0">
                <a:solidFill>
                  <a:schemeClr val="accent4">
                    <a:lumMod val="75000"/>
                  </a:schemeClr>
                </a:solidFill>
                <a:latin typeface="Trebuchet MS Bold" charset="0"/>
                <a:cs typeface="Trebuchet MS Bold" charset="0"/>
              </a:rPr>
              <a:t>of the past</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cxnSp>
        <p:nvCxnSpPr>
          <p:cNvPr id="8" name="Straight Connector 7"/>
          <p:cNvCxnSpPr/>
          <p:nvPr/>
        </p:nvCxnSpPr>
        <p:spPr>
          <a:xfrm rot="5400000">
            <a:off x="3935760" y="4653136"/>
            <a:ext cx="3600400" cy="0"/>
          </a:xfrm>
          <a:prstGeom prst="line">
            <a:avLst/>
          </a:prstGeom>
        </p:spPr>
        <p:style>
          <a:lnRef idx="2">
            <a:schemeClr val="accent1"/>
          </a:lnRef>
          <a:fillRef idx="0">
            <a:schemeClr val="accent1"/>
          </a:fillRef>
          <a:effectRef idx="1">
            <a:schemeClr val="accent1"/>
          </a:effectRef>
          <a:fontRef idx="minor">
            <a:schemeClr val="tx1"/>
          </a:fontRef>
        </p:style>
      </p:cxnSp>
      <p:sp>
        <p:nvSpPr>
          <p:cNvPr id="9" name="TextBox 8"/>
          <p:cNvSpPr txBox="1"/>
          <p:nvPr/>
        </p:nvSpPr>
        <p:spPr>
          <a:xfrm>
            <a:off x="4223792" y="2780929"/>
            <a:ext cx="1338828" cy="461665"/>
          </a:xfrm>
          <a:prstGeom prst="rect">
            <a:avLst/>
          </a:prstGeom>
          <a:noFill/>
        </p:spPr>
        <p:txBody>
          <a:bodyPr wrap="none" rtlCol="0">
            <a:spAutoFit/>
          </a:bodyPr>
          <a:lstStyle/>
          <a:p>
            <a:r>
              <a:rPr lang="en-US" sz="2400" u="sng" dirty="0"/>
              <a:t>Session 1</a:t>
            </a:r>
          </a:p>
        </p:txBody>
      </p:sp>
      <p:sp>
        <p:nvSpPr>
          <p:cNvPr id="10" name="TextBox 9"/>
          <p:cNvSpPr txBox="1"/>
          <p:nvPr/>
        </p:nvSpPr>
        <p:spPr>
          <a:xfrm>
            <a:off x="5735960" y="2790221"/>
            <a:ext cx="1338828" cy="461665"/>
          </a:xfrm>
          <a:prstGeom prst="rect">
            <a:avLst/>
          </a:prstGeom>
          <a:noFill/>
        </p:spPr>
        <p:txBody>
          <a:bodyPr wrap="none" rtlCol="0">
            <a:spAutoFit/>
          </a:bodyPr>
          <a:lstStyle/>
          <a:p>
            <a:r>
              <a:rPr lang="en-US" sz="2400" u="sng" dirty="0"/>
              <a:t>Session 2</a:t>
            </a:r>
          </a:p>
        </p:txBody>
      </p:sp>
      <p:pic>
        <p:nvPicPr>
          <p:cNvPr id="11" name="Picture 5"/>
          <p:cNvPicPr>
            <a:picLocks noChangeAspect="1" noChangeArrowheads="1"/>
          </p:cNvPicPr>
          <p:nvPr/>
        </p:nvPicPr>
        <p:blipFill>
          <a:blip r:embed="rId4" cstate="print"/>
          <a:srcRect/>
          <a:stretch>
            <a:fillRect/>
          </a:stretch>
        </p:blipFill>
        <p:spPr bwMode="auto">
          <a:xfrm>
            <a:off x="3071664" y="5589241"/>
            <a:ext cx="1014656" cy="360039"/>
          </a:xfrm>
          <a:prstGeom prst="rect">
            <a:avLst/>
          </a:prstGeom>
          <a:noFill/>
          <a:ln w="9525">
            <a:noFill/>
            <a:miter lim="800000"/>
            <a:headEnd/>
            <a:tailEnd/>
          </a:ln>
        </p:spPr>
      </p:pic>
      <p:pic>
        <p:nvPicPr>
          <p:cNvPr id="12" name="Picture 2"/>
          <p:cNvPicPr>
            <a:picLocks noChangeAspect="1" noChangeArrowheads="1"/>
          </p:cNvPicPr>
          <p:nvPr/>
        </p:nvPicPr>
        <p:blipFill>
          <a:blip r:embed="rId5" cstate="print"/>
          <a:srcRect/>
          <a:stretch>
            <a:fillRect/>
          </a:stretch>
        </p:blipFill>
        <p:spPr bwMode="auto">
          <a:xfrm>
            <a:off x="3642820" y="1575772"/>
            <a:ext cx="1661092" cy="1133148"/>
          </a:xfrm>
          <a:prstGeom prst="rect">
            <a:avLst/>
          </a:prstGeom>
          <a:noFill/>
          <a:ln w="9525">
            <a:solidFill>
              <a:schemeClr val="accent1"/>
            </a:solidFill>
            <a:miter lim="800000"/>
            <a:headEnd/>
            <a:tailEnd/>
          </a:ln>
        </p:spPr>
      </p:pic>
      <p:pic>
        <p:nvPicPr>
          <p:cNvPr id="13" name="Picture 3"/>
          <p:cNvPicPr>
            <a:picLocks noChangeAspect="1" noChangeArrowheads="1"/>
          </p:cNvPicPr>
          <p:nvPr/>
        </p:nvPicPr>
        <p:blipFill>
          <a:blip r:embed="rId6" cstate="print"/>
          <a:srcRect/>
          <a:stretch>
            <a:fillRect/>
          </a:stretch>
        </p:blipFill>
        <p:spPr bwMode="auto">
          <a:xfrm>
            <a:off x="5015880" y="1196753"/>
            <a:ext cx="2592288" cy="1207925"/>
          </a:xfrm>
          <a:prstGeom prst="rect">
            <a:avLst/>
          </a:prstGeom>
          <a:noFill/>
          <a:ln w="9525">
            <a:solidFill>
              <a:schemeClr val="accent1"/>
            </a:solidFill>
            <a:miter lim="800000"/>
            <a:headEnd/>
            <a:tailEnd/>
          </a:ln>
        </p:spPr>
      </p:pic>
      <p:pic>
        <p:nvPicPr>
          <p:cNvPr id="14" name="Picture 4"/>
          <p:cNvPicPr>
            <a:picLocks noChangeAspect="1" noChangeArrowheads="1"/>
          </p:cNvPicPr>
          <p:nvPr/>
        </p:nvPicPr>
        <p:blipFill>
          <a:blip r:embed="rId7" cstate="print"/>
          <a:srcRect/>
          <a:stretch>
            <a:fillRect/>
          </a:stretch>
        </p:blipFill>
        <p:spPr bwMode="auto">
          <a:xfrm>
            <a:off x="3071665" y="3212976"/>
            <a:ext cx="2518839" cy="792088"/>
          </a:xfrm>
          <a:prstGeom prst="rect">
            <a:avLst/>
          </a:prstGeom>
          <a:noFill/>
          <a:ln w="9525">
            <a:noFill/>
            <a:miter lim="800000"/>
            <a:headEnd/>
            <a:tailEnd/>
          </a:ln>
        </p:spPr>
      </p:pic>
      <p:pic>
        <p:nvPicPr>
          <p:cNvPr id="15" name="Picture 5"/>
          <p:cNvPicPr>
            <a:picLocks noChangeAspect="1" noChangeArrowheads="1"/>
          </p:cNvPicPr>
          <p:nvPr/>
        </p:nvPicPr>
        <p:blipFill>
          <a:blip r:embed="rId8" cstate="print"/>
          <a:srcRect/>
          <a:stretch>
            <a:fillRect/>
          </a:stretch>
        </p:blipFill>
        <p:spPr bwMode="auto">
          <a:xfrm>
            <a:off x="3071664" y="4005064"/>
            <a:ext cx="1363652" cy="216024"/>
          </a:xfrm>
          <a:prstGeom prst="rect">
            <a:avLst/>
          </a:prstGeom>
          <a:noFill/>
          <a:ln w="9525">
            <a:noFill/>
            <a:miter lim="800000"/>
            <a:headEnd/>
            <a:tailEnd/>
          </a:ln>
        </p:spPr>
      </p:pic>
      <p:pic>
        <p:nvPicPr>
          <p:cNvPr id="16" name="Picture 6"/>
          <p:cNvPicPr>
            <a:picLocks noChangeAspect="1" noChangeArrowheads="1"/>
          </p:cNvPicPr>
          <p:nvPr/>
        </p:nvPicPr>
        <p:blipFill>
          <a:blip r:embed="rId9" cstate="print"/>
          <a:srcRect/>
          <a:stretch>
            <a:fillRect/>
          </a:stretch>
        </p:blipFill>
        <p:spPr bwMode="auto">
          <a:xfrm>
            <a:off x="3119400" y="4365104"/>
            <a:ext cx="2472544" cy="1152128"/>
          </a:xfrm>
          <a:prstGeom prst="rect">
            <a:avLst/>
          </a:prstGeom>
          <a:noFill/>
          <a:ln w="9525">
            <a:solidFill>
              <a:schemeClr val="accent1"/>
            </a:solidFill>
            <a:miter lim="800000"/>
            <a:headEnd/>
            <a:tailEnd/>
          </a:ln>
        </p:spPr>
      </p:pic>
      <p:pic>
        <p:nvPicPr>
          <p:cNvPr id="17" name="Picture 3"/>
          <p:cNvPicPr>
            <a:picLocks noChangeAspect="1" noChangeArrowheads="1"/>
          </p:cNvPicPr>
          <p:nvPr/>
        </p:nvPicPr>
        <p:blipFill>
          <a:blip r:embed="rId6" cstate="print"/>
          <a:srcRect/>
          <a:stretch>
            <a:fillRect/>
          </a:stretch>
        </p:blipFill>
        <p:spPr bwMode="auto">
          <a:xfrm>
            <a:off x="5879976" y="5286141"/>
            <a:ext cx="2520280" cy="1174372"/>
          </a:xfrm>
          <a:prstGeom prst="rect">
            <a:avLst/>
          </a:prstGeom>
          <a:noFill/>
          <a:ln w="9525">
            <a:solidFill>
              <a:schemeClr val="accent1"/>
            </a:solidFill>
            <a:miter lim="800000"/>
            <a:headEnd/>
            <a:tailEnd/>
          </a:ln>
        </p:spPr>
      </p:pic>
      <p:pic>
        <p:nvPicPr>
          <p:cNvPr id="18" name="Picture 13" descr="http://4.bp.blogspot.com/-ZTFwlPgnCXs/TYHwa5nl_KI/AAAAAAAAA-c/ZydxuzZCxrE/s1600/time%2Bmachine.jpg"/>
          <p:cNvPicPr>
            <a:picLocks noChangeAspect="1" noChangeArrowheads="1"/>
          </p:cNvPicPr>
          <p:nvPr/>
        </p:nvPicPr>
        <p:blipFill>
          <a:blip r:embed="rId10" cstate="print"/>
          <a:srcRect/>
          <a:stretch>
            <a:fillRect/>
          </a:stretch>
        </p:blipFill>
        <p:spPr bwMode="auto">
          <a:xfrm>
            <a:off x="8184233" y="4804329"/>
            <a:ext cx="1485853" cy="1084520"/>
          </a:xfrm>
          <a:prstGeom prst="rect">
            <a:avLst/>
          </a:prstGeom>
          <a:noFill/>
        </p:spPr>
      </p:pic>
      <p:pic>
        <p:nvPicPr>
          <p:cNvPr id="19" name="Picture 2"/>
          <p:cNvPicPr>
            <a:picLocks noChangeAspect="1" noChangeArrowheads="1"/>
          </p:cNvPicPr>
          <p:nvPr/>
        </p:nvPicPr>
        <p:blipFill>
          <a:blip r:embed="rId11" cstate="print"/>
          <a:srcRect/>
          <a:stretch>
            <a:fillRect/>
          </a:stretch>
        </p:blipFill>
        <p:spPr bwMode="auto">
          <a:xfrm>
            <a:off x="5851174" y="3645024"/>
            <a:ext cx="4565307" cy="216024"/>
          </a:xfrm>
          <a:prstGeom prst="rect">
            <a:avLst/>
          </a:prstGeom>
          <a:noFill/>
          <a:ln w="9525">
            <a:noFill/>
            <a:miter lim="800000"/>
            <a:headEnd/>
            <a:tailEnd/>
          </a:ln>
        </p:spPr>
      </p:pic>
    </p:spTree>
    <p:extLst>
      <p:ext uri="{BB962C8B-B14F-4D97-AF65-F5344CB8AC3E}">
        <p14:creationId xmlns:p14="http://schemas.microsoft.com/office/powerpoint/2010/main" val="724619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Flashback to the </a:t>
            </a:r>
            <a:r>
              <a:rPr lang="fr-FR" sz="7200" dirty="0" err="1" smtClean="0">
                <a:solidFill>
                  <a:schemeClr val="accent4">
                    <a:lumMod val="75000"/>
                  </a:schemeClr>
                </a:solidFill>
                <a:latin typeface="Trebuchet MS Bold" charset="0"/>
                <a:cs typeface="Trebuchet MS Bold" charset="0"/>
              </a:rPr>
              <a:t>Past</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20" name="Picture 5"/>
          <p:cNvPicPr>
            <a:picLocks noChangeAspect="1" noChangeArrowheads="1"/>
          </p:cNvPicPr>
          <p:nvPr/>
        </p:nvPicPr>
        <p:blipFill>
          <a:blip r:embed="rId4" cstate="print"/>
          <a:srcRect/>
          <a:stretch>
            <a:fillRect/>
          </a:stretch>
        </p:blipFill>
        <p:spPr bwMode="auto">
          <a:xfrm>
            <a:off x="3169987" y="3851636"/>
            <a:ext cx="1014656" cy="360039"/>
          </a:xfrm>
          <a:prstGeom prst="rect">
            <a:avLst/>
          </a:prstGeom>
          <a:noFill/>
          <a:ln w="9525">
            <a:noFill/>
            <a:miter lim="800000"/>
            <a:headEnd/>
            <a:tailEnd/>
          </a:ln>
        </p:spPr>
      </p:pic>
      <p:pic>
        <p:nvPicPr>
          <p:cNvPr id="21" name="Picture 3"/>
          <p:cNvPicPr>
            <a:picLocks noChangeAspect="1" noChangeArrowheads="1"/>
          </p:cNvPicPr>
          <p:nvPr/>
        </p:nvPicPr>
        <p:blipFill>
          <a:blip r:embed="rId5" cstate="print"/>
          <a:srcRect/>
          <a:stretch>
            <a:fillRect/>
          </a:stretch>
        </p:blipFill>
        <p:spPr bwMode="auto">
          <a:xfrm>
            <a:off x="7176120" y="1484785"/>
            <a:ext cx="2592288" cy="1207925"/>
          </a:xfrm>
          <a:prstGeom prst="rect">
            <a:avLst/>
          </a:prstGeom>
          <a:noFill/>
          <a:ln w="9525">
            <a:solidFill>
              <a:schemeClr val="accent1"/>
            </a:solidFill>
            <a:miter lim="800000"/>
            <a:headEnd/>
            <a:tailEnd/>
          </a:ln>
        </p:spPr>
      </p:pic>
      <p:pic>
        <p:nvPicPr>
          <p:cNvPr id="22" name="Picture 4"/>
          <p:cNvPicPr>
            <a:picLocks noChangeAspect="1" noChangeArrowheads="1"/>
          </p:cNvPicPr>
          <p:nvPr/>
        </p:nvPicPr>
        <p:blipFill>
          <a:blip r:embed="rId6" cstate="print"/>
          <a:srcRect/>
          <a:stretch>
            <a:fillRect/>
          </a:stretch>
        </p:blipFill>
        <p:spPr bwMode="auto">
          <a:xfrm>
            <a:off x="3169988" y="1475371"/>
            <a:ext cx="2518839" cy="792088"/>
          </a:xfrm>
          <a:prstGeom prst="rect">
            <a:avLst/>
          </a:prstGeom>
          <a:noFill/>
          <a:ln w="9525">
            <a:noFill/>
            <a:miter lim="800000"/>
            <a:headEnd/>
            <a:tailEnd/>
          </a:ln>
        </p:spPr>
      </p:pic>
      <p:pic>
        <p:nvPicPr>
          <p:cNvPr id="23" name="Picture 5"/>
          <p:cNvPicPr>
            <a:picLocks noChangeAspect="1" noChangeArrowheads="1"/>
          </p:cNvPicPr>
          <p:nvPr/>
        </p:nvPicPr>
        <p:blipFill>
          <a:blip r:embed="rId7" cstate="print"/>
          <a:srcRect/>
          <a:stretch>
            <a:fillRect/>
          </a:stretch>
        </p:blipFill>
        <p:spPr bwMode="auto">
          <a:xfrm>
            <a:off x="3169987" y="2267459"/>
            <a:ext cx="1363652" cy="216024"/>
          </a:xfrm>
          <a:prstGeom prst="rect">
            <a:avLst/>
          </a:prstGeom>
          <a:noFill/>
          <a:ln w="9525">
            <a:noFill/>
            <a:miter lim="800000"/>
            <a:headEnd/>
            <a:tailEnd/>
          </a:ln>
        </p:spPr>
      </p:pic>
      <p:pic>
        <p:nvPicPr>
          <p:cNvPr id="24" name="Picture 6"/>
          <p:cNvPicPr>
            <a:picLocks noChangeAspect="1" noChangeArrowheads="1"/>
          </p:cNvPicPr>
          <p:nvPr/>
        </p:nvPicPr>
        <p:blipFill>
          <a:blip r:embed="rId8" cstate="print"/>
          <a:srcRect/>
          <a:stretch>
            <a:fillRect/>
          </a:stretch>
        </p:blipFill>
        <p:spPr bwMode="auto">
          <a:xfrm>
            <a:off x="3217723" y="2627499"/>
            <a:ext cx="2472544" cy="1152128"/>
          </a:xfrm>
          <a:prstGeom prst="rect">
            <a:avLst/>
          </a:prstGeom>
          <a:noFill/>
          <a:ln w="9525">
            <a:solidFill>
              <a:schemeClr val="accent1"/>
            </a:solidFill>
            <a:miter lim="800000"/>
            <a:headEnd/>
            <a:tailEnd/>
          </a:ln>
        </p:spPr>
      </p:pic>
      <p:pic>
        <p:nvPicPr>
          <p:cNvPr id="25" name="Picture 3"/>
          <p:cNvPicPr>
            <a:picLocks noChangeAspect="1" noChangeArrowheads="1"/>
          </p:cNvPicPr>
          <p:nvPr/>
        </p:nvPicPr>
        <p:blipFill>
          <a:blip r:embed="rId5" cstate="print"/>
          <a:srcRect/>
          <a:stretch>
            <a:fillRect/>
          </a:stretch>
        </p:blipFill>
        <p:spPr bwMode="auto">
          <a:xfrm>
            <a:off x="7248128" y="5341559"/>
            <a:ext cx="2520280" cy="1174372"/>
          </a:xfrm>
          <a:prstGeom prst="rect">
            <a:avLst/>
          </a:prstGeom>
          <a:noFill/>
          <a:ln w="9525">
            <a:solidFill>
              <a:schemeClr val="accent1"/>
            </a:solidFill>
            <a:miter lim="800000"/>
            <a:headEnd/>
            <a:tailEnd/>
          </a:ln>
        </p:spPr>
      </p:pic>
      <p:pic>
        <p:nvPicPr>
          <p:cNvPr id="26" name="Picture 13" descr="http://4.bp.blogspot.com/-ZTFwlPgnCXs/TYHwa5nl_KI/AAAAAAAAA-c/ZydxuzZCxrE/s1600/time%2Bmachine.jpg"/>
          <p:cNvPicPr>
            <a:picLocks noChangeAspect="1" noChangeArrowheads="1"/>
          </p:cNvPicPr>
          <p:nvPr/>
        </p:nvPicPr>
        <p:blipFill>
          <a:blip r:embed="rId9" cstate="print"/>
          <a:srcRect/>
          <a:stretch>
            <a:fillRect/>
          </a:stretch>
        </p:blipFill>
        <p:spPr bwMode="auto">
          <a:xfrm>
            <a:off x="9192344" y="4643723"/>
            <a:ext cx="986550" cy="720080"/>
          </a:xfrm>
          <a:prstGeom prst="rect">
            <a:avLst/>
          </a:prstGeom>
          <a:noFill/>
        </p:spPr>
      </p:pic>
      <p:pic>
        <p:nvPicPr>
          <p:cNvPr id="27" name="Picture 2"/>
          <p:cNvPicPr>
            <a:picLocks noChangeAspect="1" noChangeArrowheads="1"/>
          </p:cNvPicPr>
          <p:nvPr/>
        </p:nvPicPr>
        <p:blipFill>
          <a:blip r:embed="rId10" cstate="print"/>
          <a:srcRect/>
          <a:stretch>
            <a:fillRect/>
          </a:stretch>
        </p:blipFill>
        <p:spPr bwMode="auto">
          <a:xfrm>
            <a:off x="3198996" y="4211675"/>
            <a:ext cx="5993349" cy="1080120"/>
          </a:xfrm>
          <a:prstGeom prst="rect">
            <a:avLst/>
          </a:prstGeom>
          <a:noFill/>
          <a:ln w="9525">
            <a:noFill/>
            <a:miter lim="800000"/>
            <a:headEnd/>
            <a:tailEnd/>
          </a:ln>
        </p:spPr>
      </p:pic>
    </p:spTree>
    <p:extLst>
      <p:ext uri="{BB962C8B-B14F-4D97-AF65-F5344CB8AC3E}">
        <p14:creationId xmlns:p14="http://schemas.microsoft.com/office/powerpoint/2010/main" val="2492430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Compare </a:t>
            </a:r>
            <a:r>
              <a:rPr lang="fr-FR" sz="7200" i="1" dirty="0" err="1" smtClean="0">
                <a:solidFill>
                  <a:schemeClr val="accent4">
                    <a:lumMod val="75000"/>
                  </a:schemeClr>
                </a:solidFill>
                <a:latin typeface="Trebuchet MS Bold" charset="0"/>
                <a:cs typeface="Trebuchet MS Bold" charset="0"/>
              </a:rPr>
              <a:t>now</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with</a:t>
            </a:r>
            <a:r>
              <a:rPr lang="fr-FR" sz="7200" dirty="0" smtClean="0">
                <a:solidFill>
                  <a:schemeClr val="accent4">
                    <a:lumMod val="75000"/>
                  </a:schemeClr>
                </a:solidFill>
                <a:latin typeface="Trebuchet MS Bold" charset="0"/>
                <a:cs typeface="Trebuchet MS Bold" charset="0"/>
              </a:rPr>
              <a:t> </a:t>
            </a:r>
            <a:r>
              <a:rPr lang="fr-FR" sz="7200" i="1" dirty="0" smtClean="0">
                <a:solidFill>
                  <a:schemeClr val="accent4">
                    <a:lumMod val="75000"/>
                  </a:schemeClr>
                </a:solidFill>
                <a:latin typeface="Trebuchet MS Bold" charset="0"/>
                <a:cs typeface="Trebuchet MS Bold" charset="0"/>
              </a:rPr>
              <a:t>the </a:t>
            </a:r>
            <a:r>
              <a:rPr lang="fr-FR" sz="7200" i="1" dirty="0" err="1" smtClean="0">
                <a:solidFill>
                  <a:schemeClr val="accent4">
                    <a:lumMod val="75000"/>
                  </a:schemeClr>
                </a:solidFill>
                <a:latin typeface="Trebuchet MS Bold" charset="0"/>
                <a:cs typeface="Trebuchet MS Bold" charset="0"/>
              </a:rPr>
              <a:t>past</a:t>
            </a:r>
            <a:endParaRPr lang="fr-FR" sz="7200" i="1"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7" name="Picture 1"/>
          <p:cNvPicPr>
            <a:picLocks noChangeAspect="1" noChangeArrowheads="1"/>
          </p:cNvPicPr>
          <p:nvPr/>
        </p:nvPicPr>
        <p:blipFill>
          <a:blip r:embed="rId4" cstate="print"/>
          <a:srcRect/>
          <a:stretch>
            <a:fillRect/>
          </a:stretch>
        </p:blipFill>
        <p:spPr bwMode="auto">
          <a:xfrm>
            <a:off x="3071665" y="1700808"/>
            <a:ext cx="7343849" cy="2088232"/>
          </a:xfrm>
          <a:prstGeom prst="rect">
            <a:avLst/>
          </a:prstGeom>
          <a:noFill/>
          <a:ln w="9525">
            <a:noFill/>
            <a:miter lim="800000"/>
            <a:headEnd/>
            <a:tailEnd/>
          </a:ln>
        </p:spPr>
      </p:pic>
      <p:pic>
        <p:nvPicPr>
          <p:cNvPr id="8" name="Picture 2"/>
          <p:cNvPicPr>
            <a:picLocks noChangeAspect="1" noChangeArrowheads="1"/>
          </p:cNvPicPr>
          <p:nvPr/>
        </p:nvPicPr>
        <p:blipFill>
          <a:blip r:embed="rId5" cstate="print"/>
          <a:srcRect/>
          <a:stretch>
            <a:fillRect/>
          </a:stretch>
        </p:blipFill>
        <p:spPr bwMode="auto">
          <a:xfrm>
            <a:off x="3071664" y="4293096"/>
            <a:ext cx="5472608" cy="1174546"/>
          </a:xfrm>
          <a:prstGeom prst="rect">
            <a:avLst/>
          </a:prstGeom>
          <a:noFill/>
          <a:ln w="9525">
            <a:solidFill>
              <a:schemeClr val="accent1"/>
            </a:solidFill>
            <a:miter lim="800000"/>
            <a:headEnd/>
            <a:tailEnd/>
          </a:ln>
        </p:spPr>
      </p:pic>
    </p:spTree>
    <p:extLst>
      <p:ext uri="{BB962C8B-B14F-4D97-AF65-F5344CB8AC3E}">
        <p14:creationId xmlns:p14="http://schemas.microsoft.com/office/powerpoint/2010/main" val="3906732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Powered</a:t>
            </a:r>
            <a:r>
              <a:rPr lang="fr-FR" sz="7200" dirty="0" smtClean="0">
                <a:solidFill>
                  <a:schemeClr val="accent4">
                    <a:lumMod val="75000"/>
                  </a:schemeClr>
                </a:solidFill>
                <a:latin typeface="Trebuchet MS Bold" charset="0"/>
                <a:cs typeface="Trebuchet MS Bold" charset="0"/>
              </a:rPr>
              <a:t> by Undo</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pPr marL="0" indent="0">
              <a:buNone/>
            </a:pPr>
            <a:endParaRPr lang="fr-FR" dirty="0" smtClean="0"/>
          </a:p>
          <a:p>
            <a:pPr lvl="1"/>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19" name="Can 18"/>
          <p:cNvSpPr/>
          <p:nvPr/>
        </p:nvSpPr>
        <p:spPr>
          <a:xfrm>
            <a:off x="3143672" y="1844824"/>
            <a:ext cx="6480720" cy="4536504"/>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600" dirty="0"/>
              <a:t>UNDO</a:t>
            </a:r>
          </a:p>
        </p:txBody>
      </p:sp>
    </p:spTree>
    <p:extLst>
      <p:ext uri="{BB962C8B-B14F-4D97-AF65-F5344CB8AC3E}">
        <p14:creationId xmlns:p14="http://schemas.microsoft.com/office/powerpoint/2010/main" val="978168928"/>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err="1" smtClean="0">
                <a:solidFill>
                  <a:schemeClr val="bg1"/>
                </a:solidFill>
                <a:latin typeface="Trebuchet MS Bold" charset="0"/>
                <a:cs typeface="Trebuchet MS Bold" charset="0"/>
              </a:rPr>
              <a:t>Integrity</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22557909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What</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is</a:t>
            </a:r>
            <a:r>
              <a:rPr lang="fr-FR" sz="7200" dirty="0" smtClean="0">
                <a:solidFill>
                  <a:schemeClr val="accent4">
                    <a:lumMod val="75000"/>
                  </a:schemeClr>
                </a:solidFill>
                <a:latin typeface="Trebuchet MS Bold" charset="0"/>
                <a:cs typeface="Trebuchet MS Bold" charset="0"/>
              </a:rPr>
              <a:t> data?</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2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299422" y="956826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59177" y="1012071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618757" y="9204110"/>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532160" y="9292044"/>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489999" y="9480335"/>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binary co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96614" y="2062162"/>
            <a:ext cx="4853305" cy="3235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727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Data </a:t>
            </a:r>
            <a:r>
              <a:rPr lang="fr-FR" sz="7200" dirty="0" err="1" smtClean="0">
                <a:solidFill>
                  <a:schemeClr val="accent4">
                    <a:lumMod val="75000"/>
                  </a:schemeClr>
                </a:solidFill>
                <a:latin typeface="Trebuchet MS Bold" charset="0"/>
                <a:cs typeface="Trebuchet MS Bold" charset="0"/>
              </a:rPr>
              <a:t>Constraints</a:t>
            </a:r>
            <a:r>
              <a:rPr lang="fr-FR" sz="7200" dirty="0" smtClean="0">
                <a:solidFill>
                  <a:schemeClr val="accent4">
                    <a:lumMod val="75000"/>
                  </a:schemeClr>
                </a:solidFill>
                <a:latin typeface="Trebuchet MS Bold" charset="0"/>
                <a:cs typeface="Trebuchet MS Bold" charset="0"/>
              </a:rPr>
              <a:t>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to </a:t>
            </a:r>
            <a:r>
              <a:rPr lang="fr-FR" sz="7200" dirty="0" err="1" smtClean="0">
                <a:solidFill>
                  <a:schemeClr val="accent4">
                    <a:lumMod val="75000"/>
                  </a:schemeClr>
                </a:solidFill>
                <a:latin typeface="Trebuchet MS Bold" charset="0"/>
                <a:cs typeface="Trebuchet MS Bold" charset="0"/>
              </a:rPr>
              <a:t>protect</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integrity</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lnSpcReduction="10000"/>
          </a:bodyPr>
          <a:lstStyle/>
          <a:p>
            <a:r>
              <a:rPr lang="fr-FR" dirty="0" err="1" smtClean="0"/>
              <a:t>Allowable</a:t>
            </a:r>
            <a:r>
              <a:rPr lang="fr-FR" dirty="0" smtClean="0"/>
              <a:t> values</a:t>
            </a:r>
          </a:p>
          <a:p>
            <a:r>
              <a:rPr lang="fr-FR" dirty="0" err="1" smtClean="0"/>
              <a:t>Mandatory</a:t>
            </a:r>
            <a:r>
              <a:rPr lang="fr-FR" dirty="0" smtClean="0"/>
              <a:t> </a:t>
            </a:r>
            <a:r>
              <a:rPr lang="fr-FR" dirty="0" err="1" smtClean="0"/>
              <a:t>attributes</a:t>
            </a:r>
            <a:endParaRPr lang="fr-FR" dirty="0" smtClean="0"/>
          </a:p>
          <a:p>
            <a:r>
              <a:rPr lang="fr-FR" dirty="0" smtClean="0"/>
              <a:t>(</a:t>
            </a:r>
            <a:r>
              <a:rPr lang="fr-FR" dirty="0" err="1" smtClean="0"/>
              <a:t>Foreign</a:t>
            </a:r>
            <a:r>
              <a:rPr lang="fr-FR" dirty="0" smtClean="0"/>
              <a:t> Key) </a:t>
            </a:r>
            <a:r>
              <a:rPr lang="fr-FR" dirty="0" err="1" smtClean="0"/>
              <a:t>References</a:t>
            </a:r>
            <a:endParaRPr lang="fr-FR" dirty="0" smtClean="0"/>
          </a:p>
          <a:p>
            <a:r>
              <a:rPr lang="fr-FR" dirty="0" smtClean="0"/>
              <a:t>NULL</a:t>
            </a:r>
          </a:p>
          <a:p>
            <a:r>
              <a:rPr lang="fr-FR" dirty="0" err="1" smtClean="0"/>
              <a:t>Constraints</a:t>
            </a:r>
            <a:r>
              <a:rPr lang="fr-FR" dirty="0" smtClean="0"/>
              <a:t> on</a:t>
            </a:r>
          </a:p>
          <a:p>
            <a:pPr lvl="1"/>
            <a:r>
              <a:rPr lang="fr-FR" dirty="0" smtClean="0"/>
              <a:t>type</a:t>
            </a:r>
          </a:p>
          <a:p>
            <a:pPr lvl="1"/>
            <a:r>
              <a:rPr lang="fr-FR" dirty="0" err="1" smtClean="0"/>
              <a:t>length</a:t>
            </a:r>
            <a:endParaRPr lang="fr-FR" dirty="0" smtClean="0"/>
          </a:p>
          <a:p>
            <a:pPr lvl="1"/>
            <a:r>
              <a:rPr lang="fr-FR" dirty="0"/>
              <a:t>f</a:t>
            </a:r>
            <a:r>
              <a:rPr lang="fr-FR" dirty="0" smtClean="0"/>
              <a:t>ormat</a:t>
            </a:r>
          </a:p>
          <a:p>
            <a:pPr lvl="1"/>
            <a:r>
              <a:rPr lang="fr-FR" dirty="0" err="1" smtClean="0"/>
              <a:t>Spelling</a:t>
            </a:r>
            <a:endParaRPr lang="fr-FR" dirty="0" smtClean="0"/>
          </a:p>
          <a:p>
            <a:pPr lvl="1"/>
            <a:r>
              <a:rPr lang="fr-FR" dirty="0" err="1" smtClean="0"/>
              <a:t>Character</a:t>
            </a:r>
            <a:r>
              <a:rPr lang="fr-FR" dirty="0" smtClean="0"/>
              <a:t> </a:t>
            </a:r>
            <a:r>
              <a:rPr lang="fr-FR" dirty="0" err="1" smtClean="0"/>
              <a:t>encoding</a:t>
            </a:r>
            <a:endParaRPr lang="fr-FR" dirty="0" smtClean="0"/>
          </a:p>
          <a:p>
            <a:pPr lvl="1"/>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7" name="Picture 2"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r="37461"/>
          <a:stretch/>
        </p:blipFill>
        <p:spPr bwMode="auto">
          <a:xfrm>
            <a:off x="7974418" y="2496852"/>
            <a:ext cx="2980054" cy="34036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3601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Data </a:t>
            </a:r>
            <a:r>
              <a:rPr lang="fr-FR" sz="7200" dirty="0" err="1" smtClean="0">
                <a:solidFill>
                  <a:schemeClr val="accent4">
                    <a:lumMod val="75000"/>
                  </a:schemeClr>
                </a:solidFill>
                <a:latin typeface="Trebuchet MS Bold" charset="0"/>
                <a:cs typeface="Trebuchet MS Bold" charset="0"/>
              </a:rPr>
              <a:t>is</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representation</a:t>
            </a:r>
            <a:r>
              <a:rPr lang="fr-FR" sz="7200" dirty="0" smtClean="0">
                <a:solidFill>
                  <a:schemeClr val="accent4">
                    <a:lumMod val="75000"/>
                  </a:schemeClr>
                </a:solidFill>
                <a:latin typeface="Trebuchet MS Bold" charset="0"/>
                <a:cs typeface="Trebuchet MS Bold" charset="0"/>
              </a:rPr>
              <a:t> of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the </a:t>
            </a:r>
            <a:r>
              <a:rPr lang="fr-FR" sz="7200" dirty="0" err="1" smtClean="0">
                <a:solidFill>
                  <a:schemeClr val="accent4">
                    <a:lumMod val="75000"/>
                  </a:schemeClr>
                </a:solidFill>
                <a:latin typeface="Trebuchet MS Bold" charset="0"/>
                <a:cs typeface="Trebuchet MS Bold" charset="0"/>
              </a:rPr>
              <a:t>known</a:t>
            </a:r>
            <a:r>
              <a:rPr lang="fr-FR" sz="7200" dirty="0" smtClean="0">
                <a:solidFill>
                  <a:schemeClr val="accent4">
                    <a:lumMod val="75000"/>
                  </a:schemeClr>
                </a:solidFill>
                <a:latin typeface="Trebuchet MS Bold" charset="0"/>
                <a:cs typeface="Trebuchet MS Bold" charset="0"/>
              </a:rPr>
              <a:t> real world</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fr-FR" dirty="0" smtClean="0"/>
              <a:t>How </a:t>
            </a:r>
            <a:r>
              <a:rPr lang="fr-FR" dirty="0" err="1" smtClean="0"/>
              <a:t>useful</a:t>
            </a:r>
            <a:r>
              <a:rPr lang="fr-FR" dirty="0" smtClean="0"/>
              <a:t> </a:t>
            </a:r>
            <a:r>
              <a:rPr lang="fr-FR" dirty="0" err="1" smtClean="0"/>
              <a:t>is</a:t>
            </a:r>
            <a:r>
              <a:rPr lang="fr-FR" dirty="0" smtClean="0"/>
              <a:t> </a:t>
            </a:r>
            <a:r>
              <a:rPr lang="fr-FR" dirty="0" err="1" smtClean="0"/>
              <a:t>it</a:t>
            </a:r>
            <a:r>
              <a:rPr lang="fr-FR" dirty="0" smtClean="0"/>
              <a:t> to </a:t>
            </a:r>
            <a:r>
              <a:rPr lang="fr-FR" dirty="0" err="1" smtClean="0"/>
              <a:t>enforce</a:t>
            </a:r>
            <a:r>
              <a:rPr lang="fr-FR" dirty="0" smtClean="0"/>
              <a:t> data </a:t>
            </a:r>
            <a:r>
              <a:rPr lang="fr-FR" dirty="0" err="1" smtClean="0"/>
              <a:t>integrity</a:t>
            </a:r>
            <a:r>
              <a:rPr lang="fr-FR" dirty="0" smtClean="0"/>
              <a:t>?</a:t>
            </a:r>
          </a:p>
          <a:p>
            <a:pPr lvl="1"/>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8"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19169" y="2806995"/>
            <a:ext cx="4852722" cy="34662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5"/>
          <a:stretch>
            <a:fillRect/>
          </a:stretch>
        </p:blipFill>
        <p:spPr>
          <a:xfrm>
            <a:off x="4061633" y="3782294"/>
            <a:ext cx="1736154" cy="2442800"/>
          </a:xfrm>
          <a:prstGeom prst="rect">
            <a:avLst/>
          </a:prstGeom>
        </p:spPr>
      </p:pic>
      <p:pic>
        <p:nvPicPr>
          <p:cNvPr id="10" name="Picture 2" descr="Gender Neutral Symbol Unisex Restroom Door ADA Signs - 12&quot; x 12&quo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85398" y="3163401"/>
            <a:ext cx="1522810" cy="1522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647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Virtual Reality</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12" name="Picture 1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4903" y="3939546"/>
            <a:ext cx="3529308" cy="2022526"/>
          </a:xfrm>
          <a:prstGeom prst="rect">
            <a:avLst/>
          </a:prstGeom>
        </p:spPr>
      </p:pic>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3294" y="3730910"/>
            <a:ext cx="4470500" cy="1889802"/>
          </a:xfrm>
          <a:prstGeom prst="rect">
            <a:avLst/>
          </a:prstGeom>
        </p:spPr>
      </p:pic>
      <p:pic>
        <p:nvPicPr>
          <p:cNvPr id="14" name="Picture 13"/>
          <p:cNvPicPr>
            <a:picLocks noChangeAspect="1"/>
          </p:cNvPicPr>
          <p:nvPr/>
        </p:nvPicPr>
        <p:blipFill>
          <a:blip r:embed="rId6"/>
          <a:stretch>
            <a:fillRect/>
          </a:stretch>
        </p:blipFill>
        <p:spPr>
          <a:xfrm>
            <a:off x="6710218" y="522928"/>
            <a:ext cx="4503993" cy="2894773"/>
          </a:xfrm>
          <a:prstGeom prst="rect">
            <a:avLst/>
          </a:prstGeom>
        </p:spPr>
      </p:pic>
      <p:pic>
        <p:nvPicPr>
          <p:cNvPr id="15" name="Content Placeholder 3"/>
          <p:cNvPicPr>
            <a:picLocks noGrp="1" noChangeAspect="1"/>
          </p:cNvPicPr>
          <p:nvPr>
            <p:ph idx="1"/>
          </p:nvPr>
        </p:nvPicPr>
        <p:blipFill>
          <a:blip r:embed="rId7">
            <a:extLst>
              <a:ext uri="{28A0092B-C50C-407E-A947-70E740481C1C}">
                <a14:useLocalDpi xmlns:a14="http://schemas.microsoft.com/office/drawing/2010/main" val="0"/>
              </a:ext>
            </a:extLst>
          </a:blip>
          <a:stretch>
            <a:fillRect/>
          </a:stretch>
        </p:blipFill>
        <p:spPr>
          <a:xfrm>
            <a:off x="1577260" y="4463475"/>
            <a:ext cx="2524125" cy="1809750"/>
          </a:xfrm>
        </p:spPr>
      </p:pic>
      <p:pic>
        <p:nvPicPr>
          <p:cNvPr id="16" name="Picture 15"/>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4664" y="1257751"/>
            <a:ext cx="2779686" cy="2222059"/>
          </a:xfrm>
          <a:prstGeom prst="rect">
            <a:avLst/>
          </a:prstGeom>
        </p:spPr>
      </p:pic>
      <p:cxnSp>
        <p:nvCxnSpPr>
          <p:cNvPr id="18" name="Straight Arrow Connector 17"/>
          <p:cNvCxnSpPr/>
          <p:nvPr/>
        </p:nvCxnSpPr>
        <p:spPr>
          <a:xfrm flipH="1">
            <a:off x="3657894" y="1552144"/>
            <a:ext cx="1583957" cy="816636"/>
          </a:xfrm>
          <a:prstGeom prst="straightConnector1">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a:off x="3732028" y="1382233"/>
            <a:ext cx="1072479" cy="1035484"/>
          </a:xfrm>
          <a:prstGeom prst="line">
            <a:avLst/>
          </a:prstGeom>
          <a:ln w="571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147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Data </a:t>
            </a:r>
            <a:r>
              <a:rPr lang="fr-FR" sz="7200" dirty="0" err="1" smtClean="0">
                <a:solidFill>
                  <a:schemeClr val="accent4">
                    <a:lumMod val="75000"/>
                  </a:schemeClr>
                </a:solidFill>
                <a:latin typeface="Trebuchet MS Bold" charset="0"/>
                <a:cs typeface="Trebuchet MS Bold" charset="0"/>
              </a:rPr>
              <a:t>Integrity</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en-US" dirty="0"/>
              <a:t>Why?</a:t>
            </a:r>
          </a:p>
          <a:p>
            <a:r>
              <a:rPr lang="en-US" dirty="0"/>
              <a:t>Is it about truth?</a:t>
            </a:r>
          </a:p>
          <a:p>
            <a:r>
              <a:rPr lang="en-US" dirty="0"/>
              <a:t>About regulations and by-the-book?</a:t>
            </a:r>
          </a:p>
          <a:p>
            <a:r>
              <a:rPr lang="en-US" dirty="0"/>
              <a:t>Allow IT systems to run smoothly and not get confused</a:t>
            </a:r>
            <a:r>
              <a:rPr lang="en-US" dirty="0" smtClean="0"/>
              <a:t>?</a:t>
            </a:r>
          </a:p>
          <a:p>
            <a:r>
              <a:rPr lang="en-US" dirty="0" smtClean="0"/>
              <a:t>About auditability and non-repudiation?</a:t>
            </a:r>
            <a:endParaRPr lang="en-US" dirty="0"/>
          </a:p>
          <a:p>
            <a:endParaRPr lang="en-US" dirty="0"/>
          </a:p>
          <a:p>
            <a:r>
              <a:rPr lang="en-US" dirty="0"/>
              <a:t>What about the real world?</a:t>
            </a:r>
          </a:p>
          <a:p>
            <a:pPr lvl="1"/>
            <a:r>
              <a:rPr lang="en-US" dirty="0"/>
              <a:t>Data in IT is just a </a:t>
            </a:r>
            <a:r>
              <a:rPr lang="en-US" dirty="0" smtClean="0"/>
              <a:t>representation;</a:t>
            </a:r>
            <a:br>
              <a:rPr lang="en-US" dirty="0" smtClean="0"/>
            </a:br>
            <a:r>
              <a:rPr lang="en-US" dirty="0" smtClean="0"/>
              <a:t>if </a:t>
            </a:r>
            <a:r>
              <a:rPr lang="en-US" dirty="0"/>
              <a:t>the world is not by the book – what should IT do? </a:t>
            </a:r>
            <a:endParaRPr lang="nl-NL" dirty="0"/>
          </a:p>
          <a:p>
            <a:pPr lvl="1"/>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11" name="Picture 2" descr="Image result for ostrich head in sand"/>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403770" y="170078"/>
            <a:ext cx="3089275" cy="3041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335137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Blockchain</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en-US" dirty="0"/>
              <a:t>Distributed</a:t>
            </a:r>
          </a:p>
          <a:p>
            <a:pPr lvl="1"/>
            <a:r>
              <a:rPr lang="en-US" dirty="0"/>
              <a:t>Across trusted business partners</a:t>
            </a:r>
          </a:p>
          <a:p>
            <a:pPr lvl="1"/>
            <a:r>
              <a:rPr lang="en-US" dirty="0"/>
              <a:t>Across public, anonymous parties</a:t>
            </a:r>
          </a:p>
          <a:p>
            <a:r>
              <a:rPr lang="en-US" dirty="0"/>
              <a:t>Immutable</a:t>
            </a:r>
          </a:p>
          <a:p>
            <a:r>
              <a:rPr lang="en-US" dirty="0"/>
              <a:t>Secured</a:t>
            </a:r>
          </a:p>
          <a:p>
            <a:r>
              <a:rPr lang="en-US" dirty="0"/>
              <a:t>Smart Contracts</a:t>
            </a:r>
          </a:p>
          <a:p>
            <a:pPr lvl="1"/>
            <a:r>
              <a:rPr lang="en-US" dirty="0"/>
              <a:t>Operations on data (without human intervention)</a:t>
            </a:r>
            <a:endParaRPr lang="nl-NL" dirty="0"/>
          </a:p>
          <a:p>
            <a:pPr marL="457200" lvl="1" indent="0">
              <a:buNone/>
            </a:pPr>
            <a:endParaRPr lang="fr-FR"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26152" y="665495"/>
            <a:ext cx="4078135" cy="3429849"/>
          </a:xfrm>
          <a:prstGeom prst="round2DiagRect">
            <a:avLst>
              <a:gd name="adj1" fmla="val 16667"/>
              <a:gd name="adj2" fmla="val 0"/>
            </a:avLst>
          </a:prstGeom>
          <a:ln w="9525">
            <a:solidFill>
              <a:schemeClr val="tx1"/>
            </a:solidFill>
            <a:miter lim="800000"/>
            <a:headEnd/>
            <a:tailEnd/>
          </a:ln>
          <a:effectLst>
            <a:outerShdw blurRad="254000" algn="tl" rotWithShape="0">
              <a:srgbClr val="000000">
                <a:alpha val="43000"/>
              </a:srgb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58923026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smtClean="0">
                <a:solidFill>
                  <a:schemeClr val="bg1"/>
                </a:solidFill>
                <a:latin typeface="Trebuchet MS Bold" charset="0"/>
                <a:cs typeface="Trebuchet MS Bold" charset="0"/>
              </a:rPr>
              <a:t>Format &amp;</a:t>
            </a:r>
            <a:br>
              <a:rPr lang="fr-FR" sz="11500" dirty="0" smtClean="0">
                <a:solidFill>
                  <a:schemeClr val="bg1"/>
                </a:solidFill>
                <a:latin typeface="Trebuchet MS Bold" charset="0"/>
                <a:cs typeface="Trebuchet MS Bold" charset="0"/>
              </a:rPr>
            </a:br>
            <a:r>
              <a:rPr lang="fr-FR" sz="11500" dirty="0" err="1" smtClean="0">
                <a:solidFill>
                  <a:schemeClr val="bg1"/>
                </a:solidFill>
                <a:latin typeface="Trebuchet MS Bold" charset="0"/>
                <a:cs typeface="Trebuchet MS Bold" charset="0"/>
              </a:rPr>
              <a:t>Technology</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261747226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Graph </a:t>
            </a:r>
            <a:r>
              <a:rPr lang="fr-FR" sz="7200" dirty="0" err="1" smtClean="0">
                <a:solidFill>
                  <a:schemeClr val="accent4">
                    <a:lumMod val="75000"/>
                  </a:schemeClr>
                </a:solidFill>
                <a:latin typeface="Trebuchet MS Bold" charset="0"/>
                <a:cs typeface="Trebuchet MS Bold" charset="0"/>
              </a:rPr>
              <a:t>Database</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a:t>Natural fit </a:t>
            </a:r>
            <a:r>
              <a:rPr lang="nl-NL" dirty="0" err="1"/>
              <a:t>during</a:t>
            </a:r>
            <a:r>
              <a:rPr lang="nl-NL" dirty="0"/>
              <a:t> development</a:t>
            </a:r>
          </a:p>
          <a:p>
            <a:r>
              <a:rPr lang="nl-NL" dirty="0"/>
              <a:t>Superior (10-1000 </a:t>
            </a:r>
            <a:r>
              <a:rPr lang="nl-NL" dirty="0" err="1"/>
              <a:t>times</a:t>
            </a:r>
            <a:r>
              <a:rPr lang="nl-NL" dirty="0"/>
              <a:t> </a:t>
            </a:r>
            <a:r>
              <a:rPr lang="nl-NL" dirty="0" err="1"/>
              <a:t>better</a:t>
            </a:r>
            <a:r>
              <a:rPr lang="nl-NL" dirty="0"/>
              <a:t>) </a:t>
            </a:r>
            <a:r>
              <a:rPr lang="nl-NL" dirty="0" smtClean="0"/>
              <a:t/>
            </a:r>
            <a:br>
              <a:rPr lang="nl-NL" dirty="0" smtClean="0"/>
            </a:br>
            <a:r>
              <a:rPr lang="nl-NL" dirty="0" smtClean="0"/>
              <a:t>performance</a:t>
            </a:r>
            <a:endParaRPr lang="nl-NL"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9" name="Picture 8"/>
          <p:cNvPicPr>
            <a:picLocks noChangeAspect="1"/>
          </p:cNvPicPr>
          <p:nvPr/>
        </p:nvPicPr>
        <p:blipFill>
          <a:blip r:embed="rId4"/>
          <a:stretch>
            <a:fillRect/>
          </a:stretch>
        </p:blipFill>
        <p:spPr>
          <a:xfrm>
            <a:off x="8223853" y="676023"/>
            <a:ext cx="2080440" cy="2164268"/>
          </a:xfrm>
          <a:prstGeom prst="rect">
            <a:avLst/>
          </a:prstGeom>
        </p:spPr>
      </p:pic>
      <p:pic>
        <p:nvPicPr>
          <p:cNvPr id="10" name="Picture 9"/>
          <p:cNvPicPr>
            <a:picLocks noChangeAspect="1"/>
          </p:cNvPicPr>
          <p:nvPr/>
        </p:nvPicPr>
        <p:blipFill>
          <a:blip r:embed="rId5"/>
          <a:stretch>
            <a:fillRect/>
          </a:stretch>
        </p:blipFill>
        <p:spPr>
          <a:xfrm>
            <a:off x="1748413" y="3572540"/>
            <a:ext cx="9596130" cy="2304417"/>
          </a:xfrm>
          <a:prstGeom prst="rect">
            <a:avLst/>
          </a:prstGeom>
        </p:spPr>
      </p:pic>
    </p:spTree>
    <p:extLst>
      <p:ext uri="{BB962C8B-B14F-4D97-AF65-F5344CB8AC3E}">
        <p14:creationId xmlns:p14="http://schemas.microsoft.com/office/powerpoint/2010/main" val="2331095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8" name="Rectangle 7"/>
          <p:cNvSpPr/>
          <p:nvPr/>
        </p:nvSpPr>
        <p:spPr>
          <a:xfrm>
            <a:off x="0" y="1743740"/>
            <a:ext cx="2169042" cy="445504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From</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relational</a:t>
            </a:r>
            <a:r>
              <a:rPr lang="fr-FR" sz="7200" dirty="0" smtClean="0">
                <a:solidFill>
                  <a:schemeClr val="accent4">
                    <a:lumMod val="75000"/>
                  </a:schemeClr>
                </a:solidFill>
                <a:latin typeface="Trebuchet MS Bold" charset="0"/>
                <a:cs typeface="Trebuchet MS Bold" charset="0"/>
              </a:rPr>
              <a:t> SQL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to Graph </a:t>
            </a:r>
            <a:r>
              <a:rPr lang="fr-FR" sz="7200" dirty="0" err="1" smtClean="0">
                <a:solidFill>
                  <a:schemeClr val="accent4">
                    <a:lumMod val="75000"/>
                  </a:schemeClr>
                </a:solidFill>
                <a:latin typeface="Trebuchet MS Bold" charset="0"/>
                <a:cs typeface="Trebuchet MS Bold" charset="0"/>
              </a:rPr>
              <a:t>query</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11" name="Picture 10"/>
          <p:cNvPicPr>
            <a:picLocks noChangeAspect="1"/>
          </p:cNvPicPr>
          <p:nvPr/>
        </p:nvPicPr>
        <p:blipFill>
          <a:blip r:embed="rId4">
            <a:clrChange>
              <a:clrFrom>
                <a:srgbClr val="FFFDFF"/>
              </a:clrFrom>
              <a:clrTo>
                <a:srgbClr val="FFFDFF">
                  <a:alpha val="0"/>
                </a:srgbClr>
              </a:clrTo>
            </a:clrChange>
          </a:blip>
          <a:stretch>
            <a:fillRect/>
          </a:stretch>
        </p:blipFill>
        <p:spPr>
          <a:xfrm>
            <a:off x="161635" y="1605187"/>
            <a:ext cx="8489010" cy="4639238"/>
          </a:xfrm>
          <a:prstGeom prst="rect">
            <a:avLst/>
          </a:prstGeom>
        </p:spPr>
      </p:pic>
      <p:pic>
        <p:nvPicPr>
          <p:cNvPr id="12" name="Picture 11"/>
          <p:cNvPicPr>
            <a:picLocks noChangeAspect="1"/>
          </p:cNvPicPr>
          <p:nvPr/>
        </p:nvPicPr>
        <p:blipFill>
          <a:blip r:embed="rId5"/>
          <a:stretch>
            <a:fillRect/>
          </a:stretch>
        </p:blipFill>
        <p:spPr>
          <a:xfrm>
            <a:off x="6614422" y="1025332"/>
            <a:ext cx="4786482" cy="1805427"/>
          </a:xfrm>
          <a:prstGeom prst="rect">
            <a:avLst/>
          </a:prstGeom>
        </p:spPr>
      </p:pic>
    </p:spTree>
    <p:extLst>
      <p:ext uri="{BB962C8B-B14F-4D97-AF65-F5344CB8AC3E}">
        <p14:creationId xmlns:p14="http://schemas.microsoft.com/office/powerpoint/2010/main" val="26674750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smtClean="0">
                <a:solidFill>
                  <a:schemeClr val="bg1"/>
                </a:solidFill>
                <a:latin typeface="Trebuchet MS Bold" charset="0"/>
                <a:cs typeface="Trebuchet MS Bold" charset="0"/>
              </a:rPr>
              <a:t>SQL vs </a:t>
            </a:r>
            <a:r>
              <a:rPr lang="fr-FR" sz="11500" dirty="0" err="1" smtClean="0">
                <a:solidFill>
                  <a:schemeClr val="bg1"/>
                </a:solidFill>
                <a:latin typeface="Trebuchet MS Bold" charset="0"/>
                <a:cs typeface="Trebuchet MS Bold" charset="0"/>
              </a:rPr>
              <a:t>NoSQL</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4006710991"/>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8800" dirty="0" smtClean="0">
                <a:solidFill>
                  <a:schemeClr val="bg1"/>
                </a:solidFill>
                <a:latin typeface="Trebuchet MS Bold" charset="0"/>
                <a:cs typeface="Trebuchet MS Bold" charset="0"/>
              </a:rPr>
              <a:t>SQL vs </a:t>
            </a:r>
            <a:r>
              <a:rPr lang="fr-FR" sz="8800" dirty="0" err="1" smtClean="0">
                <a:solidFill>
                  <a:schemeClr val="bg1"/>
                </a:solidFill>
                <a:latin typeface="Trebuchet MS Bold" charset="0"/>
                <a:cs typeface="Trebuchet MS Bold" charset="0"/>
              </a:rPr>
              <a:t>NoSQL</a:t>
            </a:r>
            <a:r>
              <a:rPr lang="fr-FR" sz="8800" dirty="0" smtClean="0">
                <a:solidFill>
                  <a:schemeClr val="bg1"/>
                </a:solidFill>
                <a:latin typeface="Trebuchet MS Bold" charset="0"/>
                <a:cs typeface="Trebuchet MS Bold" charset="0"/>
              </a:rPr>
              <a:t/>
            </a:r>
            <a:br>
              <a:rPr lang="fr-FR" sz="8800" dirty="0" smtClean="0">
                <a:solidFill>
                  <a:schemeClr val="bg1"/>
                </a:solidFill>
                <a:latin typeface="Trebuchet MS Bold" charset="0"/>
                <a:cs typeface="Trebuchet MS Bold" charset="0"/>
              </a:rPr>
            </a:br>
            <a:r>
              <a:rPr lang="fr-FR" sz="8800" dirty="0" smtClean="0">
                <a:solidFill>
                  <a:schemeClr val="bg1"/>
                </a:solidFill>
                <a:latin typeface="Trebuchet MS Bold" charset="0"/>
                <a:cs typeface="Trebuchet MS Bold" charset="0"/>
              </a:rPr>
              <a:t>ACID vs BASE</a:t>
            </a:r>
            <a:br>
              <a:rPr lang="fr-FR" sz="8800" dirty="0" smtClean="0">
                <a:solidFill>
                  <a:schemeClr val="bg1"/>
                </a:solidFill>
                <a:latin typeface="Trebuchet MS Bold" charset="0"/>
                <a:cs typeface="Trebuchet MS Bold" charset="0"/>
              </a:rPr>
            </a:br>
            <a:r>
              <a:rPr lang="fr-FR" sz="8800" dirty="0" err="1" smtClean="0">
                <a:solidFill>
                  <a:schemeClr val="bg1"/>
                </a:solidFill>
                <a:latin typeface="Trebuchet MS Bold" charset="0"/>
                <a:cs typeface="Trebuchet MS Bold" charset="0"/>
              </a:rPr>
              <a:t>Relational</a:t>
            </a:r>
            <a:r>
              <a:rPr lang="fr-FR" sz="8800" dirty="0" smtClean="0">
                <a:solidFill>
                  <a:schemeClr val="bg1"/>
                </a:solidFill>
                <a:latin typeface="Trebuchet MS Bold" charset="0"/>
                <a:cs typeface="Trebuchet MS Bold" charset="0"/>
              </a:rPr>
              <a:t> vs …</a:t>
            </a:r>
            <a:endParaRPr lang="fr-FR" sz="88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50939825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What</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is</a:t>
            </a:r>
            <a:r>
              <a:rPr lang="fr-FR" sz="7200" dirty="0" smtClean="0">
                <a:solidFill>
                  <a:schemeClr val="accent4">
                    <a:lumMod val="75000"/>
                  </a:schemeClr>
                </a:solidFill>
                <a:latin typeface="Trebuchet MS Bold" charset="0"/>
                <a:cs typeface="Trebuchet MS Bold" charset="0"/>
              </a:rPr>
              <a:t> data?</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fr-FR" sz="3600" dirty="0" smtClean="0"/>
              <a:t> A </a:t>
            </a:r>
            <a:r>
              <a:rPr lang="fr-FR" sz="3600" dirty="0" err="1" smtClean="0"/>
              <a:t>solidified</a:t>
            </a:r>
            <a:r>
              <a:rPr lang="fr-FR" sz="3600" dirty="0" smtClean="0"/>
              <a:t> </a:t>
            </a:r>
            <a:r>
              <a:rPr lang="fr-FR" sz="3600" dirty="0" err="1" smtClean="0"/>
              <a:t>representation</a:t>
            </a:r>
            <a:r>
              <a:rPr lang="fr-FR" sz="3600" dirty="0" smtClean="0"/>
              <a:t> of</a:t>
            </a:r>
          </a:p>
          <a:p>
            <a:pPr lvl="1"/>
            <a:r>
              <a:rPr lang="fr-FR" sz="3200" dirty="0" smtClean="0"/>
              <a:t>An observation [of a </a:t>
            </a:r>
            <a:r>
              <a:rPr lang="fr-FR" sz="3200" dirty="0" err="1" smtClean="0"/>
              <a:t>fact</a:t>
            </a:r>
            <a:r>
              <a:rPr lang="fr-FR" sz="3200" dirty="0" smtClean="0"/>
              <a:t>]</a:t>
            </a:r>
          </a:p>
          <a:p>
            <a:pPr lvl="1"/>
            <a:r>
              <a:rPr lang="fr-FR" sz="3200" dirty="0" smtClean="0"/>
              <a:t>A concept</a:t>
            </a:r>
          </a:p>
          <a:p>
            <a:r>
              <a:rPr lang="fr-FR" sz="3600" dirty="0" err="1" smtClean="0"/>
              <a:t>Serialized</a:t>
            </a:r>
            <a:r>
              <a:rPr lang="fr-FR" sz="3600" dirty="0" smtClean="0"/>
              <a:t> in </a:t>
            </a:r>
            <a:r>
              <a:rPr lang="fr-FR" sz="3600" dirty="0" err="1" smtClean="0"/>
              <a:t>order</a:t>
            </a:r>
            <a:r>
              <a:rPr lang="fr-FR" sz="3600" dirty="0" smtClean="0"/>
              <a:t> to </a:t>
            </a:r>
            <a:r>
              <a:rPr lang="fr-FR" sz="3600" dirty="0" err="1" smtClean="0"/>
              <a:t>be</a:t>
            </a:r>
            <a:endParaRPr lang="fr-FR" sz="3600" dirty="0" smtClean="0"/>
          </a:p>
          <a:p>
            <a:pPr lvl="1"/>
            <a:r>
              <a:rPr lang="fr-FR" sz="3200" dirty="0" err="1" smtClean="0"/>
              <a:t>Understood</a:t>
            </a:r>
            <a:r>
              <a:rPr lang="fr-FR" sz="3200" dirty="0" smtClean="0"/>
              <a:t> &amp; </a:t>
            </a:r>
            <a:r>
              <a:rPr lang="fr-FR" sz="3200" dirty="0" err="1" smtClean="0"/>
              <a:t>processed</a:t>
            </a:r>
            <a:r>
              <a:rPr lang="fr-FR" sz="3200" dirty="0" smtClean="0"/>
              <a:t> by machines</a:t>
            </a:r>
          </a:p>
          <a:p>
            <a:pPr lvl="1"/>
            <a:r>
              <a:rPr lang="fr-FR" sz="3200" dirty="0" err="1" smtClean="0"/>
              <a:t>Reproduced</a:t>
            </a:r>
            <a:r>
              <a:rPr lang="fr-FR" sz="3200" dirty="0" smtClean="0"/>
              <a:t> for </a:t>
            </a:r>
            <a:r>
              <a:rPr lang="fr-FR" sz="3200" dirty="0" err="1" smtClean="0"/>
              <a:t>human</a:t>
            </a:r>
            <a:r>
              <a:rPr lang="fr-FR" sz="3200" dirty="0" smtClean="0"/>
              <a:t> </a:t>
            </a:r>
            <a:r>
              <a:rPr lang="fr-FR" sz="3200" dirty="0" err="1" smtClean="0"/>
              <a:t>consumption</a:t>
            </a:r>
            <a:endParaRPr lang="fr-FR" sz="3200"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102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299422" y="956826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9659177" y="10120719"/>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618757" y="9204110"/>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7532160" y="9292044"/>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Related image"/>
          <p:cNvPicPr>
            <a:picLocks noChangeAspect="1" noChangeArrowheads="1"/>
          </p:cNvPicPr>
          <p:nvPr/>
        </p:nvPicPr>
        <p:blipFill>
          <a:blip r:embed="rId3" cstate="print">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8489999" y="9480335"/>
            <a:ext cx="119233" cy="1192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age result for binary cod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50935" y="1988185"/>
            <a:ext cx="2286000" cy="152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695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SQL </a:t>
            </a:r>
            <a:r>
              <a:rPr lang="fr-FR" sz="7200" dirty="0" err="1" smtClean="0">
                <a:solidFill>
                  <a:schemeClr val="accent4">
                    <a:lumMod val="75000"/>
                  </a:schemeClr>
                </a:solidFill>
                <a:latin typeface="Trebuchet MS Bold" charset="0"/>
                <a:cs typeface="Trebuchet MS Bold" charset="0"/>
              </a:rPr>
              <a:t>is</a:t>
            </a:r>
            <a:r>
              <a:rPr lang="fr-FR" sz="7200" dirty="0" smtClean="0">
                <a:solidFill>
                  <a:schemeClr val="accent4">
                    <a:lumMod val="75000"/>
                  </a:schemeClr>
                </a:solidFill>
                <a:latin typeface="Trebuchet MS Bold" charset="0"/>
                <a:cs typeface="Trebuchet MS Bold" charset="0"/>
              </a:rPr>
              <a:t> not good at </a:t>
            </a:r>
            <a:r>
              <a:rPr lang="fr-FR" sz="7200" dirty="0" err="1" smtClean="0">
                <a:solidFill>
                  <a:schemeClr val="accent4">
                    <a:lumMod val="75000"/>
                  </a:schemeClr>
                </a:solidFill>
                <a:latin typeface="Trebuchet MS Bold" charset="0"/>
                <a:cs typeface="Trebuchet MS Bold" charset="0"/>
              </a:rPr>
              <a:t>anything</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en-US" dirty="0" smtClean="0"/>
              <a:t>But it sucks at nothing</a:t>
            </a:r>
            <a:endParaRPr lang="nl-NL"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9218" name="Picture 2" descr="Image result for swiss army knif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43550" y="1806684"/>
            <a:ext cx="5653368" cy="4370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9118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nl-NL" sz="7200" dirty="0" smtClean="0">
                <a:solidFill>
                  <a:schemeClr val="accent4">
                    <a:lumMod val="75000"/>
                  </a:schemeClr>
                </a:solidFill>
                <a:latin typeface="Trebuchet MS Bold" charset="0"/>
                <a:cs typeface="Trebuchet MS Bold" charset="0"/>
              </a:rPr>
              <a:t> </a:t>
            </a:r>
            <a:r>
              <a:rPr lang="nl-NL" sz="7200" dirty="0" err="1" smtClean="0">
                <a:solidFill>
                  <a:schemeClr val="accent4">
                    <a:lumMod val="75000"/>
                  </a:schemeClr>
                </a:solidFill>
                <a:latin typeface="Trebuchet MS Bold" charset="0"/>
                <a:cs typeface="Trebuchet MS Bold" charset="0"/>
              </a:rPr>
              <a:t>Relational</a:t>
            </a:r>
            <a:r>
              <a:rPr lang="nl-NL" sz="7200" dirty="0" smtClean="0">
                <a:solidFill>
                  <a:schemeClr val="accent4">
                    <a:lumMod val="75000"/>
                  </a:schemeClr>
                </a:solidFill>
                <a:latin typeface="Trebuchet MS Bold" charset="0"/>
                <a:cs typeface="Trebuchet MS Bold" charset="0"/>
              </a:rPr>
              <a:t> </a:t>
            </a:r>
            <a:r>
              <a:rPr lang="nl-NL" sz="7200" dirty="0">
                <a:solidFill>
                  <a:schemeClr val="accent4">
                    <a:lumMod val="75000"/>
                  </a:schemeClr>
                </a:solidFill>
                <a:latin typeface="Trebuchet MS Bold" charset="0"/>
                <a:cs typeface="Trebuchet MS Bold" charset="0"/>
              </a:rPr>
              <a:t>Databases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lnSpcReduction="10000"/>
          </a:bodyPr>
          <a:lstStyle/>
          <a:p>
            <a:r>
              <a:rPr lang="nl-NL" dirty="0" err="1"/>
              <a:t>Based</a:t>
            </a:r>
            <a:r>
              <a:rPr lang="nl-NL" dirty="0"/>
              <a:t> on </a:t>
            </a:r>
            <a:r>
              <a:rPr lang="nl-NL" b="1" dirty="0" err="1"/>
              <a:t>relational</a:t>
            </a:r>
            <a:r>
              <a:rPr lang="nl-NL" b="1" dirty="0"/>
              <a:t> model</a:t>
            </a:r>
            <a:r>
              <a:rPr lang="nl-NL" dirty="0"/>
              <a:t> of data (E.F. </a:t>
            </a:r>
            <a:r>
              <a:rPr lang="nl-NL" dirty="0" err="1"/>
              <a:t>Codd</a:t>
            </a:r>
            <a:r>
              <a:rPr lang="nl-NL" dirty="0"/>
              <a:t>), a </a:t>
            </a:r>
            <a:r>
              <a:rPr lang="nl-NL" dirty="0" err="1"/>
              <a:t>mathematical</a:t>
            </a:r>
            <a:r>
              <a:rPr lang="nl-NL" dirty="0"/>
              <a:t> foundation</a:t>
            </a:r>
          </a:p>
          <a:p>
            <a:r>
              <a:rPr lang="nl-NL" dirty="0" err="1"/>
              <a:t>Uses</a:t>
            </a:r>
            <a:r>
              <a:rPr lang="nl-NL" dirty="0"/>
              <a:t> </a:t>
            </a:r>
            <a:r>
              <a:rPr lang="nl-NL" b="1" dirty="0"/>
              <a:t>SQL</a:t>
            </a:r>
            <a:r>
              <a:rPr lang="nl-NL" dirty="0"/>
              <a:t> </a:t>
            </a:r>
            <a:r>
              <a:rPr lang="nl-NL" dirty="0" err="1"/>
              <a:t>for</a:t>
            </a:r>
            <a:r>
              <a:rPr lang="nl-NL" dirty="0"/>
              <a:t> query, DML </a:t>
            </a:r>
            <a:r>
              <a:rPr lang="nl-NL" dirty="0" err="1"/>
              <a:t>and</a:t>
            </a:r>
            <a:r>
              <a:rPr lang="nl-NL" dirty="0"/>
              <a:t> DDL</a:t>
            </a:r>
          </a:p>
          <a:p>
            <a:r>
              <a:rPr lang="en-US" dirty="0"/>
              <a:t>Transactions are </a:t>
            </a:r>
            <a:r>
              <a:rPr lang="en-US" b="1" dirty="0"/>
              <a:t>ACID</a:t>
            </a:r>
            <a:r>
              <a:rPr lang="en-US" dirty="0"/>
              <a:t> (Atomicity, Consistency, Isolation, Durability)</a:t>
            </a:r>
          </a:p>
          <a:p>
            <a:pPr lvl="1"/>
            <a:r>
              <a:rPr lang="nl-NL" b="1" dirty="0" err="1"/>
              <a:t>A</a:t>
            </a:r>
            <a:r>
              <a:rPr lang="nl-NL" dirty="0" err="1"/>
              <a:t>ll</a:t>
            </a:r>
            <a:r>
              <a:rPr lang="nl-NL" dirty="0"/>
              <a:t> or </a:t>
            </a:r>
            <a:r>
              <a:rPr lang="nl-NL" dirty="0" err="1"/>
              <a:t>nothing</a:t>
            </a:r>
            <a:endParaRPr lang="nl-NL" dirty="0"/>
          </a:p>
          <a:p>
            <a:pPr lvl="1"/>
            <a:r>
              <a:rPr lang="nl-NL" b="1" dirty="0" err="1"/>
              <a:t>C</a:t>
            </a:r>
            <a:r>
              <a:rPr lang="nl-NL" dirty="0" err="1"/>
              <a:t>onstraint</a:t>
            </a:r>
            <a:r>
              <a:rPr lang="nl-NL" dirty="0"/>
              <a:t> Compliant</a:t>
            </a:r>
          </a:p>
          <a:p>
            <a:pPr lvl="1"/>
            <a:r>
              <a:rPr lang="nl-NL" b="1" dirty="0" err="1"/>
              <a:t>I</a:t>
            </a:r>
            <a:r>
              <a:rPr lang="nl-NL" dirty="0" err="1"/>
              <a:t>ndividual</a:t>
            </a:r>
            <a:r>
              <a:rPr lang="nl-NL" dirty="0"/>
              <a:t> </a:t>
            </a:r>
            <a:r>
              <a:rPr lang="nl-NL" dirty="0" err="1"/>
              <a:t>experience</a:t>
            </a:r>
            <a:r>
              <a:rPr lang="nl-NL" dirty="0"/>
              <a:t> </a:t>
            </a:r>
            <a:r>
              <a:rPr lang="nl-NL" dirty="0" smtClean="0"/>
              <a:t/>
            </a:r>
            <a:br>
              <a:rPr lang="nl-NL" dirty="0" smtClean="0"/>
            </a:br>
            <a:r>
              <a:rPr lang="nl-NL" dirty="0" smtClean="0"/>
              <a:t>[</a:t>
            </a:r>
            <a:r>
              <a:rPr lang="nl-NL" dirty="0"/>
              <a:t>in a </a:t>
            </a:r>
            <a:r>
              <a:rPr lang="nl-NL" dirty="0" err="1"/>
              <a:t>multi-session</a:t>
            </a:r>
            <a:r>
              <a:rPr lang="nl-NL" dirty="0"/>
              <a:t> environment] </a:t>
            </a:r>
            <a:br>
              <a:rPr lang="nl-NL" dirty="0"/>
            </a:br>
            <a:r>
              <a:rPr lang="nl-NL" dirty="0"/>
              <a:t>(</a:t>
            </a:r>
            <a:r>
              <a:rPr lang="nl-NL" dirty="0" err="1"/>
              <a:t>aka</a:t>
            </a:r>
            <a:r>
              <a:rPr lang="nl-NL" dirty="0"/>
              <a:t> </a:t>
            </a:r>
            <a:r>
              <a:rPr lang="nl-NL" dirty="0" err="1"/>
              <a:t>concurrency</a:t>
            </a:r>
            <a:r>
              <a:rPr lang="nl-NL" dirty="0"/>
              <a:t>)</a:t>
            </a:r>
          </a:p>
          <a:p>
            <a:pPr lvl="1"/>
            <a:r>
              <a:rPr lang="nl-NL" b="1" dirty="0"/>
              <a:t>D</a:t>
            </a:r>
            <a:r>
              <a:rPr lang="nl-NL" dirty="0"/>
              <a:t>own does </a:t>
            </a:r>
            <a:r>
              <a:rPr lang="nl-NL" dirty="0" err="1"/>
              <a:t>not</a:t>
            </a:r>
            <a:r>
              <a:rPr lang="nl-NL" dirty="0"/>
              <a:t> </a:t>
            </a:r>
            <a:r>
              <a:rPr lang="nl-NL" dirty="0" err="1"/>
              <a:t>hurt</a:t>
            </a:r>
            <a:endParaRPr lang="nl-NL" dirty="0"/>
          </a:p>
          <a:p>
            <a:pPr marL="0" indent="0">
              <a:buNone/>
            </a:pP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10" name="Picture 2" descr="https://upload.wikimedia.org/wikipedia/commons/thumb/7/7c/Relational_database_terms.svg/984px-Relational_database_term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9145" y="4503173"/>
            <a:ext cx="4911368" cy="17219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1810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nl-NL" sz="7200" dirty="0" smtClean="0">
                <a:solidFill>
                  <a:schemeClr val="accent4">
                    <a:lumMod val="75000"/>
                  </a:schemeClr>
                </a:solidFill>
                <a:latin typeface="Trebuchet MS Bold" charset="0"/>
                <a:cs typeface="Trebuchet MS Bold" charset="0"/>
              </a:rPr>
              <a:t> ACID </a:t>
            </a:r>
            <a:r>
              <a:rPr lang="nl-NL" sz="7200" dirty="0" err="1">
                <a:solidFill>
                  <a:schemeClr val="accent4">
                    <a:lumMod val="75000"/>
                  </a:schemeClr>
                </a:solidFill>
                <a:latin typeface="Trebuchet MS Bold" charset="0"/>
                <a:cs typeface="Trebuchet MS Bold" charset="0"/>
              </a:rPr>
              <a:t>comes</a:t>
            </a:r>
            <a:r>
              <a:rPr lang="nl-NL" sz="7200" dirty="0">
                <a:solidFill>
                  <a:schemeClr val="accent4">
                    <a:lumMod val="75000"/>
                  </a:schemeClr>
                </a:solidFill>
                <a:latin typeface="Trebuchet MS Bold" charset="0"/>
                <a:cs typeface="Trebuchet MS Bold" charset="0"/>
              </a:rPr>
              <a:t> at a </a:t>
            </a:r>
            <a:r>
              <a:rPr lang="nl-NL" sz="7200" dirty="0" err="1">
                <a:solidFill>
                  <a:schemeClr val="accent4">
                    <a:lumMod val="75000"/>
                  </a:schemeClr>
                </a:solidFill>
                <a:latin typeface="Trebuchet MS Bold" charset="0"/>
                <a:cs typeface="Trebuchet MS Bold" charset="0"/>
              </a:rPr>
              <a:t>cost</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smtClean="0"/>
              <a:t/>
            </a:r>
            <a:br>
              <a:rPr lang="nl-NL" dirty="0" smtClean="0"/>
            </a:br>
            <a:r>
              <a:rPr lang="nl-NL" dirty="0" smtClean="0"/>
              <a:t>in </a:t>
            </a:r>
            <a:r>
              <a:rPr lang="nl-NL" dirty="0"/>
              <a:t>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in order </a:t>
            </a:r>
            <a:r>
              <a:rPr lang="nl-NL" dirty="0" err="1"/>
              <a:t>to</a:t>
            </a:r>
            <a:r>
              <a:rPr lang="nl-NL" dirty="0"/>
              <a:t> have </a:t>
            </a:r>
            <a:r>
              <a:rPr lang="nl-NL" b="1" dirty="0"/>
              <a:t>I</a:t>
            </a:r>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r>
              <a:rPr lang="nl-NL" dirty="0" smtClean="0"/>
              <a:t/>
            </a:r>
            <a:br>
              <a:rPr lang="nl-NL" dirty="0" smtClean="0"/>
            </a:br>
            <a:r>
              <a:rPr lang="nl-NL" dirty="0" smtClean="0"/>
              <a:t>in </a:t>
            </a:r>
            <a:r>
              <a:rPr lang="nl-NL" dirty="0"/>
              <a:t>order </a:t>
            </a:r>
            <a:r>
              <a:rPr lang="nl-NL" dirty="0" err="1"/>
              <a:t>to</a:t>
            </a:r>
            <a:r>
              <a:rPr lang="nl-NL" dirty="0"/>
              <a:t> have </a:t>
            </a:r>
            <a:r>
              <a:rPr lang="nl-NL" b="1" dirty="0" smtClean="0"/>
              <a:t>C</a:t>
            </a:r>
          </a:p>
          <a:p>
            <a:r>
              <a:rPr lang="nl-NL" dirty="0" err="1" smtClean="0"/>
              <a:t>Two-phase</a:t>
            </a:r>
            <a:r>
              <a:rPr lang="nl-NL" dirty="0" smtClean="0"/>
              <a:t> </a:t>
            </a:r>
            <a:r>
              <a:rPr lang="nl-NL" dirty="0" err="1" smtClean="0"/>
              <a:t>commit</a:t>
            </a:r>
            <a:r>
              <a:rPr lang="nl-NL" dirty="0" smtClean="0"/>
              <a:t> </a:t>
            </a:r>
            <a:r>
              <a:rPr lang="nl-NL" dirty="0" err="1" smtClean="0"/>
              <a:t>further</a:t>
            </a:r>
            <a:r>
              <a:rPr lang="nl-NL" dirty="0" smtClean="0"/>
              <a:t> </a:t>
            </a:r>
            <a:r>
              <a:rPr lang="nl-NL" dirty="0" err="1" smtClean="0"/>
              <a:t>introduces</a:t>
            </a:r>
            <a:r>
              <a:rPr lang="nl-NL" dirty="0" smtClean="0"/>
              <a:t/>
            </a:r>
            <a:br>
              <a:rPr lang="nl-NL" dirty="0" smtClean="0"/>
            </a:br>
            <a:r>
              <a:rPr lang="nl-NL" dirty="0" err="1" smtClean="0"/>
              <a:t>complexity</a:t>
            </a:r>
            <a:r>
              <a:rPr lang="nl-NL" dirty="0" smtClean="0"/>
              <a:t>, </a:t>
            </a:r>
            <a:r>
              <a:rPr lang="nl-NL" dirty="0" err="1" smtClean="0"/>
              <a:t>dependencies</a:t>
            </a:r>
            <a:r>
              <a:rPr lang="nl-NL" dirty="0" smtClean="0"/>
              <a:t> </a:t>
            </a:r>
            <a:r>
              <a:rPr lang="nl-NL" dirty="0" err="1" smtClean="0"/>
              <a:t>and</a:t>
            </a:r>
            <a:r>
              <a:rPr lang="nl-NL" dirty="0" smtClean="0"/>
              <a:t> </a:t>
            </a:r>
            <a:r>
              <a:rPr lang="nl-NL" dirty="0" err="1" smtClean="0"/>
              <a:t>delays</a:t>
            </a:r>
            <a:endParaRPr lang="nl-NL" sz="2400"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8" name="Picture 2" descr="https://encrypted-tbn2.gstatic.com/images?q=tbn:ANd9GcSKnNFYEF46BmEV8mf_OyJzoHZkmP1AP39hX5Ii3_N-X7nLc4Q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7464" y="4109954"/>
            <a:ext cx="3576336" cy="201162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3126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fade">
                                      <p:cBhvr>
                                        <p:cTn id="2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527023"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nl-NL" sz="7200" dirty="0" smtClean="0">
                <a:solidFill>
                  <a:schemeClr val="accent4">
                    <a:lumMod val="75000"/>
                  </a:schemeClr>
                </a:solidFill>
                <a:latin typeface="Trebuchet MS Bold" charset="0"/>
                <a:cs typeface="Trebuchet MS Bold" charset="0"/>
              </a:rPr>
              <a:t> The </a:t>
            </a:r>
            <a:r>
              <a:rPr lang="nl-NL" sz="7200" dirty="0" err="1">
                <a:solidFill>
                  <a:schemeClr val="accent4">
                    <a:lumMod val="75000"/>
                  </a:schemeClr>
                </a:solidFill>
                <a:latin typeface="Trebuchet MS Bold" charset="0"/>
                <a:cs typeface="Trebuchet MS Bold" charset="0"/>
              </a:rPr>
              <a:t>holy</a:t>
            </a:r>
            <a:r>
              <a:rPr lang="nl-NL" sz="7200" dirty="0">
                <a:solidFill>
                  <a:schemeClr val="accent4">
                    <a:lumMod val="75000"/>
                  </a:schemeClr>
                </a:solidFill>
                <a:latin typeface="Trebuchet MS Bold" charset="0"/>
                <a:cs typeface="Trebuchet MS Bold" charset="0"/>
              </a:rPr>
              <a:t> </a:t>
            </a:r>
            <a:r>
              <a:rPr lang="nl-NL" sz="7200" dirty="0" err="1">
                <a:solidFill>
                  <a:schemeClr val="accent4">
                    <a:lumMod val="75000"/>
                  </a:schemeClr>
                </a:solidFill>
                <a:latin typeface="Trebuchet MS Bold" charset="0"/>
                <a:cs typeface="Trebuchet MS Bold" charset="0"/>
              </a:rPr>
              <a:t>grail</a:t>
            </a:r>
            <a:r>
              <a:rPr lang="nl-NL" sz="7200" dirty="0">
                <a:solidFill>
                  <a:schemeClr val="accent4">
                    <a:lumMod val="75000"/>
                  </a:schemeClr>
                </a:solidFill>
                <a:latin typeface="Trebuchet MS Bold" charset="0"/>
                <a:cs typeface="Trebuchet MS Bold" charset="0"/>
              </a:rPr>
              <a:t> </a:t>
            </a:r>
            <a:r>
              <a:rPr lang="nl-NL" sz="7200" dirty="0" smtClean="0">
                <a:solidFill>
                  <a:schemeClr val="accent4">
                    <a:lumMod val="75000"/>
                  </a:schemeClr>
                </a:solidFill>
                <a:latin typeface="Trebuchet MS Bold" charset="0"/>
                <a:cs typeface="Trebuchet MS Bold" charset="0"/>
              </a:rPr>
              <a:t>of </a:t>
            </a:r>
            <a:r>
              <a:rPr lang="nl-NL" sz="7200" dirty="0" err="1" smtClean="0">
                <a:solidFill>
                  <a:schemeClr val="accent4">
                    <a:lumMod val="75000"/>
                  </a:schemeClr>
                </a:solidFill>
                <a:latin typeface="Trebuchet MS Bold" charset="0"/>
                <a:cs typeface="Trebuchet MS Bold" charset="0"/>
              </a:rPr>
              <a:t>Normalization</a:t>
            </a:r>
            <a:r>
              <a:rPr lang="nl-NL" sz="7200" dirty="0" smtClean="0">
                <a:solidFill>
                  <a:schemeClr val="accent4">
                    <a:lumMod val="75000"/>
                  </a:schemeClr>
                </a:solidFill>
                <a:latin typeface="Trebuchet MS Bold" charset="0"/>
                <a:cs typeface="Trebuchet MS Bold" charset="0"/>
              </a:rPr>
              <a:t> </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nl-NL" dirty="0" err="1"/>
              <a:t>Normalize</a:t>
            </a:r>
            <a:r>
              <a:rPr lang="nl-NL" dirty="0"/>
              <a:t> </a:t>
            </a:r>
            <a:r>
              <a:rPr lang="nl-NL" dirty="0" err="1"/>
              <a:t>to</a:t>
            </a:r>
            <a:r>
              <a:rPr lang="nl-NL" dirty="0"/>
              <a:t> </a:t>
            </a:r>
            <a:r>
              <a:rPr lang="nl-NL" dirty="0" err="1"/>
              <a:t>prevent</a:t>
            </a:r>
            <a:r>
              <a:rPr lang="nl-NL" dirty="0"/>
              <a:t> </a:t>
            </a:r>
            <a:endParaRPr lang="nl-NL" dirty="0" smtClean="0"/>
          </a:p>
          <a:p>
            <a:pPr lvl="1"/>
            <a:r>
              <a:rPr lang="nl-NL" dirty="0" smtClean="0"/>
              <a:t>data </a:t>
            </a:r>
            <a:r>
              <a:rPr lang="nl-NL" dirty="0" err="1" smtClean="0"/>
              <a:t>redundancy</a:t>
            </a:r>
            <a:endParaRPr lang="nl-NL" dirty="0" smtClean="0"/>
          </a:p>
          <a:p>
            <a:pPr lvl="1"/>
            <a:r>
              <a:rPr lang="nl-NL" dirty="0" err="1" smtClean="0"/>
              <a:t>discrepancies</a:t>
            </a:r>
            <a:r>
              <a:rPr lang="nl-NL" dirty="0" smtClean="0"/>
              <a:t> </a:t>
            </a:r>
            <a:r>
              <a:rPr lang="nl-NL" dirty="0"/>
              <a:t>(split </a:t>
            </a:r>
            <a:r>
              <a:rPr lang="nl-NL" dirty="0" err="1" smtClean="0"/>
              <a:t>brain</a:t>
            </a:r>
            <a:r>
              <a:rPr lang="nl-NL" dirty="0" smtClean="0"/>
              <a:t>)</a:t>
            </a:r>
          </a:p>
          <a:p>
            <a:pPr lvl="1"/>
            <a:r>
              <a:rPr lang="nl-NL" dirty="0" smtClean="0"/>
              <a:t>storage waste</a:t>
            </a:r>
          </a:p>
          <a:p>
            <a:r>
              <a:rPr lang="nl-NL" dirty="0" err="1" smtClean="0"/>
              <a:t>However</a:t>
            </a:r>
            <a:r>
              <a:rPr lang="nl-NL" dirty="0" smtClean="0"/>
              <a:t>: we </a:t>
            </a:r>
            <a:r>
              <a:rPr lang="nl-NL" dirty="0" err="1" smtClean="0"/>
              <a:t>should</a:t>
            </a:r>
            <a:r>
              <a:rPr lang="nl-NL" dirty="0" smtClean="0"/>
              <a:t/>
            </a:r>
            <a:br>
              <a:rPr lang="nl-NL" dirty="0" smtClean="0"/>
            </a:br>
            <a:r>
              <a:rPr lang="nl-NL" dirty="0" err="1" smtClean="0"/>
              <a:t>recognize</a:t>
            </a:r>
            <a:r>
              <a:rPr lang="nl-NL" dirty="0" smtClean="0"/>
              <a:t> </a:t>
            </a:r>
            <a:r>
              <a:rPr lang="nl-NL" dirty="0" err="1"/>
              <a:t>the</a:t>
            </a:r>
            <a:r>
              <a:rPr lang="nl-NL" dirty="0"/>
              <a:t> </a:t>
            </a:r>
            <a:r>
              <a:rPr lang="nl-NL" dirty="0" err="1"/>
              <a:t>fact</a:t>
            </a:r>
            <a:r>
              <a:rPr lang="nl-NL" dirty="0"/>
              <a:t> </a:t>
            </a:r>
            <a:r>
              <a:rPr lang="nl-NL" dirty="0" err="1"/>
              <a:t>that</a:t>
            </a:r>
            <a:r>
              <a:rPr lang="nl-NL" dirty="0"/>
              <a:t> </a:t>
            </a:r>
            <a:r>
              <a:rPr lang="nl-NL" dirty="0" smtClean="0"/>
              <a:t/>
            </a:r>
            <a:br>
              <a:rPr lang="nl-NL" dirty="0" smtClean="0"/>
            </a:br>
            <a:r>
              <a:rPr lang="nl-NL" dirty="0" err="1" smtClean="0"/>
              <a:t>some</a:t>
            </a:r>
            <a:r>
              <a:rPr lang="nl-NL" dirty="0" smtClean="0"/>
              <a:t> </a:t>
            </a:r>
            <a:r>
              <a:rPr lang="nl-NL" dirty="0"/>
              <a:t>data is </a:t>
            </a:r>
            <a:r>
              <a:rPr lang="nl-NL" dirty="0" err="1"/>
              <a:t>read</a:t>
            </a:r>
            <a:r>
              <a:rPr lang="nl-NL" dirty="0"/>
              <a:t> far more </a:t>
            </a:r>
            <a:r>
              <a:rPr lang="nl-NL" dirty="0" smtClean="0"/>
              <a:t/>
            </a:r>
            <a:br>
              <a:rPr lang="nl-NL" dirty="0" smtClean="0"/>
            </a:br>
            <a:r>
              <a:rPr lang="nl-NL" dirty="0" err="1" smtClean="0"/>
              <a:t>frequently</a:t>
            </a:r>
            <a:r>
              <a:rPr lang="nl-NL" dirty="0" smtClean="0"/>
              <a:t> </a:t>
            </a:r>
            <a:r>
              <a:rPr lang="nl-NL" dirty="0" err="1"/>
              <a:t>than</a:t>
            </a:r>
            <a:r>
              <a:rPr lang="nl-NL" dirty="0"/>
              <a:t> </a:t>
            </a:r>
            <a:r>
              <a:rPr lang="nl-NL" dirty="0" err="1"/>
              <a:t>that</a:t>
            </a:r>
            <a:r>
              <a:rPr lang="nl-NL" dirty="0"/>
              <a:t> </a:t>
            </a:r>
            <a:r>
              <a:rPr lang="nl-NL" dirty="0" smtClean="0"/>
              <a:t/>
            </a:r>
            <a:br>
              <a:rPr lang="nl-NL" dirty="0" smtClean="0"/>
            </a:br>
            <a:r>
              <a:rPr lang="nl-NL" dirty="0" err="1" smtClean="0"/>
              <a:t>it</a:t>
            </a:r>
            <a:r>
              <a:rPr lang="nl-NL" dirty="0" smtClean="0"/>
              <a:t> </a:t>
            </a:r>
            <a:r>
              <a:rPr lang="nl-NL" dirty="0"/>
              <a:t>is </a:t>
            </a:r>
            <a:r>
              <a:rPr lang="nl-NL" dirty="0" err="1"/>
              <a:t>created</a:t>
            </a:r>
            <a:r>
              <a:rPr lang="nl-NL" dirty="0"/>
              <a:t> </a:t>
            </a:r>
            <a:r>
              <a:rPr lang="nl-NL" dirty="0" err="1"/>
              <a:t>and</a:t>
            </a:r>
            <a:r>
              <a:rPr lang="nl-NL" dirty="0"/>
              <a:t> </a:t>
            </a:r>
            <a:r>
              <a:rPr lang="nl-NL" dirty="0" err="1"/>
              <a:t>modified</a:t>
            </a:r>
            <a:endParaRPr lang="nl-NL"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8" name="Picture 2" descr="Image result for holy grai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1361" y="3179135"/>
            <a:ext cx="5182439" cy="2918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322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nl-NL" sz="7200" dirty="0" smtClean="0">
                <a:solidFill>
                  <a:schemeClr val="accent4">
                    <a:lumMod val="75000"/>
                  </a:schemeClr>
                </a:solidFill>
                <a:latin typeface="Trebuchet MS Bold" charset="0"/>
                <a:cs typeface="Trebuchet MS Bold" charset="0"/>
              </a:rPr>
              <a:t> The </a:t>
            </a:r>
            <a:r>
              <a:rPr lang="nl-NL" sz="7200" dirty="0" err="1">
                <a:solidFill>
                  <a:schemeClr val="accent4">
                    <a:lumMod val="75000"/>
                  </a:schemeClr>
                </a:solidFill>
                <a:latin typeface="Trebuchet MS Bold" charset="0"/>
                <a:cs typeface="Trebuchet MS Bold" charset="0"/>
              </a:rPr>
              <a:t>Relational</a:t>
            </a:r>
            <a:r>
              <a:rPr lang="nl-NL" sz="7200" dirty="0">
                <a:solidFill>
                  <a:schemeClr val="accent4">
                    <a:lumMod val="75000"/>
                  </a:schemeClr>
                </a:solidFill>
                <a:latin typeface="Trebuchet MS Bold" charset="0"/>
                <a:cs typeface="Trebuchet MS Bold" charset="0"/>
              </a:rPr>
              <a:t> Model </a:t>
            </a:r>
            <a:r>
              <a:rPr lang="nl-NL" sz="7200" dirty="0" smtClean="0">
                <a:solidFill>
                  <a:schemeClr val="accent4">
                    <a:lumMod val="75000"/>
                  </a:schemeClr>
                </a:solidFill>
                <a:latin typeface="Trebuchet MS Bold" charset="0"/>
                <a:cs typeface="Trebuchet MS Bold" charset="0"/>
              </a:rPr>
              <a:t/>
            </a:r>
            <a:br>
              <a:rPr lang="nl-NL" sz="7200" dirty="0" smtClean="0">
                <a:solidFill>
                  <a:schemeClr val="accent4">
                    <a:lumMod val="75000"/>
                  </a:schemeClr>
                </a:solidFill>
                <a:latin typeface="Trebuchet MS Bold" charset="0"/>
                <a:cs typeface="Trebuchet MS Bold" charset="0"/>
              </a:rPr>
            </a:br>
            <a:r>
              <a:rPr lang="nl-NL" sz="7200" dirty="0" smtClean="0">
                <a:solidFill>
                  <a:schemeClr val="accent4">
                    <a:lumMod val="75000"/>
                  </a:schemeClr>
                </a:solidFill>
                <a:latin typeface="Trebuchet MS Bold" charset="0"/>
                <a:cs typeface="Trebuchet MS Bold" charset="0"/>
              </a:rPr>
              <a:t> in </a:t>
            </a:r>
            <a:r>
              <a:rPr lang="nl-NL" sz="7200" dirty="0" err="1">
                <a:solidFill>
                  <a:schemeClr val="accent4">
                    <a:lumMod val="75000"/>
                  </a:schemeClr>
                </a:solidFill>
                <a:latin typeface="Trebuchet MS Bold" charset="0"/>
                <a:cs typeface="Trebuchet MS Bold" charset="0"/>
              </a:rPr>
              <a:t>practice</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798" y="1825625"/>
            <a:ext cx="10363201" cy="4904784"/>
          </a:xfrm>
        </p:spPr>
        <p:txBody>
          <a:bodyPr>
            <a:normAutofit fontScale="92500" lnSpcReduction="20000"/>
          </a:bodyPr>
          <a:lstStyle/>
          <a:p>
            <a:r>
              <a:rPr lang="nl-NL" dirty="0"/>
              <a:t>Traditional </a:t>
            </a:r>
            <a:r>
              <a:rPr lang="nl-NL" dirty="0" err="1"/>
              <a:t>Relational</a:t>
            </a:r>
            <a:r>
              <a:rPr lang="nl-NL" dirty="0"/>
              <a:t> Data Model has severe impact on </a:t>
            </a:r>
            <a:r>
              <a:rPr lang="nl-NL" dirty="0" err="1"/>
              <a:t>physical</a:t>
            </a:r>
            <a:r>
              <a:rPr lang="nl-NL" dirty="0"/>
              <a:t> disk performance</a:t>
            </a:r>
          </a:p>
          <a:p>
            <a:pPr lvl="1"/>
            <a:r>
              <a:rPr lang="nl-NL" sz="2600" dirty="0"/>
              <a:t>Transaction Log =&gt; </a:t>
            </a:r>
            <a:r>
              <a:rPr lang="nl-NL" sz="2600" dirty="0" err="1"/>
              <a:t>Sequential</a:t>
            </a:r>
            <a:r>
              <a:rPr lang="nl-NL" sz="2600" dirty="0"/>
              <a:t> Write (append </a:t>
            </a:r>
            <a:r>
              <a:rPr lang="nl-NL" sz="2600" dirty="0" err="1"/>
              <a:t>to</a:t>
            </a:r>
            <a:r>
              <a:rPr lang="nl-NL" sz="2600" dirty="0"/>
              <a:t> file) </a:t>
            </a:r>
          </a:p>
          <a:p>
            <a:pPr lvl="1"/>
            <a:r>
              <a:rPr lang="nl-NL" sz="2600" dirty="0"/>
              <a:t>Data Blocks </a:t>
            </a:r>
            <a:r>
              <a:rPr lang="nl-NL" sz="2600" dirty="0" err="1"/>
              <a:t>require</a:t>
            </a:r>
            <a:r>
              <a:rPr lang="nl-NL" sz="2600" dirty="0"/>
              <a:t> </a:t>
            </a:r>
            <a:r>
              <a:rPr lang="nl-NL" sz="2600" dirty="0" err="1"/>
              <a:t>much</a:t>
            </a:r>
            <a:r>
              <a:rPr lang="nl-NL" sz="2600" dirty="0"/>
              <a:t> more </a:t>
            </a:r>
            <a:r>
              <a:rPr lang="nl-NL" sz="2600" dirty="0" err="1"/>
              <a:t>expensive</a:t>
            </a:r>
            <a:r>
              <a:rPr lang="nl-NL" sz="2600" dirty="0"/>
              <a:t> Random Access disk </a:t>
            </a:r>
            <a:r>
              <a:rPr lang="nl-NL" sz="2600" dirty="0" err="1"/>
              <a:t>writes</a:t>
            </a:r>
            <a:endParaRPr lang="nl-NL" sz="2600" dirty="0"/>
          </a:p>
          <a:p>
            <a:r>
              <a:rPr lang="nl-NL" dirty="0" err="1"/>
              <a:t>Indexes</a:t>
            </a:r>
            <a:r>
              <a:rPr lang="nl-NL" dirty="0"/>
              <a:t> (B-Tree, </a:t>
            </a:r>
            <a:r>
              <a:rPr lang="nl-NL" dirty="0" err="1"/>
              <a:t>Bitmap</a:t>
            </a:r>
            <a:r>
              <a:rPr lang="nl-NL" dirty="0"/>
              <a:t>, …) are </a:t>
            </a:r>
            <a:r>
              <a:rPr lang="nl-NL" dirty="0" err="1"/>
              <a:t>used</a:t>
            </a:r>
            <a:r>
              <a:rPr lang="nl-NL" dirty="0"/>
              <a:t> </a:t>
            </a:r>
            <a:r>
              <a:rPr lang="nl-NL" dirty="0" err="1"/>
              <a:t>to</a:t>
            </a:r>
            <a:r>
              <a:rPr lang="nl-NL" dirty="0"/>
              <a:t> speed up query (</a:t>
            </a:r>
            <a:r>
              <a:rPr lang="nl-NL" dirty="0" err="1"/>
              <a:t>read</a:t>
            </a:r>
            <a:r>
              <a:rPr lang="nl-NL" dirty="0"/>
              <a:t>) </a:t>
            </a:r>
            <a:r>
              <a:rPr lang="nl-NL" dirty="0" smtClean="0"/>
              <a:t>performance</a:t>
            </a:r>
            <a:endParaRPr lang="nl-NL" dirty="0"/>
          </a:p>
          <a:p>
            <a:pPr lvl="1"/>
            <a:r>
              <a:rPr lang="nl-NL" sz="2800" dirty="0" err="1"/>
              <a:t>and</a:t>
            </a:r>
            <a:r>
              <a:rPr lang="nl-NL" sz="2800" dirty="0"/>
              <a:t> slow down transactions</a:t>
            </a:r>
          </a:p>
          <a:p>
            <a:r>
              <a:rPr lang="nl-NL" dirty="0" err="1"/>
              <a:t>Relational</a:t>
            </a:r>
            <a:r>
              <a:rPr lang="nl-NL" dirty="0"/>
              <a:t> data does </a:t>
            </a:r>
            <a:r>
              <a:rPr lang="nl-NL" dirty="0" err="1"/>
              <a:t>not</a:t>
            </a:r>
            <a:r>
              <a:rPr lang="nl-NL" dirty="0"/>
              <a:t> [</a:t>
            </a:r>
            <a:r>
              <a:rPr lang="nl-NL" dirty="0" err="1"/>
              <a:t>always</a:t>
            </a:r>
            <a:r>
              <a:rPr lang="nl-NL" dirty="0"/>
              <a:t>] map </a:t>
            </a:r>
            <a:r>
              <a:rPr lang="nl-NL" dirty="0" err="1"/>
              <a:t>naturally</a:t>
            </a:r>
            <a:r>
              <a:rPr lang="nl-NL" dirty="0"/>
              <a:t> </a:t>
            </a:r>
            <a:r>
              <a:rPr lang="nl-NL" dirty="0" err="1"/>
              <a:t>to</a:t>
            </a:r>
            <a:r>
              <a:rPr lang="nl-NL" dirty="0"/>
              <a:t> </a:t>
            </a:r>
            <a:r>
              <a:rPr lang="nl-NL" dirty="0" err="1" smtClean="0"/>
              <a:t>the</a:t>
            </a:r>
            <a:r>
              <a:rPr lang="nl-NL" dirty="0" smtClean="0"/>
              <a:t> data </a:t>
            </a:r>
            <a:r>
              <a:rPr lang="nl-NL" dirty="0"/>
              <a:t>format </a:t>
            </a:r>
            <a:r>
              <a:rPr lang="nl-NL" dirty="0" err="1"/>
              <a:t>required</a:t>
            </a:r>
            <a:r>
              <a:rPr lang="nl-NL" dirty="0"/>
              <a:t> in </a:t>
            </a:r>
            <a:r>
              <a:rPr lang="nl-NL" dirty="0" err="1" smtClean="0"/>
              <a:t>the</a:t>
            </a:r>
            <a:r>
              <a:rPr lang="nl-NL" dirty="0" smtClean="0"/>
              <a:t> </a:t>
            </a:r>
            <a:r>
              <a:rPr lang="nl-NL" dirty="0" err="1" smtClean="0"/>
              <a:t>application</a:t>
            </a:r>
            <a:r>
              <a:rPr lang="nl-NL" dirty="0" smtClean="0"/>
              <a:t> </a:t>
            </a:r>
            <a:r>
              <a:rPr lang="nl-NL" dirty="0"/>
              <a:t>(OO, JSON, XML)</a:t>
            </a:r>
          </a:p>
          <a:p>
            <a:r>
              <a:rPr lang="nl-NL" dirty="0" err="1"/>
              <a:t>Capability</a:t>
            </a:r>
            <a:r>
              <a:rPr lang="nl-NL" dirty="0"/>
              <a:t> </a:t>
            </a:r>
            <a:r>
              <a:rPr lang="nl-NL" dirty="0" err="1"/>
              <a:t>to</a:t>
            </a:r>
            <a:r>
              <a:rPr lang="nl-NL" dirty="0"/>
              <a:t> </a:t>
            </a:r>
            <a:r>
              <a:rPr lang="nl-NL" dirty="0" err="1"/>
              <a:t>join</a:t>
            </a:r>
            <a:r>
              <a:rPr lang="nl-NL" dirty="0"/>
              <a:t> </a:t>
            </a:r>
            <a:r>
              <a:rPr lang="nl-NL" dirty="0" err="1"/>
              <a:t>and</a:t>
            </a:r>
            <a:r>
              <a:rPr lang="nl-NL" dirty="0"/>
              <a:t> construct ad-hoc </a:t>
            </a:r>
            <a:r>
              <a:rPr lang="nl-NL" dirty="0" err="1"/>
              <a:t>queries</a:t>
            </a:r>
            <a:r>
              <a:rPr lang="nl-NL" dirty="0"/>
              <a:t> </a:t>
            </a:r>
            <a:r>
              <a:rPr lang="nl-NL" dirty="0" err="1"/>
              <a:t>across</a:t>
            </a:r>
            <a:r>
              <a:rPr lang="nl-NL" dirty="0"/>
              <a:t> </a:t>
            </a:r>
            <a:r>
              <a:rPr lang="nl-NL" dirty="0" err="1"/>
              <a:t>the</a:t>
            </a:r>
            <a:r>
              <a:rPr lang="nl-NL" dirty="0"/>
              <a:t> </a:t>
            </a:r>
            <a:r>
              <a:rPr lang="nl-NL" dirty="0" err="1"/>
              <a:t>entire</a:t>
            </a:r>
            <a:r>
              <a:rPr lang="nl-NL" dirty="0"/>
              <a:t> data model is </a:t>
            </a:r>
            <a:r>
              <a:rPr lang="nl-NL" dirty="0" err="1"/>
              <a:t>powerful</a:t>
            </a:r>
            <a:r>
              <a:rPr lang="nl-NL" dirty="0"/>
              <a:t> </a:t>
            </a:r>
          </a:p>
          <a:p>
            <a:r>
              <a:rPr lang="nl-NL" dirty="0" err="1"/>
              <a:t>Declarative</a:t>
            </a:r>
            <a:r>
              <a:rPr lang="nl-NL" dirty="0"/>
              <a:t> </a:t>
            </a:r>
            <a:r>
              <a:rPr lang="nl-NL" dirty="0" err="1"/>
              <a:t>integrity</a:t>
            </a:r>
            <a:r>
              <a:rPr lang="nl-NL" dirty="0"/>
              <a:t> </a:t>
            </a:r>
            <a:r>
              <a:rPr lang="nl-NL" dirty="0" err="1"/>
              <a:t>constraints</a:t>
            </a:r>
            <a:r>
              <a:rPr lang="nl-NL" dirty="0"/>
              <a:t> </a:t>
            </a:r>
            <a:r>
              <a:rPr lang="nl-NL" dirty="0" err="1"/>
              <a:t>allow</a:t>
            </a:r>
            <a:r>
              <a:rPr lang="nl-NL" dirty="0"/>
              <a:t> </a:t>
            </a:r>
            <a:r>
              <a:rPr lang="nl-NL" dirty="0" err="1"/>
              <a:t>for</a:t>
            </a:r>
            <a:r>
              <a:rPr lang="nl-NL" dirty="0"/>
              <a:t> </a:t>
            </a:r>
            <a:r>
              <a:rPr lang="nl-NL" dirty="0" err="1"/>
              <a:t>strict</a:t>
            </a:r>
            <a:r>
              <a:rPr lang="nl-NL" dirty="0"/>
              <a:t> </a:t>
            </a:r>
            <a:r>
              <a:rPr lang="nl-NL" dirty="0" err="1"/>
              <a:t>enforcement</a:t>
            </a:r>
            <a:r>
              <a:rPr lang="nl-NL" dirty="0"/>
              <a:t> of data </a:t>
            </a:r>
            <a:r>
              <a:rPr lang="nl-NL" dirty="0" err="1"/>
              <a:t>quality</a:t>
            </a:r>
            <a:r>
              <a:rPr lang="nl-NL" dirty="0"/>
              <a:t> </a:t>
            </a:r>
            <a:r>
              <a:rPr lang="nl-NL" dirty="0" err="1"/>
              <a:t>rules</a:t>
            </a:r>
            <a:endParaRPr lang="nl-NL" dirty="0"/>
          </a:p>
          <a:p>
            <a:pPr lvl="1"/>
            <a:r>
              <a:rPr lang="nl-NL" i="1" dirty="0"/>
              <a:t>“</a:t>
            </a:r>
            <a:r>
              <a:rPr lang="nl-NL" i="1" dirty="0" err="1"/>
              <a:t>the</a:t>
            </a:r>
            <a:r>
              <a:rPr lang="nl-NL" i="1" dirty="0"/>
              <a:t> data </a:t>
            </a:r>
            <a:r>
              <a:rPr lang="nl-NL" i="1" dirty="0" err="1"/>
              <a:t>may</a:t>
            </a:r>
            <a:r>
              <a:rPr lang="nl-NL" i="1" dirty="0"/>
              <a:t> </a:t>
            </a:r>
            <a:r>
              <a:rPr lang="nl-NL" i="1" dirty="0" err="1"/>
              <a:t>be</a:t>
            </a:r>
            <a:r>
              <a:rPr lang="nl-NL" i="1" dirty="0"/>
              <a:t> non </a:t>
            </a:r>
            <a:r>
              <a:rPr lang="nl-NL" i="1" dirty="0" err="1"/>
              <a:t>sensical</a:t>
            </a:r>
            <a:r>
              <a:rPr lang="nl-NL" i="1" dirty="0"/>
              <a:t>, but at </a:t>
            </a:r>
            <a:r>
              <a:rPr lang="nl-NL" i="1" dirty="0" err="1"/>
              <a:t>least</a:t>
            </a:r>
            <a:r>
              <a:rPr lang="nl-NL" i="1" dirty="0"/>
              <a:t> </a:t>
            </a:r>
            <a:r>
              <a:rPr lang="nl-NL" i="1" dirty="0" err="1"/>
              <a:t>it</a:t>
            </a:r>
            <a:r>
              <a:rPr lang="nl-NL" i="1" dirty="0"/>
              <a:t> </a:t>
            </a:r>
            <a:r>
              <a:rPr lang="nl-NL" i="1" dirty="0" err="1"/>
              <a:t>adheres</a:t>
            </a:r>
            <a:r>
              <a:rPr lang="nl-NL" i="1" dirty="0"/>
              <a:t> </a:t>
            </a:r>
            <a:r>
              <a:rPr lang="nl-NL" i="1" dirty="0" err="1"/>
              <a:t>to</a:t>
            </a:r>
            <a:r>
              <a:rPr lang="nl-NL" i="1" dirty="0"/>
              <a:t> </a:t>
            </a:r>
            <a:r>
              <a:rPr lang="nl-NL" i="1" dirty="0" err="1"/>
              <a:t>the</a:t>
            </a:r>
            <a:r>
              <a:rPr lang="nl-NL" i="1" dirty="0"/>
              <a:t> </a:t>
            </a:r>
            <a:r>
              <a:rPr lang="nl-NL" i="1" dirty="0" err="1" smtClean="0"/>
              <a:t>rules</a:t>
            </a:r>
            <a:r>
              <a:rPr lang="nl-NL" i="1" dirty="0" smtClean="0"/>
              <a:t>”</a:t>
            </a:r>
            <a:r>
              <a:rPr lang="nl-NL" dirty="0" smtClean="0"/>
              <a:t> </a:t>
            </a:r>
            <a:endParaRPr lang="nl-NL" dirty="0"/>
          </a:p>
          <a:p>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77802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
                                            <p:txEl>
                                              <p:pRg st="3" end="3"/>
                                            </p:txEl>
                                          </p:spTgt>
                                        </p:tgtEl>
                                        <p:attrNameLst>
                                          <p:attrName>style.visibility</p:attrName>
                                        </p:attrNameLst>
                                      </p:cBhvr>
                                      <p:to>
                                        <p:strVal val="visible"/>
                                      </p:to>
                                    </p:set>
                                    <p:animEffect transition="in" filter="fade">
                                      <p:cBhvr>
                                        <p:cTn id="18" dur="500"/>
                                        <p:tgtEl>
                                          <p:spTgt spid="3">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Effect transition="in" filter="fade">
                                      <p:cBhvr>
                                        <p:cTn id="21" dur="500"/>
                                        <p:tgtEl>
                                          <p:spTgt spid="3">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nl-NL" sz="7200" dirty="0" smtClean="0">
                <a:solidFill>
                  <a:schemeClr val="accent4">
                    <a:lumMod val="75000"/>
                  </a:schemeClr>
                </a:solidFill>
                <a:latin typeface="Trebuchet MS Bold" charset="0"/>
                <a:cs typeface="Trebuchet MS Bold" charset="0"/>
              </a:rPr>
              <a:t> </a:t>
            </a:r>
            <a:r>
              <a:rPr lang="nl-NL" sz="7200" dirty="0">
                <a:solidFill>
                  <a:schemeClr val="accent4">
                    <a:lumMod val="75000"/>
                  </a:schemeClr>
                </a:solidFill>
                <a:latin typeface="Trebuchet MS Bold" charset="0"/>
                <a:cs typeface="Trebuchet MS Bold" charset="0"/>
              </a:rPr>
              <a:t>Databases </a:t>
            </a:r>
            <a:r>
              <a:rPr lang="nl-NL" sz="7200" dirty="0" smtClean="0">
                <a:solidFill>
                  <a:schemeClr val="accent4">
                    <a:lumMod val="75000"/>
                  </a:schemeClr>
                </a:solidFill>
                <a:latin typeface="Trebuchet MS Bold" charset="0"/>
                <a:cs typeface="Trebuchet MS Bold" charset="0"/>
              </a:rPr>
              <a:t>re-</a:t>
            </a:r>
            <a:r>
              <a:rPr lang="nl-NL" sz="7200" dirty="0" err="1" smtClean="0">
                <a:solidFill>
                  <a:schemeClr val="accent4">
                    <a:lumMod val="75000"/>
                  </a:schemeClr>
                </a:solidFill>
                <a:latin typeface="Trebuchet MS Bold" charset="0"/>
                <a:cs typeface="Trebuchet MS Bold" charset="0"/>
              </a:rPr>
              <a:t>evaluated</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553910"/>
          </a:xfrm>
        </p:spPr>
        <p:txBody>
          <a:bodyPr>
            <a:normAutofit fontScale="92500" lnSpcReduction="10000"/>
          </a:bodyPr>
          <a:lstStyle/>
          <a:p>
            <a:r>
              <a:rPr lang="nl-NL" dirty="0" err="1"/>
              <a:t>Not</a:t>
            </a:r>
            <a:r>
              <a:rPr lang="nl-NL" dirty="0"/>
              <a:t> </a:t>
            </a:r>
            <a:r>
              <a:rPr lang="nl-NL" dirty="0" err="1"/>
              <a:t>all</a:t>
            </a:r>
            <a:r>
              <a:rPr lang="nl-NL" dirty="0"/>
              <a:t> </a:t>
            </a:r>
            <a:r>
              <a:rPr lang="nl-NL" dirty="0" err="1"/>
              <a:t>use</a:t>
            </a:r>
            <a:r>
              <a:rPr lang="nl-NL" dirty="0"/>
              <a:t> cases </a:t>
            </a:r>
            <a:r>
              <a:rPr lang="nl-NL" dirty="0" err="1"/>
              <a:t>require</a:t>
            </a:r>
            <a:r>
              <a:rPr lang="nl-NL" dirty="0"/>
              <a:t> ACID (or </a:t>
            </a:r>
            <a:r>
              <a:rPr lang="nl-NL" dirty="0" err="1"/>
              <a:t>can</a:t>
            </a:r>
            <a:r>
              <a:rPr lang="nl-NL" dirty="0"/>
              <a:t> </a:t>
            </a:r>
            <a:r>
              <a:rPr lang="nl-NL" dirty="0" err="1"/>
              <a:t>afford</a:t>
            </a:r>
            <a:r>
              <a:rPr lang="nl-NL" dirty="0"/>
              <a:t> </a:t>
            </a:r>
            <a:r>
              <a:rPr lang="nl-NL" dirty="0" err="1"/>
              <a:t>it</a:t>
            </a:r>
            <a:r>
              <a:rPr lang="nl-NL" dirty="0"/>
              <a:t>)</a:t>
            </a:r>
          </a:p>
          <a:p>
            <a:pPr lvl="1"/>
            <a:r>
              <a:rPr lang="nl-NL" dirty="0"/>
              <a:t>Read </a:t>
            </a:r>
            <a:r>
              <a:rPr lang="nl-NL" dirty="0" err="1"/>
              <a:t>only</a:t>
            </a:r>
            <a:r>
              <a:rPr lang="nl-NL" dirty="0"/>
              <a:t> (product </a:t>
            </a:r>
            <a:r>
              <a:rPr lang="nl-NL" dirty="0" err="1"/>
              <a:t>catalog</a:t>
            </a:r>
            <a:r>
              <a:rPr lang="nl-NL" dirty="0"/>
              <a:t> </a:t>
            </a:r>
            <a:r>
              <a:rPr lang="nl-NL" dirty="0" err="1"/>
              <a:t>for</a:t>
            </a:r>
            <a:r>
              <a:rPr lang="nl-NL" dirty="0"/>
              <a:t> web shops)</a:t>
            </a:r>
          </a:p>
          <a:p>
            <a:pPr lvl="1"/>
            <a:r>
              <a:rPr lang="nl-NL" dirty="0" err="1"/>
              <a:t>Inserts</a:t>
            </a:r>
            <a:r>
              <a:rPr lang="nl-NL" dirty="0"/>
              <a:t> </a:t>
            </a:r>
            <a:r>
              <a:rPr lang="nl-NL" dirty="0" err="1"/>
              <a:t>only</a:t>
            </a:r>
            <a:r>
              <a:rPr lang="nl-NL" dirty="0"/>
              <a:t> </a:t>
            </a:r>
            <a:r>
              <a:rPr lang="nl-NL" dirty="0" err="1"/>
              <a:t>and</a:t>
            </a:r>
            <a:r>
              <a:rPr lang="nl-NL" dirty="0"/>
              <a:t> no (</a:t>
            </a:r>
            <a:r>
              <a:rPr lang="nl-NL" dirty="0" err="1"/>
              <a:t>inter</a:t>
            </a:r>
            <a:r>
              <a:rPr lang="nl-NL" dirty="0"/>
              <a:t>-record) </a:t>
            </a:r>
            <a:r>
              <a:rPr lang="nl-NL" dirty="0" err="1"/>
              <a:t>constraints</a:t>
            </a:r>
            <a:endParaRPr lang="nl-NL" dirty="0"/>
          </a:p>
          <a:p>
            <a:pPr lvl="1"/>
            <a:r>
              <a:rPr lang="nl-NL" dirty="0"/>
              <a:t>Big Data </a:t>
            </a:r>
            <a:r>
              <a:rPr lang="nl-NL" dirty="0" err="1"/>
              <a:t>collected</a:t>
            </a:r>
            <a:r>
              <a:rPr lang="nl-NL" dirty="0"/>
              <a:t> </a:t>
            </a:r>
            <a:r>
              <a:rPr lang="nl-NL" dirty="0" err="1"/>
              <a:t>and</a:t>
            </a:r>
            <a:r>
              <a:rPr lang="nl-NL" dirty="0"/>
              <a:t> “</a:t>
            </a:r>
            <a:r>
              <a:rPr lang="nl-NL" dirty="0" err="1"/>
              <a:t>dumped</a:t>
            </a:r>
            <a:r>
              <a:rPr lang="nl-NL" dirty="0"/>
              <a:t>” in Data Lake (</a:t>
            </a:r>
            <a:r>
              <a:rPr lang="nl-NL" dirty="0" err="1"/>
              <a:t>Hadoop</a:t>
            </a:r>
            <a:r>
              <a:rPr lang="nl-NL" dirty="0"/>
              <a:t>) </a:t>
            </a:r>
            <a:r>
              <a:rPr lang="nl-NL" dirty="0" err="1"/>
              <a:t>for</a:t>
            </a:r>
            <a:r>
              <a:rPr lang="nl-NL" dirty="0"/>
              <a:t> </a:t>
            </a:r>
            <a:r>
              <a:rPr lang="nl-NL" dirty="0" err="1"/>
              <a:t>subsequent</a:t>
            </a:r>
            <a:r>
              <a:rPr lang="nl-NL" dirty="0"/>
              <a:t> processing</a:t>
            </a:r>
          </a:p>
          <a:p>
            <a:pPr lvl="1"/>
            <a:r>
              <a:rPr lang="nl-NL" dirty="0"/>
              <a:t>High performance </a:t>
            </a:r>
            <a:r>
              <a:rPr lang="nl-NL" dirty="0" err="1" smtClean="0"/>
              <a:t>demands</a:t>
            </a:r>
            <a:endParaRPr lang="nl-NL" dirty="0"/>
          </a:p>
          <a:p>
            <a:r>
              <a:rPr lang="nl-NL" dirty="0" err="1"/>
              <a:t>Not</a:t>
            </a:r>
            <a:r>
              <a:rPr lang="nl-NL" dirty="0"/>
              <a:t> </a:t>
            </a:r>
            <a:r>
              <a:rPr lang="nl-NL" dirty="0" err="1"/>
              <a:t>all</a:t>
            </a:r>
            <a:r>
              <a:rPr lang="nl-NL" dirty="0"/>
              <a:t> data </a:t>
            </a:r>
            <a:r>
              <a:rPr lang="nl-NL" dirty="0" err="1"/>
              <a:t>needs</a:t>
            </a:r>
            <a:r>
              <a:rPr lang="nl-NL" dirty="0"/>
              <a:t> </a:t>
            </a:r>
            <a:r>
              <a:rPr lang="nl-NL" dirty="0" err="1"/>
              <a:t>structured</a:t>
            </a:r>
            <a:r>
              <a:rPr lang="nl-NL" dirty="0"/>
              <a:t> formats or </a:t>
            </a:r>
            <a:r>
              <a:rPr lang="nl-NL" dirty="0" err="1"/>
              <a:t>structured</a:t>
            </a:r>
            <a:r>
              <a:rPr lang="nl-NL" dirty="0"/>
              <a:t> </a:t>
            </a:r>
            <a:r>
              <a:rPr lang="nl-NL" dirty="0" err="1"/>
              <a:t>querying</a:t>
            </a:r>
            <a:r>
              <a:rPr lang="nl-NL" dirty="0"/>
              <a:t> </a:t>
            </a:r>
            <a:r>
              <a:rPr lang="nl-NL" dirty="0" err="1"/>
              <a:t>and</a:t>
            </a:r>
            <a:r>
              <a:rPr lang="nl-NL" dirty="0"/>
              <a:t> </a:t>
            </a:r>
            <a:r>
              <a:rPr lang="nl-NL" dirty="0" err="1"/>
              <a:t>JOINs</a:t>
            </a:r>
            <a:endParaRPr lang="nl-NL" dirty="0"/>
          </a:p>
          <a:p>
            <a:pPr lvl="1"/>
            <a:r>
              <a:rPr lang="nl-NL" dirty="0" err="1"/>
              <a:t>Entire</a:t>
            </a:r>
            <a:r>
              <a:rPr lang="nl-NL" dirty="0"/>
              <a:t> </a:t>
            </a:r>
            <a:r>
              <a:rPr lang="nl-NL" dirty="0" err="1"/>
              <a:t>documents</a:t>
            </a:r>
            <a:r>
              <a:rPr lang="nl-NL" dirty="0"/>
              <a:t> are </a:t>
            </a:r>
            <a:r>
              <a:rPr lang="nl-NL" dirty="0" err="1"/>
              <a:t>stored</a:t>
            </a:r>
            <a:r>
              <a:rPr lang="nl-NL" dirty="0"/>
              <a:t> </a:t>
            </a:r>
            <a:r>
              <a:rPr lang="nl-NL" dirty="0" err="1"/>
              <a:t>and</a:t>
            </a:r>
            <a:r>
              <a:rPr lang="nl-NL" dirty="0"/>
              <a:t> </a:t>
            </a:r>
            <a:r>
              <a:rPr lang="nl-NL" dirty="0" err="1"/>
              <a:t>retrieved</a:t>
            </a:r>
            <a:r>
              <a:rPr lang="nl-NL" dirty="0"/>
              <a:t> </a:t>
            </a:r>
            <a:r>
              <a:rPr lang="nl-NL" dirty="0" err="1"/>
              <a:t>based</a:t>
            </a:r>
            <a:r>
              <a:rPr lang="nl-NL" dirty="0"/>
              <a:t> on a single </a:t>
            </a:r>
            <a:r>
              <a:rPr lang="nl-NL" dirty="0" err="1" smtClean="0"/>
              <a:t>key</a:t>
            </a:r>
            <a:endParaRPr lang="nl-NL" dirty="0"/>
          </a:p>
          <a:p>
            <a:r>
              <a:rPr lang="nl-NL" dirty="0" err="1"/>
              <a:t>Sometimes</a:t>
            </a:r>
            <a:r>
              <a:rPr lang="nl-NL" dirty="0"/>
              <a:t> – </a:t>
            </a:r>
            <a:r>
              <a:rPr lang="nl-NL" dirty="0" err="1"/>
              <a:t>scalable</a:t>
            </a:r>
            <a:r>
              <a:rPr lang="nl-NL" dirty="0"/>
              <a:t> availability </a:t>
            </a:r>
            <a:r>
              <a:rPr lang="nl-NL" dirty="0" err="1" smtClean="0"/>
              <a:t>and</a:t>
            </a:r>
            <a:r>
              <a:rPr lang="nl-NL" dirty="0" smtClean="0"/>
              <a:t> </a:t>
            </a:r>
            <a:r>
              <a:rPr lang="nl-NL" dirty="0" err="1" smtClean="0"/>
              <a:t>productivity</a:t>
            </a:r>
            <a:r>
              <a:rPr lang="nl-NL" dirty="0" smtClean="0"/>
              <a:t> is </a:t>
            </a:r>
            <a:r>
              <a:rPr lang="nl-NL" dirty="0"/>
              <a:t>more important </a:t>
            </a:r>
            <a:r>
              <a:rPr lang="nl-NL" dirty="0" err="1"/>
              <a:t>than</a:t>
            </a:r>
            <a:r>
              <a:rPr lang="nl-NL" dirty="0"/>
              <a:t> </a:t>
            </a:r>
            <a:r>
              <a:rPr lang="nl-NL" dirty="0" err="1"/>
              <a:t>Consistency</a:t>
            </a:r>
            <a:r>
              <a:rPr lang="nl-NL" dirty="0"/>
              <a:t> – </a:t>
            </a:r>
            <a:r>
              <a:rPr lang="nl-NL" dirty="0" err="1"/>
              <a:t>and</a:t>
            </a:r>
            <a:r>
              <a:rPr lang="nl-NL" dirty="0"/>
              <a:t> ACID is </a:t>
            </a:r>
            <a:r>
              <a:rPr lang="nl-NL" dirty="0" err="1"/>
              <a:t>sacrificed</a:t>
            </a:r>
            <a:endParaRPr lang="nl-NL" dirty="0"/>
          </a:p>
          <a:p>
            <a:pPr lvl="1"/>
            <a:r>
              <a:rPr lang="nl-NL" dirty="0"/>
              <a:t>CAP-</a:t>
            </a:r>
            <a:r>
              <a:rPr lang="nl-NL" dirty="0" err="1"/>
              <a:t>theorem</a:t>
            </a:r>
            <a:r>
              <a:rPr lang="nl-NL" dirty="0"/>
              <a:t> </a:t>
            </a:r>
            <a:r>
              <a:rPr lang="nl-NL" dirty="0" err="1"/>
              <a:t>states</a:t>
            </a:r>
            <a:r>
              <a:rPr lang="nl-NL" dirty="0"/>
              <a:t>: </a:t>
            </a:r>
            <a:r>
              <a:rPr lang="nl-NL" dirty="0" err="1"/>
              <a:t>Consistency</a:t>
            </a:r>
            <a:r>
              <a:rPr lang="nl-NL" dirty="0"/>
              <a:t> [</a:t>
            </a:r>
            <a:r>
              <a:rPr lang="nl-NL" dirty="0" err="1"/>
              <a:t>across</a:t>
            </a:r>
            <a:r>
              <a:rPr lang="nl-NL" dirty="0"/>
              <a:t> </a:t>
            </a:r>
            <a:r>
              <a:rPr lang="nl-NL" dirty="0" err="1"/>
              <a:t>nodes</a:t>
            </a:r>
            <a:r>
              <a:rPr lang="nl-NL" dirty="0"/>
              <a:t>], Availability </a:t>
            </a:r>
            <a:r>
              <a:rPr lang="nl-NL" dirty="0" err="1"/>
              <a:t>and</a:t>
            </a:r>
            <a:r>
              <a:rPr lang="nl-NL" dirty="0"/>
              <a:t> </a:t>
            </a:r>
            <a:r>
              <a:rPr lang="nl-NL" dirty="0" err="1"/>
              <a:t>Partition</a:t>
            </a:r>
            <a:r>
              <a:rPr lang="nl-NL" dirty="0"/>
              <a:t> </a:t>
            </a:r>
            <a:r>
              <a:rPr lang="nl-NL" dirty="0" err="1"/>
              <a:t>tolerance</a:t>
            </a:r>
            <a:r>
              <a:rPr lang="nl-NL" dirty="0"/>
              <a:t> </a:t>
            </a:r>
            <a:r>
              <a:rPr lang="nl-NL" dirty="0" err="1"/>
              <a:t>can</a:t>
            </a:r>
            <a:r>
              <a:rPr lang="nl-NL" dirty="0"/>
              <a:t> </a:t>
            </a:r>
            <a:r>
              <a:rPr lang="nl-NL" dirty="0" err="1"/>
              <a:t>not</a:t>
            </a:r>
            <a:r>
              <a:rPr lang="nl-NL" dirty="0"/>
              <a:t> </a:t>
            </a:r>
            <a:r>
              <a:rPr lang="nl-NL" dirty="0" err="1"/>
              <a:t>all</a:t>
            </a:r>
            <a:r>
              <a:rPr lang="nl-NL" dirty="0"/>
              <a:t> </a:t>
            </a:r>
            <a:r>
              <a:rPr lang="nl-NL" dirty="0" err="1"/>
              <a:t>three</a:t>
            </a:r>
            <a:r>
              <a:rPr lang="nl-NL" dirty="0"/>
              <a:t> </a:t>
            </a:r>
            <a:r>
              <a:rPr lang="nl-NL" dirty="0" err="1"/>
              <a:t>be</a:t>
            </a:r>
            <a:r>
              <a:rPr lang="nl-NL" dirty="0"/>
              <a:t> </a:t>
            </a:r>
            <a:r>
              <a:rPr lang="nl-NL" dirty="0" err="1"/>
              <a:t>satisfied</a:t>
            </a: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2912385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3">
                                            <p:txEl>
                                              <p:pRg st="5" end="5"/>
                                            </p:txEl>
                                          </p:spTgt>
                                        </p:tgtEl>
                                        <p:attrNameLst>
                                          <p:attrName>style.visibility</p:attrName>
                                        </p:attrNameLst>
                                      </p:cBhvr>
                                      <p:to>
                                        <p:strVal val="visible"/>
                                      </p:to>
                                    </p:set>
                                    <p:animEffect transition="in" filter="fade">
                                      <p:cBhvr>
                                        <p:cTn id="24" dur="500"/>
                                        <p:tgtEl>
                                          <p:spTgt spid="3">
                                            <p:txEl>
                                              <p:pRg st="5" end="5"/>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animEffect transition="in" filter="fade">
                                      <p:cBhvr>
                                        <p:cTn id="27" dur="500"/>
                                        <p:tgtEl>
                                          <p:spTgt spid="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nl-NL" sz="7200" dirty="0" smtClean="0">
                <a:solidFill>
                  <a:schemeClr val="accent4">
                    <a:lumMod val="75000"/>
                  </a:schemeClr>
                </a:solidFill>
                <a:latin typeface="Trebuchet MS Bold" charset="0"/>
                <a:cs typeface="Trebuchet MS Bold" charset="0"/>
              </a:rPr>
              <a:t> </a:t>
            </a:r>
            <a:r>
              <a:rPr lang="nl-NL" sz="7200" dirty="0" err="1" smtClean="0">
                <a:solidFill>
                  <a:schemeClr val="accent4">
                    <a:lumMod val="75000"/>
                  </a:schemeClr>
                </a:solidFill>
                <a:latin typeface="Trebuchet MS Bold" charset="0"/>
                <a:cs typeface="Trebuchet MS Bold" charset="0"/>
              </a:rPr>
              <a:t>NoSQL</a:t>
            </a:r>
            <a:r>
              <a:rPr lang="nl-NL" sz="7200" dirty="0" smtClean="0">
                <a:solidFill>
                  <a:schemeClr val="accent4">
                    <a:lumMod val="75000"/>
                  </a:schemeClr>
                </a:solidFill>
                <a:latin typeface="Trebuchet MS Bold" charset="0"/>
                <a:cs typeface="Trebuchet MS Bold" charset="0"/>
              </a:rPr>
              <a:t> </a:t>
            </a:r>
            <a:r>
              <a:rPr lang="nl-NL" sz="7200" dirty="0" err="1" smtClean="0">
                <a:solidFill>
                  <a:schemeClr val="accent4">
                    <a:lumMod val="75000"/>
                  </a:schemeClr>
                </a:solidFill>
                <a:latin typeface="Trebuchet MS Bold" charset="0"/>
                <a:cs typeface="Trebuchet MS Bold" charset="0"/>
              </a:rPr>
              <a:t>and</a:t>
            </a:r>
            <a:r>
              <a:rPr lang="nl-NL" sz="7200" dirty="0" smtClean="0">
                <a:solidFill>
                  <a:schemeClr val="accent4">
                    <a:lumMod val="75000"/>
                  </a:schemeClr>
                </a:solidFill>
                <a:latin typeface="Trebuchet MS Bold" charset="0"/>
                <a:cs typeface="Trebuchet MS Bold" charset="0"/>
              </a:rPr>
              <a:t> BASE</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553910"/>
          </a:xfrm>
        </p:spPr>
        <p:txBody>
          <a:bodyPr>
            <a:normAutofit fontScale="92500" lnSpcReduction="10000"/>
          </a:bodyPr>
          <a:lstStyle/>
          <a:p>
            <a:r>
              <a:rPr lang="nl-NL" dirty="0" err="1"/>
              <a:t>NoSQL</a:t>
            </a:r>
            <a:r>
              <a:rPr lang="nl-NL" dirty="0"/>
              <a:t> </a:t>
            </a:r>
            <a:r>
              <a:rPr lang="nl-NL" dirty="0" err="1"/>
              <a:t>arose</a:t>
            </a:r>
            <a:r>
              <a:rPr lang="nl-NL" dirty="0"/>
              <a:t> </a:t>
            </a:r>
            <a:r>
              <a:rPr lang="nl-NL" dirty="0" err="1"/>
              <a:t>because</a:t>
            </a:r>
            <a:r>
              <a:rPr lang="nl-NL" dirty="0"/>
              <a:t> of performance </a:t>
            </a:r>
            <a:r>
              <a:rPr lang="nl-NL" dirty="0" err="1"/>
              <a:t>and</a:t>
            </a:r>
            <a:r>
              <a:rPr lang="nl-NL" dirty="0"/>
              <a:t> </a:t>
            </a:r>
            <a:r>
              <a:rPr lang="nl-NL" dirty="0" err="1"/>
              <a:t>scalability</a:t>
            </a:r>
            <a:r>
              <a:rPr lang="nl-NL" dirty="0"/>
              <a:t/>
            </a:r>
            <a:br>
              <a:rPr lang="nl-NL" dirty="0"/>
            </a:br>
            <a:r>
              <a:rPr lang="nl-NL" dirty="0" err="1"/>
              <a:t>challenges</a:t>
            </a:r>
            <a:r>
              <a:rPr lang="nl-NL" dirty="0"/>
              <a:t> </a:t>
            </a:r>
            <a:r>
              <a:rPr lang="nl-NL" dirty="0" err="1"/>
              <a:t>with</a:t>
            </a:r>
            <a:r>
              <a:rPr lang="nl-NL" dirty="0"/>
              <a:t> Web </a:t>
            </a:r>
            <a:r>
              <a:rPr lang="nl-NL" dirty="0" err="1"/>
              <a:t>Scale</a:t>
            </a:r>
            <a:r>
              <a:rPr lang="nl-NL" dirty="0"/>
              <a:t> operations</a:t>
            </a:r>
          </a:p>
          <a:p>
            <a:r>
              <a:rPr lang="nl-NL" dirty="0" err="1"/>
              <a:t>NoSQL</a:t>
            </a:r>
            <a:r>
              <a:rPr lang="nl-NL" dirty="0"/>
              <a:t> is a label </a:t>
            </a:r>
            <a:r>
              <a:rPr lang="nl-NL" dirty="0" err="1"/>
              <a:t>for</a:t>
            </a:r>
            <a:r>
              <a:rPr lang="nl-NL" dirty="0"/>
              <a:t> a </a:t>
            </a:r>
            <a:r>
              <a:rPr lang="nl-NL" dirty="0" err="1"/>
              <a:t>wide</a:t>
            </a:r>
            <a:r>
              <a:rPr lang="nl-NL" dirty="0"/>
              <a:t> </a:t>
            </a:r>
            <a:r>
              <a:rPr lang="nl-NL" dirty="0" err="1"/>
              <a:t>variety</a:t>
            </a:r>
            <a:r>
              <a:rPr lang="nl-NL" dirty="0"/>
              <a:t> of databases </a:t>
            </a:r>
            <a:r>
              <a:rPr lang="nl-NL" dirty="0" err="1"/>
              <a:t>that</a:t>
            </a:r>
            <a:r>
              <a:rPr lang="nl-NL" dirty="0"/>
              <a:t> </a:t>
            </a:r>
            <a:r>
              <a:rPr lang="nl-NL" dirty="0" err="1"/>
              <a:t>lack</a:t>
            </a:r>
            <a:r>
              <a:rPr lang="nl-NL" dirty="0"/>
              <a:t> </a:t>
            </a:r>
            <a:r>
              <a:rPr lang="nl-NL" dirty="0" err="1"/>
              <a:t>some</a:t>
            </a:r>
            <a:r>
              <a:rPr lang="nl-NL" dirty="0"/>
              <a:t> aspect of a </a:t>
            </a:r>
            <a:r>
              <a:rPr lang="nl-NL" dirty="0" err="1"/>
              <a:t>true</a:t>
            </a:r>
            <a:r>
              <a:rPr lang="nl-NL" dirty="0"/>
              <a:t> </a:t>
            </a:r>
            <a:r>
              <a:rPr lang="nl-NL" dirty="0" err="1"/>
              <a:t>relational</a:t>
            </a:r>
            <a:r>
              <a:rPr lang="nl-NL" dirty="0"/>
              <a:t> database</a:t>
            </a:r>
          </a:p>
          <a:p>
            <a:pPr lvl="1"/>
            <a:r>
              <a:rPr lang="nl-NL" dirty="0"/>
              <a:t>ACID-</a:t>
            </a:r>
            <a:r>
              <a:rPr lang="nl-NL" dirty="0" err="1"/>
              <a:t>ness</a:t>
            </a:r>
            <a:r>
              <a:rPr lang="nl-NL" dirty="0"/>
              <a:t>, SQL, </a:t>
            </a:r>
            <a:r>
              <a:rPr lang="nl-NL" dirty="0" err="1"/>
              <a:t>relational</a:t>
            </a:r>
            <a:r>
              <a:rPr lang="nl-NL" dirty="0"/>
              <a:t> model, </a:t>
            </a:r>
            <a:r>
              <a:rPr lang="nl-NL" dirty="0" err="1"/>
              <a:t>constraints</a:t>
            </a:r>
            <a:endParaRPr lang="nl-NL" dirty="0"/>
          </a:p>
          <a:p>
            <a:r>
              <a:rPr lang="nl-NL" dirty="0"/>
              <a:t>The label has been </a:t>
            </a:r>
            <a:r>
              <a:rPr lang="nl-NL" dirty="0" err="1"/>
              <a:t>used</a:t>
            </a:r>
            <a:r>
              <a:rPr lang="nl-NL" dirty="0"/>
              <a:t> </a:t>
            </a:r>
            <a:r>
              <a:rPr lang="nl-NL" dirty="0" err="1"/>
              <a:t>since</a:t>
            </a:r>
            <a:r>
              <a:rPr lang="nl-NL" dirty="0"/>
              <a:t> 2009</a:t>
            </a:r>
          </a:p>
          <a:p>
            <a:pPr lvl="1"/>
            <a:r>
              <a:rPr lang="nl-NL" dirty="0" err="1"/>
              <a:t>Perhaps</a:t>
            </a:r>
            <a:r>
              <a:rPr lang="nl-NL" dirty="0"/>
              <a:t> </a:t>
            </a:r>
            <a:r>
              <a:rPr lang="nl-NL" dirty="0" err="1"/>
              <a:t>NoREL</a:t>
            </a:r>
            <a:r>
              <a:rPr lang="nl-NL" dirty="0"/>
              <a:t> </a:t>
            </a:r>
            <a:r>
              <a:rPr lang="nl-NL" dirty="0" err="1"/>
              <a:t>would</a:t>
            </a:r>
            <a:r>
              <a:rPr lang="nl-NL" dirty="0"/>
              <a:t> </a:t>
            </a:r>
            <a:r>
              <a:rPr lang="nl-NL" dirty="0" err="1"/>
              <a:t>be</a:t>
            </a:r>
            <a:r>
              <a:rPr lang="nl-NL" dirty="0"/>
              <a:t> more </a:t>
            </a:r>
            <a:r>
              <a:rPr lang="nl-NL" dirty="0" err="1"/>
              <a:t>appropriate</a:t>
            </a:r>
            <a:endParaRPr lang="nl-NL" dirty="0"/>
          </a:p>
          <a:p>
            <a:r>
              <a:rPr lang="nl-NL" dirty="0" err="1"/>
              <a:t>Some</a:t>
            </a:r>
            <a:r>
              <a:rPr lang="nl-NL" dirty="0"/>
              <a:t> well </a:t>
            </a:r>
            <a:r>
              <a:rPr lang="nl-NL" dirty="0" err="1"/>
              <a:t>known</a:t>
            </a:r>
            <a:r>
              <a:rPr lang="nl-NL" dirty="0"/>
              <a:t> </a:t>
            </a:r>
            <a:r>
              <a:rPr lang="nl-NL" dirty="0" err="1"/>
              <a:t>NoSQL</a:t>
            </a:r>
            <a:r>
              <a:rPr lang="nl-NL" dirty="0"/>
              <a:t> </a:t>
            </a:r>
            <a:r>
              <a:rPr lang="nl-NL" dirty="0" err="1"/>
              <a:t>products</a:t>
            </a:r>
            <a:r>
              <a:rPr lang="nl-NL" dirty="0"/>
              <a:t> are</a:t>
            </a:r>
          </a:p>
          <a:p>
            <a:pPr lvl="1"/>
            <a:r>
              <a:rPr lang="nl-NL" dirty="0"/>
              <a:t>Cassandra, </a:t>
            </a:r>
            <a:r>
              <a:rPr lang="nl-NL" dirty="0" err="1"/>
              <a:t>MongoDB</a:t>
            </a:r>
            <a:r>
              <a:rPr lang="nl-NL" dirty="0"/>
              <a:t>, </a:t>
            </a:r>
            <a:r>
              <a:rPr lang="nl-NL" dirty="0" err="1"/>
              <a:t>Redis</a:t>
            </a:r>
            <a:r>
              <a:rPr lang="nl-NL" dirty="0"/>
              <a:t>, </a:t>
            </a:r>
            <a:r>
              <a:rPr lang="nl-NL" dirty="0" err="1"/>
              <a:t>CouchDB</a:t>
            </a:r>
            <a:r>
              <a:rPr lang="nl-NL" dirty="0"/>
              <a:t>, …</a:t>
            </a:r>
          </a:p>
          <a:p>
            <a:r>
              <a:rPr lang="nl-NL" dirty="0"/>
              <a:t>BASE as </a:t>
            </a:r>
            <a:r>
              <a:rPr lang="nl-NL" dirty="0" err="1"/>
              <a:t>alternative</a:t>
            </a:r>
            <a:r>
              <a:rPr lang="nl-NL" dirty="0"/>
              <a:t> </a:t>
            </a:r>
            <a:r>
              <a:rPr lang="nl-NL" dirty="0" err="1"/>
              <a:t>to</a:t>
            </a:r>
            <a:r>
              <a:rPr lang="nl-NL" dirty="0"/>
              <a:t> ACID:</a:t>
            </a:r>
          </a:p>
          <a:p>
            <a:pPr lvl="1"/>
            <a:r>
              <a:rPr lang="en-US" b="1" dirty="0"/>
              <a:t>b</a:t>
            </a:r>
            <a:r>
              <a:rPr lang="en-US" dirty="0"/>
              <a:t>asically </a:t>
            </a:r>
            <a:r>
              <a:rPr lang="en-US" b="1" dirty="0"/>
              <a:t>a</a:t>
            </a:r>
            <a:r>
              <a:rPr lang="en-US" dirty="0"/>
              <a:t>vailable, </a:t>
            </a:r>
            <a:r>
              <a:rPr lang="en-US" b="1" dirty="0"/>
              <a:t>s</a:t>
            </a:r>
            <a:r>
              <a:rPr lang="en-US" dirty="0"/>
              <a:t>oft state, </a:t>
            </a:r>
            <a:r>
              <a:rPr lang="en-US" b="1" i="1" dirty="0"/>
              <a:t>e</a:t>
            </a:r>
            <a:r>
              <a:rPr lang="en-US" i="1" dirty="0"/>
              <a:t>ventually consistent </a:t>
            </a:r>
            <a:br>
              <a:rPr lang="en-US" i="1" dirty="0"/>
            </a:br>
            <a:r>
              <a:rPr lang="en-US" i="1" dirty="0"/>
              <a:t>(after a short duration)</a:t>
            </a: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39021321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animEffect transition="in" filter="fade">
                                      <p:cBhvr>
                                        <p:cTn id="28" dur="500"/>
                                        <p:tgtEl>
                                          <p:spTgt spid="3">
                                            <p:txEl>
                                              <p:pRg st="5" end="5"/>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500"/>
                                        <p:tgtEl>
                                          <p:spTgt spid="3">
                                            <p:txEl>
                                              <p:pRg st="6" end="6"/>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animEffect transition="in" filter="fade">
                                      <p:cBhvr>
                                        <p:cTn id="39"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nl-NL" sz="7200" dirty="0" smtClean="0">
                <a:solidFill>
                  <a:schemeClr val="accent4">
                    <a:lumMod val="75000"/>
                  </a:schemeClr>
                </a:solidFill>
                <a:latin typeface="Trebuchet MS Bold" charset="0"/>
                <a:cs typeface="Trebuchet MS Bold" charset="0"/>
              </a:rPr>
              <a:t> </a:t>
            </a:r>
            <a:r>
              <a:rPr lang="nl-NL" sz="7200" dirty="0" err="1" smtClean="0">
                <a:solidFill>
                  <a:schemeClr val="accent4">
                    <a:lumMod val="75000"/>
                  </a:schemeClr>
                </a:solidFill>
                <a:latin typeface="Trebuchet MS Bold" charset="0"/>
                <a:cs typeface="Trebuchet MS Bold" charset="0"/>
              </a:rPr>
              <a:t>Typical</a:t>
            </a:r>
            <a:r>
              <a:rPr lang="nl-NL" sz="7200" dirty="0" smtClean="0">
                <a:solidFill>
                  <a:schemeClr val="accent4">
                    <a:lumMod val="75000"/>
                  </a:schemeClr>
                </a:solidFill>
                <a:latin typeface="Trebuchet MS Bold" charset="0"/>
                <a:cs typeface="Trebuchet MS Bold" charset="0"/>
              </a:rPr>
              <a:t> </a:t>
            </a:r>
            <a:r>
              <a:rPr lang="nl-NL" sz="7200" dirty="0" err="1" smtClean="0">
                <a:solidFill>
                  <a:schemeClr val="accent4">
                    <a:lumMod val="75000"/>
                  </a:schemeClr>
                </a:solidFill>
                <a:latin typeface="Trebuchet MS Bold" charset="0"/>
                <a:cs typeface="Trebuchet MS Bold" charset="0"/>
              </a:rPr>
              <a:t>for</a:t>
            </a:r>
            <a:r>
              <a:rPr lang="nl-NL" sz="7200" dirty="0" smtClean="0">
                <a:solidFill>
                  <a:schemeClr val="accent4">
                    <a:lumMod val="75000"/>
                  </a:schemeClr>
                </a:solidFill>
                <a:latin typeface="Trebuchet MS Bold" charset="0"/>
                <a:cs typeface="Trebuchet MS Bold" charset="0"/>
              </a:rPr>
              <a:t> </a:t>
            </a:r>
            <a:r>
              <a:rPr lang="nl-NL" sz="7200" dirty="0" err="1" smtClean="0">
                <a:solidFill>
                  <a:schemeClr val="accent4">
                    <a:lumMod val="75000"/>
                  </a:schemeClr>
                </a:solidFill>
                <a:latin typeface="Trebuchet MS Bold" charset="0"/>
                <a:cs typeface="Trebuchet MS Bold" charset="0"/>
              </a:rPr>
              <a:t>NoSQL</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553910"/>
          </a:xfrm>
        </p:spPr>
        <p:txBody>
          <a:bodyPr>
            <a:normAutofit fontScale="92500" lnSpcReduction="20000"/>
          </a:bodyPr>
          <a:lstStyle/>
          <a:p>
            <a:r>
              <a:rPr lang="en-US" dirty="0"/>
              <a:t>Focus on speed, availability and scalability</a:t>
            </a:r>
          </a:p>
          <a:p>
            <a:pPr lvl="1"/>
            <a:r>
              <a:rPr lang="nl-NL" dirty="0" err="1"/>
              <a:t>Horizontal</a:t>
            </a:r>
            <a:r>
              <a:rPr lang="nl-NL" dirty="0"/>
              <a:t> </a:t>
            </a:r>
            <a:r>
              <a:rPr lang="nl-NL" dirty="0" err="1"/>
              <a:t>scale</a:t>
            </a:r>
            <a:r>
              <a:rPr lang="nl-NL" dirty="0"/>
              <a:t> out – </a:t>
            </a:r>
            <a:r>
              <a:rPr lang="nl-NL" dirty="0" err="1"/>
              <a:t>distributed</a:t>
            </a:r>
            <a:r>
              <a:rPr lang="nl-NL" dirty="0"/>
              <a:t> </a:t>
            </a:r>
            <a:r>
              <a:rPr lang="nl-NL" dirty="0" err="1"/>
              <a:t>with</a:t>
            </a:r>
            <a:r>
              <a:rPr lang="nl-NL" dirty="0"/>
              <a:t> load </a:t>
            </a:r>
            <a:r>
              <a:rPr lang="nl-NL" dirty="0" err="1"/>
              <a:t>balancing</a:t>
            </a:r>
            <a:r>
              <a:rPr lang="nl-NL" dirty="0"/>
              <a:t> </a:t>
            </a:r>
            <a:r>
              <a:rPr lang="nl-NL" dirty="0" err="1"/>
              <a:t>and</a:t>
            </a:r>
            <a:r>
              <a:rPr lang="nl-NL" dirty="0"/>
              <a:t> </a:t>
            </a:r>
            <a:r>
              <a:rPr lang="nl-NL" dirty="0" err="1"/>
              <a:t>fail</a:t>
            </a:r>
            <a:r>
              <a:rPr lang="nl-NL" dirty="0"/>
              <a:t>-over</a:t>
            </a:r>
          </a:p>
          <a:p>
            <a:r>
              <a:rPr lang="en-US" dirty="0"/>
              <a:t>No (predefined) Data Structure</a:t>
            </a:r>
          </a:p>
          <a:p>
            <a:r>
              <a:rPr lang="nl-NL" dirty="0" err="1"/>
              <a:t>Integrity</a:t>
            </a:r>
            <a:r>
              <a:rPr lang="nl-NL" dirty="0"/>
              <a:t> </a:t>
            </a:r>
            <a:r>
              <a:rPr lang="nl-NL" dirty="0" err="1"/>
              <a:t>primarily</a:t>
            </a:r>
            <a:r>
              <a:rPr lang="nl-NL" dirty="0"/>
              <a:t> </a:t>
            </a:r>
            <a:r>
              <a:rPr lang="nl-NL" dirty="0" err="1"/>
              <a:t>protected</a:t>
            </a:r>
            <a:r>
              <a:rPr lang="nl-NL" dirty="0"/>
              <a:t> </a:t>
            </a:r>
            <a:r>
              <a:rPr lang="nl-NL" dirty="0" err="1"/>
              <a:t>by</a:t>
            </a:r>
            <a:r>
              <a:rPr lang="nl-NL" dirty="0"/>
              <a:t> </a:t>
            </a:r>
            <a:r>
              <a:rPr lang="nl-NL" dirty="0" err="1"/>
              <a:t>application</a:t>
            </a:r>
            <a:r>
              <a:rPr lang="nl-NL" dirty="0"/>
              <a:t> logic</a:t>
            </a:r>
            <a:endParaRPr lang="en-US" dirty="0"/>
          </a:p>
          <a:p>
            <a:r>
              <a:rPr lang="nl-NL" dirty="0"/>
              <a:t>Open Source (most </a:t>
            </a:r>
            <a:r>
              <a:rPr lang="nl-NL" dirty="0" err="1"/>
              <a:t>offerings</a:t>
            </a:r>
            <a:r>
              <a:rPr lang="nl-NL" dirty="0"/>
              <a:t> are, </a:t>
            </a:r>
            <a:r>
              <a:rPr lang="nl-NL" dirty="0" err="1"/>
              <a:t>not</a:t>
            </a:r>
            <a:r>
              <a:rPr lang="nl-NL" dirty="0"/>
              <a:t> </a:t>
            </a:r>
            <a:r>
              <a:rPr lang="nl-NL" dirty="0" err="1"/>
              <a:t>all</a:t>
            </a:r>
            <a:r>
              <a:rPr lang="nl-NL" dirty="0"/>
              <a:t>: </a:t>
            </a:r>
            <a:r>
              <a:rPr lang="nl-NL" dirty="0" err="1"/>
              <a:t>MarkLogic</a:t>
            </a:r>
            <a:r>
              <a:rPr lang="nl-NL" dirty="0"/>
              <a:t>)</a:t>
            </a:r>
            <a:endParaRPr lang="en-US" dirty="0"/>
          </a:p>
          <a:p>
            <a:r>
              <a:rPr lang="nl-NL" dirty="0"/>
              <a:t>Close(r) attention </a:t>
            </a:r>
            <a:r>
              <a:rPr lang="nl-NL" dirty="0" err="1"/>
              <a:t>for</a:t>
            </a:r>
            <a:r>
              <a:rPr lang="nl-NL" dirty="0"/>
              <a:t> </a:t>
            </a:r>
            <a:r>
              <a:rPr lang="nl-NL" dirty="0" err="1"/>
              <a:t>how</a:t>
            </a:r>
            <a:r>
              <a:rPr lang="nl-NL" dirty="0"/>
              <a:t> </a:t>
            </a:r>
            <a:r>
              <a:rPr lang="nl-NL" dirty="0" err="1"/>
              <a:t>the</a:t>
            </a:r>
            <a:r>
              <a:rPr lang="nl-NL" dirty="0"/>
              <a:t> data is </a:t>
            </a:r>
            <a:r>
              <a:rPr lang="nl-NL" dirty="0" err="1"/>
              <a:t>used</a:t>
            </a:r>
            <a:endParaRPr lang="nl-NL" dirty="0"/>
          </a:p>
          <a:p>
            <a:pPr lvl="1"/>
            <a:r>
              <a:rPr lang="nl-NL" dirty="0"/>
              <a:t>Application </a:t>
            </a:r>
            <a:r>
              <a:rPr lang="nl-NL" dirty="0" err="1"/>
              <a:t>oriented</a:t>
            </a:r>
            <a:r>
              <a:rPr lang="nl-NL" dirty="0"/>
              <a:t> data format </a:t>
            </a:r>
            <a:r>
              <a:rPr lang="nl-NL" dirty="0" err="1"/>
              <a:t>and</a:t>
            </a:r>
            <a:r>
              <a:rPr lang="nl-NL" dirty="0"/>
              <a:t> search </a:t>
            </a:r>
            <a:r>
              <a:rPr lang="nl-NL" dirty="0" err="1"/>
              <a:t>paths</a:t>
            </a:r>
            <a:r>
              <a:rPr lang="nl-NL" dirty="0"/>
              <a:t> </a:t>
            </a:r>
            <a:r>
              <a:rPr lang="nl-NL" dirty="0" err="1"/>
              <a:t>and</a:t>
            </a:r>
            <a:r>
              <a:rPr lang="nl-NL" dirty="0"/>
              <a:t> </a:t>
            </a:r>
            <a:r>
              <a:rPr lang="nl-NL" dirty="0" err="1"/>
              <a:t>specialized</a:t>
            </a:r>
            <a:r>
              <a:rPr lang="nl-NL" dirty="0"/>
              <a:t> database per </a:t>
            </a:r>
            <a:r>
              <a:rPr lang="nl-NL" dirty="0" err="1"/>
              <a:t>application</a:t>
            </a:r>
            <a:r>
              <a:rPr lang="nl-NL" dirty="0"/>
              <a:t> (microservice, </a:t>
            </a:r>
            <a:r>
              <a:rPr lang="nl-NL" dirty="0" err="1"/>
              <a:t>capability</a:t>
            </a:r>
            <a:r>
              <a:rPr lang="nl-NL" dirty="0"/>
              <a:t>)</a:t>
            </a:r>
          </a:p>
          <a:p>
            <a:pPr lvl="1"/>
            <a:r>
              <a:rPr lang="nl-NL" dirty="0" err="1"/>
              <a:t>Similar</a:t>
            </a:r>
            <a:r>
              <a:rPr lang="nl-NL" dirty="0"/>
              <a:t> </a:t>
            </a:r>
            <a:r>
              <a:rPr lang="nl-NL" dirty="0" err="1"/>
              <a:t>to</a:t>
            </a:r>
            <a:r>
              <a:rPr lang="nl-NL" dirty="0"/>
              <a:t> </a:t>
            </a:r>
            <a:r>
              <a:rPr lang="nl-NL" dirty="0" err="1"/>
              <a:t>the</a:t>
            </a:r>
            <a:r>
              <a:rPr lang="nl-NL" dirty="0"/>
              <a:t> switch </a:t>
            </a:r>
            <a:r>
              <a:rPr lang="nl-NL" dirty="0" err="1"/>
              <a:t>from</a:t>
            </a:r>
            <a:r>
              <a:rPr lang="nl-NL" dirty="0"/>
              <a:t> SOA </a:t>
            </a:r>
            <a:r>
              <a:rPr lang="nl-NL" dirty="0" err="1"/>
              <a:t>to</a:t>
            </a:r>
            <a:r>
              <a:rPr lang="nl-NL" dirty="0"/>
              <a:t> API/Microservice</a:t>
            </a:r>
          </a:p>
          <a:p>
            <a:r>
              <a:rPr lang="nl-NL" dirty="0"/>
              <a:t>Reads (far) more relevant </a:t>
            </a:r>
            <a:r>
              <a:rPr lang="nl-NL" dirty="0" err="1"/>
              <a:t>than</a:t>
            </a:r>
            <a:r>
              <a:rPr lang="nl-NL" dirty="0"/>
              <a:t> </a:t>
            </a:r>
            <a:r>
              <a:rPr lang="nl-NL" dirty="0" err="1"/>
              <a:t>writes</a:t>
            </a:r>
            <a:endParaRPr lang="nl-NL" dirty="0"/>
          </a:p>
          <a:p>
            <a:r>
              <a:rPr lang="nl-NL" dirty="0"/>
              <a:t>Data </a:t>
            </a:r>
            <a:r>
              <a:rPr lang="nl-NL" dirty="0" err="1"/>
              <a:t>redundancy</a:t>
            </a:r>
            <a:r>
              <a:rPr lang="nl-NL" dirty="0"/>
              <a:t> &amp; </a:t>
            </a:r>
            <a:r>
              <a:rPr lang="nl-NL" dirty="0" err="1"/>
              <a:t>denormalization</a:t>
            </a:r>
            <a:endParaRPr lang="nl-NL" dirty="0"/>
          </a:p>
          <a:p>
            <a:r>
              <a:rPr lang="nl-NL" dirty="0"/>
              <a:t>No data access </a:t>
            </a:r>
            <a:r>
              <a:rPr lang="nl-NL" dirty="0" err="1"/>
              <a:t>through</a:t>
            </a:r>
            <a:r>
              <a:rPr lang="nl-NL" dirty="0"/>
              <a:t> </a:t>
            </a:r>
            <a:r>
              <a:rPr lang="nl-NL" dirty="0" smtClean="0"/>
              <a:t>SQL – well, …</a:t>
            </a: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373243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5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500"/>
                                        <p:tgtEl>
                                          <p:spTgt spid="3">
                                            <p:txEl>
                                              <p:pRg st="5" end="5"/>
                                            </p:txEl>
                                          </p:spTgt>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fade">
                                      <p:cBhvr>
                                        <p:cTn id="33" dur="500"/>
                                        <p:tgtEl>
                                          <p:spTgt spid="3">
                                            <p:txEl>
                                              <p:pRg st="6" end="6"/>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500"/>
                                        <p:tgtEl>
                                          <p:spTgt spid="3">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500"/>
                                        <p:tgtEl>
                                          <p:spTgt spid="3">
                                            <p:txEl>
                                              <p:pRg st="8" end="8"/>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3">
                                            <p:txEl>
                                              <p:pRg st="9" end="9"/>
                                            </p:txEl>
                                          </p:spTgt>
                                        </p:tgtEl>
                                        <p:attrNameLst>
                                          <p:attrName>style.visibility</p:attrName>
                                        </p:attrNameLst>
                                      </p:cBhvr>
                                      <p:to>
                                        <p:strVal val="visible"/>
                                      </p:to>
                                    </p:set>
                                    <p:animEffect transition="in" filter="fade">
                                      <p:cBhvr>
                                        <p:cTn id="46" dur="500"/>
                                        <p:tgtEl>
                                          <p:spTgt spid="3">
                                            <p:txEl>
                                              <p:pRg st="9" end="9"/>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3">
                                            <p:txEl>
                                              <p:pRg st="10" end="10"/>
                                            </p:txEl>
                                          </p:spTgt>
                                        </p:tgtEl>
                                        <p:attrNameLst>
                                          <p:attrName>style.visibility</p:attrName>
                                        </p:attrNameLst>
                                      </p:cBhvr>
                                      <p:to>
                                        <p:strVal val="visible"/>
                                      </p:to>
                                    </p:set>
                                    <p:animEffect transition="in" filter="fade">
                                      <p:cBhvr>
                                        <p:cTn id="51"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nl-NL" sz="7200" dirty="0" smtClean="0">
                <a:solidFill>
                  <a:schemeClr val="accent4">
                    <a:lumMod val="75000"/>
                  </a:schemeClr>
                </a:solidFill>
                <a:latin typeface="Trebuchet MS Bold" charset="0"/>
                <a:cs typeface="Trebuchet MS Bold" charset="0"/>
              </a:rPr>
              <a:t> Types of </a:t>
            </a:r>
            <a:r>
              <a:rPr lang="nl-NL" sz="7200" dirty="0" err="1" smtClean="0">
                <a:solidFill>
                  <a:schemeClr val="accent4">
                    <a:lumMod val="75000"/>
                  </a:schemeClr>
                </a:solidFill>
                <a:latin typeface="Trebuchet MS Bold" charset="0"/>
                <a:cs typeface="Trebuchet MS Bold" charset="0"/>
              </a:rPr>
              <a:t>NoSQL</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8" name="Picture 7"/>
          <p:cNvPicPr>
            <a:picLocks noChangeAspect="1"/>
          </p:cNvPicPr>
          <p:nvPr/>
        </p:nvPicPr>
        <p:blipFill>
          <a:blip r:embed="rId4">
            <a:clrChange>
              <a:clrFrom>
                <a:srgbClr val="FFFDFF"/>
              </a:clrFrom>
              <a:clrTo>
                <a:srgbClr val="FFFDFF">
                  <a:alpha val="0"/>
                </a:srgbClr>
              </a:clrTo>
            </a:clrChange>
          </a:blip>
          <a:stretch>
            <a:fillRect/>
          </a:stretch>
        </p:blipFill>
        <p:spPr>
          <a:xfrm>
            <a:off x="1491160" y="1243589"/>
            <a:ext cx="9464860" cy="5029636"/>
          </a:xfrm>
          <a:prstGeom prst="rect">
            <a:avLst/>
          </a:prstGeom>
        </p:spPr>
      </p:pic>
      <p:sp>
        <p:nvSpPr>
          <p:cNvPr id="9" name="Rectangle 8"/>
          <p:cNvSpPr/>
          <p:nvPr/>
        </p:nvSpPr>
        <p:spPr>
          <a:xfrm>
            <a:off x="1754372" y="1243589"/>
            <a:ext cx="6836735" cy="5426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0" name="Rectangle 9"/>
          <p:cNvSpPr/>
          <p:nvPr/>
        </p:nvSpPr>
        <p:spPr>
          <a:xfrm>
            <a:off x="1165555" y="1565764"/>
            <a:ext cx="1389321" cy="3622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1" name="Rectangle 10"/>
          <p:cNvSpPr/>
          <p:nvPr/>
        </p:nvSpPr>
        <p:spPr>
          <a:xfrm>
            <a:off x="10088995" y="1565764"/>
            <a:ext cx="1389321" cy="36228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10242" name="Picture 2" descr="Image result for couchd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9045" y="5236215"/>
            <a:ext cx="958258" cy="827128"/>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iak"/>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152209" y="3258904"/>
            <a:ext cx="1205094" cy="362901"/>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37636" y="1571278"/>
            <a:ext cx="2417171" cy="594996"/>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95783" y="1640573"/>
            <a:ext cx="1475413" cy="291394"/>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25463" y="1171237"/>
            <a:ext cx="1492472" cy="94815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9823107" y="186640"/>
            <a:ext cx="1655209" cy="644349"/>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2033" y="40943"/>
            <a:ext cx="1756404" cy="65816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0474312" y="680373"/>
            <a:ext cx="1107120" cy="581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6434534"/>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en-US" sz="7200" dirty="0" smtClean="0">
                <a:solidFill>
                  <a:schemeClr val="accent4">
                    <a:lumMod val="75000"/>
                  </a:schemeClr>
                </a:solidFill>
                <a:latin typeface="Trebuchet MS Bold" charset="0"/>
                <a:cs typeface="Trebuchet MS Bold" charset="0"/>
              </a:rPr>
              <a:t> (</a:t>
            </a:r>
            <a:r>
              <a:rPr lang="en-US" sz="7200" dirty="0">
                <a:solidFill>
                  <a:schemeClr val="accent4">
                    <a:lumMod val="75000"/>
                  </a:schemeClr>
                </a:solidFill>
                <a:latin typeface="Trebuchet MS Bold" charset="0"/>
                <a:cs typeface="Trebuchet MS Bold" charset="0"/>
              </a:rPr>
              <a:t>leading) NoSQL Database </a:t>
            </a:r>
            <a:r>
              <a:rPr lang="en-US" sz="7200" dirty="0" smtClean="0">
                <a:solidFill>
                  <a:schemeClr val="accent4">
                    <a:lumMod val="75000"/>
                  </a:schemeClr>
                </a:solidFill>
                <a:latin typeface="Trebuchet MS Bold" charset="0"/>
                <a:cs typeface="Trebuchet MS Bold" charset="0"/>
              </a:rPr>
              <a:t/>
            </a:r>
            <a:br>
              <a:rPr lang="en-US" sz="7200" dirty="0" smtClean="0">
                <a:solidFill>
                  <a:schemeClr val="accent4">
                    <a:lumMod val="75000"/>
                  </a:schemeClr>
                </a:solidFill>
                <a:latin typeface="Trebuchet MS Bold" charset="0"/>
                <a:cs typeface="Trebuchet MS Bold" charset="0"/>
              </a:rPr>
            </a:br>
            <a:r>
              <a:rPr lang="en-US" sz="7200" dirty="0" smtClean="0">
                <a:solidFill>
                  <a:schemeClr val="accent4">
                    <a:lumMod val="75000"/>
                  </a:schemeClr>
                </a:solidFill>
                <a:latin typeface="Trebuchet MS Bold" charset="0"/>
                <a:cs typeface="Trebuchet MS Bold" charset="0"/>
              </a:rPr>
              <a:t> products</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lnSpcReduction="10000"/>
          </a:bodyPr>
          <a:lstStyle/>
          <a:p>
            <a:r>
              <a:rPr lang="nl-NL" dirty="0" err="1"/>
              <a:t>MongoDB</a:t>
            </a:r>
            <a:r>
              <a:rPr lang="nl-NL" dirty="0"/>
              <a:t> is (</a:t>
            </a:r>
            <a:r>
              <a:rPr lang="nl-NL" dirty="0" err="1"/>
              <a:t>one</a:t>
            </a:r>
            <a:r>
              <a:rPr lang="nl-NL" dirty="0"/>
              <a:t> of) </a:t>
            </a:r>
            <a:r>
              <a:rPr lang="nl-NL" dirty="0" err="1"/>
              <a:t>the</a:t>
            </a:r>
            <a:r>
              <a:rPr lang="nl-NL" dirty="0"/>
              <a:t> most </a:t>
            </a:r>
            <a:r>
              <a:rPr lang="nl-NL" dirty="0" err="1"/>
              <a:t>popular</a:t>
            </a:r>
            <a:r>
              <a:rPr lang="nl-NL" dirty="0"/>
              <a:t> (</a:t>
            </a:r>
            <a:r>
              <a:rPr lang="nl-NL" dirty="0" err="1"/>
              <a:t>by</a:t>
            </a:r>
            <a:r>
              <a:rPr lang="nl-NL" dirty="0"/>
              <a:t> </a:t>
            </a:r>
            <a:r>
              <a:rPr lang="nl-NL" dirty="0" err="1"/>
              <a:t>any</a:t>
            </a:r>
            <a:r>
              <a:rPr lang="nl-NL" dirty="0"/>
              <a:t> </a:t>
            </a:r>
            <a:r>
              <a:rPr lang="nl-NL" dirty="0" err="1"/>
              <a:t>measure</a:t>
            </a:r>
            <a:r>
              <a:rPr lang="nl-NL" dirty="0"/>
              <a:t>)</a:t>
            </a:r>
          </a:p>
          <a:p>
            <a:r>
              <a:rPr lang="en-US" dirty="0"/>
              <a:t>Cloud (only): </a:t>
            </a:r>
          </a:p>
          <a:p>
            <a:pPr lvl="1"/>
            <a:r>
              <a:rPr lang="en-US" dirty="0"/>
              <a:t>Google </a:t>
            </a:r>
            <a:r>
              <a:rPr lang="en-US" dirty="0" err="1"/>
              <a:t>BigTable</a:t>
            </a:r>
            <a:r>
              <a:rPr lang="en-US" dirty="0"/>
              <a:t>, </a:t>
            </a:r>
          </a:p>
          <a:p>
            <a:pPr lvl="1"/>
            <a:r>
              <a:rPr lang="en-US" dirty="0"/>
              <a:t>AWS Dynamo</a:t>
            </a:r>
          </a:p>
          <a:p>
            <a:r>
              <a:rPr lang="en-US" dirty="0"/>
              <a:t>Cache (in memory)</a:t>
            </a:r>
          </a:p>
          <a:p>
            <a:pPr lvl="1"/>
            <a:r>
              <a:rPr lang="nl-NL" dirty="0" err="1"/>
              <a:t>ZooKeeper</a:t>
            </a:r>
            <a:r>
              <a:rPr lang="nl-NL" dirty="0"/>
              <a:t>, </a:t>
            </a:r>
            <a:r>
              <a:rPr lang="nl-NL" dirty="0" err="1"/>
              <a:t>Redis</a:t>
            </a:r>
            <a:r>
              <a:rPr lang="nl-NL" dirty="0"/>
              <a:t>,</a:t>
            </a:r>
            <a:br>
              <a:rPr lang="nl-NL" dirty="0"/>
            </a:br>
            <a:r>
              <a:rPr lang="nl-NL" dirty="0" err="1"/>
              <a:t>Memcached</a:t>
            </a:r>
            <a:r>
              <a:rPr lang="nl-NL" dirty="0"/>
              <a:t>, …</a:t>
            </a:r>
          </a:p>
          <a:p>
            <a:r>
              <a:rPr lang="nl-NL" dirty="0" err="1"/>
              <a:t>Hadoop</a:t>
            </a:r>
            <a:r>
              <a:rPr lang="nl-NL" dirty="0"/>
              <a:t>/HDFS</a:t>
            </a:r>
            <a:endParaRPr lang="en-US" dirty="0"/>
          </a:p>
          <a:p>
            <a:r>
              <a:rPr lang="en-US" dirty="0"/>
              <a:t>Oracle NoSQL</a:t>
            </a:r>
            <a:br>
              <a:rPr lang="en-US" dirty="0"/>
            </a:br>
            <a:r>
              <a:rPr lang="en-US" dirty="0"/>
              <a:t>(</a:t>
            </a:r>
            <a:r>
              <a:rPr lang="en-US" dirty="0" err="1"/>
              <a:t>fka</a:t>
            </a:r>
            <a:r>
              <a:rPr lang="en-US" dirty="0"/>
              <a:t> Berkeley DB)</a:t>
            </a: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10"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8303" y="2371059"/>
            <a:ext cx="6235497" cy="365564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2713736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When</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things</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were</a:t>
            </a:r>
            <a:r>
              <a:rPr lang="fr-FR" sz="7200" dirty="0" smtClean="0">
                <a:solidFill>
                  <a:schemeClr val="accent4">
                    <a:lumMod val="75000"/>
                  </a:schemeClr>
                </a:solidFill>
                <a:latin typeface="Trebuchet MS Bold" charset="0"/>
                <a:cs typeface="Trebuchet MS Bold" charset="0"/>
              </a:rPr>
              <a:t> simple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an 7"/>
          <p:cNvSpPr/>
          <p:nvPr/>
        </p:nvSpPr>
        <p:spPr>
          <a:xfrm>
            <a:off x="3208446" y="1526008"/>
            <a:ext cx="5704683" cy="257725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800" dirty="0" smtClean="0"/>
              <a:t>RDBMS</a:t>
            </a:r>
          </a:p>
          <a:p>
            <a:pPr algn="ctr"/>
            <a:r>
              <a:rPr lang="en-US" sz="2800" dirty="0" smtClean="0"/>
              <a:t>SQL</a:t>
            </a:r>
          </a:p>
          <a:p>
            <a:pPr algn="ctr"/>
            <a:r>
              <a:rPr lang="en-US" sz="2800" dirty="0" smtClean="0"/>
              <a:t>ACID</a:t>
            </a:r>
            <a:endParaRPr lang="nl-NL" sz="2800" dirty="0"/>
          </a:p>
        </p:txBody>
      </p:sp>
      <p:sp>
        <p:nvSpPr>
          <p:cNvPr id="10" name="Cube 9"/>
          <p:cNvSpPr/>
          <p:nvPr/>
        </p:nvSpPr>
        <p:spPr>
          <a:xfrm>
            <a:off x="2981252" y="4380753"/>
            <a:ext cx="5865091" cy="1507260"/>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9" name="Rectangle 8"/>
          <p:cNvSpPr/>
          <p:nvPr/>
        </p:nvSpPr>
        <p:spPr>
          <a:xfrm>
            <a:off x="3609976" y="5095649"/>
            <a:ext cx="857250" cy="7455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smtClean="0"/>
              <a:t>Data files</a:t>
            </a:r>
            <a:endParaRPr lang="nl-NL" dirty="0"/>
          </a:p>
        </p:txBody>
      </p:sp>
      <p:sp>
        <p:nvSpPr>
          <p:cNvPr id="12" name="Rectangle 11"/>
          <p:cNvSpPr/>
          <p:nvPr/>
        </p:nvSpPr>
        <p:spPr>
          <a:xfrm>
            <a:off x="4965486" y="5095649"/>
            <a:ext cx="835239" cy="7455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smtClean="0"/>
              <a:t>Log Files</a:t>
            </a:r>
            <a:endParaRPr lang="nl-NL" dirty="0"/>
          </a:p>
        </p:txBody>
      </p:sp>
      <p:sp>
        <p:nvSpPr>
          <p:cNvPr id="13" name="Rectangle 12"/>
          <p:cNvSpPr/>
          <p:nvPr/>
        </p:nvSpPr>
        <p:spPr>
          <a:xfrm>
            <a:off x="6375186" y="5095648"/>
            <a:ext cx="911439" cy="7455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err="1" smtClean="0"/>
              <a:t>Backup</a:t>
            </a:r>
            <a:endParaRPr lang="nl-NL" dirty="0"/>
          </a:p>
        </p:txBody>
      </p:sp>
      <p:sp>
        <p:nvSpPr>
          <p:cNvPr id="14" name="Rectangle 13"/>
          <p:cNvSpPr/>
          <p:nvPr/>
        </p:nvSpPr>
        <p:spPr>
          <a:xfrm>
            <a:off x="6699325" y="4993127"/>
            <a:ext cx="911439" cy="7455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err="1" smtClean="0"/>
              <a:t>Backup</a:t>
            </a:r>
            <a:endParaRPr lang="nl-NL" dirty="0"/>
          </a:p>
        </p:txBody>
      </p:sp>
      <p:sp>
        <p:nvSpPr>
          <p:cNvPr id="15" name="Rectangle 14"/>
          <p:cNvSpPr/>
          <p:nvPr/>
        </p:nvSpPr>
        <p:spPr>
          <a:xfrm>
            <a:off x="7023464" y="4890606"/>
            <a:ext cx="911439" cy="74554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err="1" smtClean="0"/>
              <a:t>Backup</a:t>
            </a:r>
            <a:endParaRPr lang="nl-NL" dirty="0"/>
          </a:p>
        </p:txBody>
      </p:sp>
      <p:sp>
        <p:nvSpPr>
          <p:cNvPr id="16" name="TextBox 15"/>
          <p:cNvSpPr txBox="1"/>
          <p:nvPr/>
        </p:nvSpPr>
        <p:spPr>
          <a:xfrm>
            <a:off x="7934903" y="4382531"/>
            <a:ext cx="570926" cy="369332"/>
          </a:xfrm>
          <a:prstGeom prst="rect">
            <a:avLst/>
          </a:prstGeom>
          <a:noFill/>
        </p:spPr>
        <p:txBody>
          <a:bodyPr wrap="none" rtlCol="0">
            <a:spAutoFit/>
          </a:bodyPr>
          <a:lstStyle/>
          <a:p>
            <a:r>
              <a:rPr lang="nl-NL" dirty="0" smtClean="0"/>
              <a:t>SAN</a:t>
            </a:r>
            <a:endParaRPr lang="nl-NL" dirty="0"/>
          </a:p>
        </p:txBody>
      </p:sp>
    </p:spTree>
    <p:extLst>
      <p:ext uri="{BB962C8B-B14F-4D97-AF65-F5344CB8AC3E}">
        <p14:creationId xmlns:p14="http://schemas.microsoft.com/office/powerpoint/2010/main" val="3476829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2" grpId="0" animBg="1"/>
      <p:bldP spid="13" grpId="0" animBg="1"/>
      <p:bldP spid="14" grpId="0" animBg="1"/>
      <p:bldP spid="15" grpId="0" animBg="1"/>
      <p:bldP spid="16" grpId="0"/>
    </p:bldLst>
  </p:timing>
</p:sld>
</file>

<file path=ppt/slides/slide7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nl-NL" sz="7200" dirty="0" err="1" smtClean="0">
                <a:solidFill>
                  <a:schemeClr val="accent4">
                    <a:lumMod val="75000"/>
                  </a:schemeClr>
                </a:solidFill>
                <a:latin typeface="Trebuchet MS Bold" charset="0"/>
                <a:cs typeface="Trebuchet MS Bold" charset="0"/>
              </a:rPr>
              <a:t>NoSQL</a:t>
            </a:r>
            <a:r>
              <a:rPr lang="nl-NL" sz="7200" dirty="0" smtClean="0">
                <a:solidFill>
                  <a:schemeClr val="accent4">
                    <a:lumMod val="75000"/>
                  </a:schemeClr>
                </a:solidFill>
                <a:latin typeface="Trebuchet MS Bold" charset="0"/>
                <a:cs typeface="Trebuchet MS Bold" charset="0"/>
              </a:rPr>
              <a:t> </a:t>
            </a:r>
            <a:r>
              <a:rPr lang="nl-NL" sz="7200" dirty="0">
                <a:solidFill>
                  <a:schemeClr val="accent4">
                    <a:lumMod val="75000"/>
                  </a:schemeClr>
                </a:solidFill>
                <a:latin typeface="Trebuchet MS Bold" charset="0"/>
                <a:cs typeface="Trebuchet MS Bold" charset="0"/>
              </a:rPr>
              <a:t>means: </a:t>
            </a:r>
            <a:br>
              <a:rPr lang="nl-NL" sz="7200" dirty="0">
                <a:solidFill>
                  <a:schemeClr val="accent4">
                    <a:lumMod val="75000"/>
                  </a:schemeClr>
                </a:solidFill>
                <a:latin typeface="Trebuchet MS Bold" charset="0"/>
                <a:cs typeface="Trebuchet MS Bold" charset="0"/>
              </a:rPr>
            </a:br>
            <a:r>
              <a:rPr lang="nl-NL" sz="7200" dirty="0" smtClean="0">
                <a:solidFill>
                  <a:schemeClr val="accent4">
                    <a:lumMod val="75000"/>
                  </a:schemeClr>
                </a:solidFill>
                <a:latin typeface="Trebuchet MS Bold" charset="0"/>
                <a:cs typeface="Trebuchet MS Bold" charset="0"/>
              </a:rPr>
              <a:t> No </a:t>
            </a:r>
            <a:r>
              <a:rPr lang="nl-NL" sz="7200" dirty="0">
                <a:solidFill>
                  <a:schemeClr val="accent4">
                    <a:lumMod val="75000"/>
                  </a:schemeClr>
                </a:solidFill>
                <a:latin typeface="Trebuchet MS Bold" charset="0"/>
                <a:cs typeface="Trebuchet MS Bold" charset="0"/>
              </a:rPr>
              <a:t>Data Access </a:t>
            </a:r>
            <a:r>
              <a:rPr lang="nl-NL" sz="7200" dirty="0" err="1">
                <a:solidFill>
                  <a:schemeClr val="accent4">
                    <a:lumMod val="75000"/>
                  </a:schemeClr>
                </a:solidFill>
                <a:latin typeface="Trebuchet MS Bold" charset="0"/>
                <a:cs typeface="Trebuchet MS Bold" charset="0"/>
              </a:rPr>
              <a:t>through</a:t>
            </a:r>
            <a:r>
              <a:rPr lang="nl-NL" sz="7200" dirty="0">
                <a:solidFill>
                  <a:schemeClr val="accent4">
                    <a:lumMod val="75000"/>
                  </a:schemeClr>
                </a:solidFill>
                <a:latin typeface="Trebuchet MS Bold" charset="0"/>
                <a:cs typeface="Trebuchet MS Bold" charset="0"/>
              </a:rPr>
              <a:t> SQL</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nl-NL" dirty="0" err="1"/>
              <a:t>However</a:t>
            </a:r>
            <a:endParaRPr lang="nl-NL" dirty="0"/>
          </a:p>
          <a:p>
            <a:pPr lvl="1"/>
            <a:r>
              <a:rPr lang="nl-NL" dirty="0"/>
              <a:t>Data Professionals </a:t>
            </a:r>
            <a:r>
              <a:rPr lang="nl-NL" dirty="0" err="1"/>
              <a:t>and</a:t>
            </a:r>
            <a:r>
              <a:rPr lang="nl-NL" dirty="0"/>
              <a:t> </a:t>
            </a:r>
            <a:br>
              <a:rPr lang="nl-NL" dirty="0"/>
            </a:br>
            <a:r>
              <a:rPr lang="nl-NL" dirty="0"/>
              <a:t>Developers </a:t>
            </a:r>
            <a:r>
              <a:rPr lang="nl-NL" dirty="0" err="1"/>
              <a:t>speak</a:t>
            </a:r>
            <a:r>
              <a:rPr lang="nl-NL" dirty="0"/>
              <a:t> SQL</a:t>
            </a:r>
          </a:p>
          <a:p>
            <a:pPr lvl="1"/>
            <a:r>
              <a:rPr lang="nl-NL" dirty="0"/>
              <a:t>Reporting, Dashboarding,</a:t>
            </a:r>
            <a:br>
              <a:rPr lang="nl-NL" dirty="0"/>
            </a:br>
            <a:r>
              <a:rPr lang="nl-NL" dirty="0"/>
              <a:t>ETL, BI tools </a:t>
            </a:r>
            <a:r>
              <a:rPr lang="nl-NL" dirty="0" err="1"/>
              <a:t>speak</a:t>
            </a:r>
            <a:r>
              <a:rPr lang="nl-NL" dirty="0"/>
              <a:t> SQL</a:t>
            </a:r>
          </a:p>
          <a:p>
            <a:r>
              <a:rPr lang="nl-NL" dirty="0" err="1"/>
              <a:t>There</a:t>
            </a:r>
            <a:r>
              <a:rPr lang="nl-NL" dirty="0"/>
              <a:t> is no common query</a:t>
            </a:r>
            <a:br>
              <a:rPr lang="nl-NL" dirty="0"/>
            </a:br>
            <a:r>
              <a:rPr lang="nl-NL" dirty="0" err="1"/>
              <a:t>language</a:t>
            </a:r>
            <a:r>
              <a:rPr lang="nl-NL" dirty="0"/>
              <a:t> </a:t>
            </a:r>
            <a:r>
              <a:rPr lang="nl-NL" dirty="0" err="1"/>
              <a:t>across</a:t>
            </a:r>
            <a:r>
              <a:rPr lang="nl-NL" dirty="0"/>
              <a:t> </a:t>
            </a:r>
            <a:r>
              <a:rPr lang="nl-NL" dirty="0" err="1"/>
              <a:t>NoSQL</a:t>
            </a:r>
            <a:r>
              <a:rPr lang="nl-NL" dirty="0"/>
              <a:t> </a:t>
            </a:r>
            <a:br>
              <a:rPr lang="nl-NL" dirty="0"/>
            </a:br>
            <a:r>
              <a:rPr lang="nl-NL" dirty="0" err="1"/>
              <a:t>products</a:t>
            </a: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8909" y="2111899"/>
            <a:ext cx="5441604" cy="40650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89977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22931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nl-NL" sz="7200" dirty="0" smtClean="0">
                <a:solidFill>
                  <a:schemeClr val="accent4">
                    <a:lumMod val="75000"/>
                  </a:schemeClr>
                </a:solidFill>
                <a:latin typeface="Trebuchet MS Bold" charset="0"/>
                <a:cs typeface="Trebuchet MS Bold" charset="0"/>
              </a:rPr>
              <a:t>No </a:t>
            </a:r>
            <a:r>
              <a:rPr lang="nl-NL" sz="7200" dirty="0">
                <a:solidFill>
                  <a:schemeClr val="accent4">
                    <a:lumMod val="75000"/>
                  </a:schemeClr>
                </a:solidFill>
                <a:latin typeface="Trebuchet MS Bold" charset="0"/>
                <a:cs typeface="Trebuchet MS Bold" charset="0"/>
              </a:rPr>
              <a:t>Data Access </a:t>
            </a:r>
            <a:r>
              <a:rPr lang="nl-NL" sz="7200" dirty="0" err="1">
                <a:solidFill>
                  <a:schemeClr val="accent4">
                    <a:lumMod val="75000"/>
                  </a:schemeClr>
                </a:solidFill>
                <a:latin typeface="Trebuchet MS Bold" charset="0"/>
                <a:cs typeface="Trebuchet MS Bold" charset="0"/>
              </a:rPr>
              <a:t>through</a:t>
            </a:r>
            <a:r>
              <a:rPr lang="nl-NL" sz="7200" dirty="0">
                <a:solidFill>
                  <a:schemeClr val="accent4">
                    <a:lumMod val="75000"/>
                  </a:schemeClr>
                </a:solidFill>
                <a:latin typeface="Trebuchet MS Bold" charset="0"/>
                <a:cs typeface="Trebuchet MS Bold" charset="0"/>
              </a:rPr>
              <a:t> SQL</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fontScale="92500"/>
          </a:bodyPr>
          <a:lstStyle/>
          <a:p>
            <a:r>
              <a:rPr lang="nl-NL" dirty="0" err="1">
                <a:solidFill>
                  <a:schemeClr val="bg1">
                    <a:lumMod val="50000"/>
                  </a:schemeClr>
                </a:solidFill>
              </a:rPr>
              <a:t>However</a:t>
            </a:r>
            <a:endParaRPr lang="nl-NL" dirty="0">
              <a:solidFill>
                <a:schemeClr val="bg1">
                  <a:lumMod val="50000"/>
                </a:schemeClr>
              </a:solidFill>
            </a:endParaRPr>
          </a:p>
          <a:p>
            <a:pPr lvl="1"/>
            <a:r>
              <a:rPr lang="nl-NL" dirty="0">
                <a:solidFill>
                  <a:schemeClr val="bg1">
                    <a:lumMod val="50000"/>
                  </a:schemeClr>
                </a:solidFill>
              </a:rPr>
              <a:t>Data Professionals </a:t>
            </a:r>
            <a:r>
              <a:rPr lang="nl-NL" dirty="0" err="1">
                <a:solidFill>
                  <a:schemeClr val="bg1">
                    <a:lumMod val="50000"/>
                  </a:schemeClr>
                </a:solidFill>
              </a:rPr>
              <a:t>and</a:t>
            </a:r>
            <a:r>
              <a:rPr lang="nl-NL" dirty="0">
                <a:solidFill>
                  <a:schemeClr val="bg1">
                    <a:lumMod val="50000"/>
                  </a:schemeClr>
                </a:solidFill>
              </a:rPr>
              <a:t> </a:t>
            </a:r>
            <a:br>
              <a:rPr lang="nl-NL" dirty="0">
                <a:solidFill>
                  <a:schemeClr val="bg1">
                    <a:lumMod val="50000"/>
                  </a:schemeClr>
                </a:solidFill>
              </a:rPr>
            </a:br>
            <a:r>
              <a:rPr lang="nl-NL" dirty="0">
                <a:solidFill>
                  <a:schemeClr val="bg1">
                    <a:lumMod val="50000"/>
                  </a:schemeClr>
                </a:solidFill>
              </a:rPr>
              <a:t>Developers </a:t>
            </a:r>
            <a:r>
              <a:rPr lang="nl-NL" dirty="0" err="1">
                <a:solidFill>
                  <a:schemeClr val="bg1">
                    <a:lumMod val="50000"/>
                  </a:schemeClr>
                </a:solidFill>
              </a:rPr>
              <a:t>speak</a:t>
            </a:r>
            <a:r>
              <a:rPr lang="nl-NL" dirty="0">
                <a:solidFill>
                  <a:schemeClr val="bg1">
                    <a:lumMod val="50000"/>
                  </a:schemeClr>
                </a:solidFill>
              </a:rPr>
              <a:t> SQL</a:t>
            </a:r>
          </a:p>
          <a:p>
            <a:pPr lvl="1"/>
            <a:r>
              <a:rPr lang="nl-NL" dirty="0">
                <a:solidFill>
                  <a:schemeClr val="bg1">
                    <a:lumMod val="50000"/>
                  </a:schemeClr>
                </a:solidFill>
              </a:rPr>
              <a:t>Reporting, Dashboarding,</a:t>
            </a:r>
            <a:br>
              <a:rPr lang="nl-NL" dirty="0">
                <a:solidFill>
                  <a:schemeClr val="bg1">
                    <a:lumMod val="50000"/>
                  </a:schemeClr>
                </a:solidFill>
              </a:rPr>
            </a:br>
            <a:r>
              <a:rPr lang="nl-NL" dirty="0">
                <a:solidFill>
                  <a:schemeClr val="bg1">
                    <a:lumMod val="50000"/>
                  </a:schemeClr>
                </a:solidFill>
              </a:rPr>
              <a:t>ETL, BI tools </a:t>
            </a:r>
            <a:r>
              <a:rPr lang="nl-NL" dirty="0" err="1">
                <a:solidFill>
                  <a:schemeClr val="bg1">
                    <a:lumMod val="50000"/>
                  </a:schemeClr>
                </a:solidFill>
              </a:rPr>
              <a:t>speak</a:t>
            </a:r>
            <a:r>
              <a:rPr lang="nl-NL" dirty="0">
                <a:solidFill>
                  <a:schemeClr val="bg1">
                    <a:lumMod val="50000"/>
                  </a:schemeClr>
                </a:solidFill>
              </a:rPr>
              <a:t> SQL</a:t>
            </a:r>
          </a:p>
          <a:p>
            <a:r>
              <a:rPr lang="nl-NL" dirty="0" err="1">
                <a:solidFill>
                  <a:schemeClr val="bg1">
                    <a:lumMod val="50000"/>
                  </a:schemeClr>
                </a:solidFill>
              </a:rPr>
              <a:t>There</a:t>
            </a:r>
            <a:r>
              <a:rPr lang="nl-NL" dirty="0">
                <a:solidFill>
                  <a:schemeClr val="bg1">
                    <a:lumMod val="50000"/>
                  </a:schemeClr>
                </a:solidFill>
              </a:rPr>
              <a:t> is no common query</a:t>
            </a:r>
            <a:br>
              <a:rPr lang="nl-NL" dirty="0">
                <a:solidFill>
                  <a:schemeClr val="bg1">
                    <a:lumMod val="50000"/>
                  </a:schemeClr>
                </a:solidFill>
              </a:rPr>
            </a:br>
            <a:r>
              <a:rPr lang="nl-NL" dirty="0" err="1">
                <a:solidFill>
                  <a:schemeClr val="bg1">
                    <a:lumMod val="50000"/>
                  </a:schemeClr>
                </a:solidFill>
              </a:rPr>
              <a:t>language</a:t>
            </a:r>
            <a:r>
              <a:rPr lang="nl-NL" dirty="0">
                <a:solidFill>
                  <a:schemeClr val="bg1">
                    <a:lumMod val="50000"/>
                  </a:schemeClr>
                </a:solidFill>
              </a:rPr>
              <a:t> </a:t>
            </a:r>
            <a:r>
              <a:rPr lang="nl-NL" dirty="0" err="1">
                <a:solidFill>
                  <a:schemeClr val="bg1">
                    <a:lumMod val="50000"/>
                  </a:schemeClr>
                </a:solidFill>
              </a:rPr>
              <a:t>across</a:t>
            </a:r>
            <a:r>
              <a:rPr lang="nl-NL" dirty="0">
                <a:solidFill>
                  <a:schemeClr val="bg1">
                    <a:lumMod val="50000"/>
                  </a:schemeClr>
                </a:solidFill>
              </a:rPr>
              <a:t> </a:t>
            </a:r>
            <a:r>
              <a:rPr lang="nl-NL" dirty="0" err="1">
                <a:solidFill>
                  <a:schemeClr val="bg1">
                    <a:lumMod val="50000"/>
                  </a:schemeClr>
                </a:solidFill>
              </a:rPr>
              <a:t>NoSQL</a:t>
            </a:r>
            <a:r>
              <a:rPr lang="nl-NL" dirty="0">
                <a:solidFill>
                  <a:schemeClr val="bg1">
                    <a:lumMod val="50000"/>
                  </a:schemeClr>
                </a:solidFill>
              </a:rPr>
              <a:t> </a:t>
            </a:r>
            <a:br>
              <a:rPr lang="nl-NL" dirty="0">
                <a:solidFill>
                  <a:schemeClr val="bg1">
                    <a:lumMod val="50000"/>
                  </a:schemeClr>
                </a:solidFill>
              </a:rPr>
            </a:br>
            <a:r>
              <a:rPr lang="nl-NL" dirty="0" err="1">
                <a:solidFill>
                  <a:schemeClr val="bg1">
                    <a:lumMod val="50000"/>
                  </a:schemeClr>
                </a:solidFill>
              </a:rPr>
              <a:t>products</a:t>
            </a:r>
            <a:endParaRPr lang="nl-NL" dirty="0">
              <a:solidFill>
                <a:schemeClr val="bg1">
                  <a:lumMod val="50000"/>
                </a:schemeClr>
              </a:solidFill>
            </a:endParaRPr>
          </a:p>
          <a:p>
            <a:r>
              <a:rPr lang="nl-NL" dirty="0" err="1"/>
              <a:t>Attempts</a:t>
            </a:r>
            <a:r>
              <a:rPr lang="nl-NL" dirty="0"/>
              <a:t> </a:t>
            </a:r>
            <a:r>
              <a:rPr lang="nl-NL" dirty="0" err="1"/>
              <a:t>from</a:t>
            </a:r>
            <a:r>
              <a:rPr lang="nl-NL" dirty="0"/>
              <a:t> </a:t>
            </a:r>
            <a:r>
              <a:rPr lang="nl-NL" dirty="0" err="1"/>
              <a:t>many</a:t>
            </a:r>
            <a:r>
              <a:rPr lang="nl-NL" dirty="0"/>
              <a:t> </a:t>
            </a:r>
            <a:r>
              <a:rPr lang="nl-NL" dirty="0" err="1"/>
              <a:t>vendors</a:t>
            </a:r>
            <a:r>
              <a:rPr lang="nl-NL" dirty="0"/>
              <a:t> </a:t>
            </a:r>
            <a:r>
              <a:rPr lang="nl-NL" dirty="0" err="1"/>
              <a:t>to</a:t>
            </a:r>
            <a:r>
              <a:rPr lang="nl-NL" dirty="0"/>
              <a:t> </a:t>
            </a:r>
            <a:r>
              <a:rPr lang="nl-NL" dirty="0" err="1"/>
              <a:t>create</a:t>
            </a:r>
            <a:r>
              <a:rPr lang="nl-NL" dirty="0"/>
              <a:t> drivers </a:t>
            </a:r>
            <a:r>
              <a:rPr lang="nl-NL" dirty="0" err="1"/>
              <a:t>that</a:t>
            </a:r>
            <a:r>
              <a:rPr lang="nl-NL" dirty="0"/>
              <a:t> translate SQL statements </a:t>
            </a:r>
            <a:r>
              <a:rPr lang="nl-NL" dirty="0" err="1"/>
              <a:t>into</a:t>
            </a:r>
            <a:r>
              <a:rPr lang="nl-NL" dirty="0"/>
              <a:t> </a:t>
            </a:r>
            <a:r>
              <a:rPr lang="nl-NL" dirty="0" err="1"/>
              <a:t>NoSQL</a:t>
            </a:r>
            <a:r>
              <a:rPr lang="nl-NL" dirty="0"/>
              <a:t> </a:t>
            </a:r>
            <a:r>
              <a:rPr lang="nl-NL" dirty="0" err="1"/>
              <a:t>commands</a:t>
            </a:r>
            <a:r>
              <a:rPr lang="nl-NL" dirty="0"/>
              <a:t> </a:t>
            </a:r>
            <a:r>
              <a:rPr lang="nl-NL" dirty="0" err="1"/>
              <a:t>for</a:t>
            </a:r>
            <a:r>
              <a:rPr lang="nl-NL" dirty="0"/>
              <a:t> </a:t>
            </a:r>
            <a:r>
              <a:rPr lang="nl-NL" dirty="0" err="1"/>
              <a:t>the</a:t>
            </a:r>
            <a:r>
              <a:rPr lang="nl-NL" dirty="0"/>
              <a:t> </a:t>
            </a:r>
            <a:r>
              <a:rPr lang="nl-NL" dirty="0" err="1"/>
              <a:t>specific</a:t>
            </a:r>
            <a:r>
              <a:rPr lang="nl-NL" dirty="0"/>
              <a:t> target database</a:t>
            </a:r>
          </a:p>
          <a:p>
            <a:pPr lvl="1"/>
            <a:r>
              <a:rPr lang="nl-NL" dirty="0" err="1"/>
              <a:t>To</a:t>
            </a:r>
            <a:r>
              <a:rPr lang="nl-NL" dirty="0"/>
              <a:t> </a:t>
            </a:r>
            <a:r>
              <a:rPr lang="nl-NL" dirty="0" err="1"/>
              <a:t>protect</a:t>
            </a:r>
            <a:r>
              <a:rPr lang="nl-NL" dirty="0"/>
              <a:t> </a:t>
            </a:r>
            <a:r>
              <a:rPr lang="nl-NL" dirty="0" err="1"/>
              <a:t>existing</a:t>
            </a:r>
            <a:r>
              <a:rPr lang="nl-NL" dirty="0"/>
              <a:t> </a:t>
            </a:r>
            <a:r>
              <a:rPr lang="nl-NL" dirty="0" err="1"/>
              <a:t>investments</a:t>
            </a:r>
            <a:r>
              <a:rPr lang="nl-NL" dirty="0"/>
              <a:t> in SQL – skills, tools, </a:t>
            </a:r>
            <a:r>
              <a:rPr lang="nl-NL" dirty="0" err="1"/>
              <a:t>applications</a:t>
            </a:r>
            <a:r>
              <a:rPr lang="nl-NL" dirty="0"/>
              <a:t>, </a:t>
            </a:r>
            <a:r>
              <a:rPr lang="nl-NL" dirty="0" err="1"/>
              <a:t>reports</a:t>
            </a:r>
            <a:r>
              <a:rPr lang="nl-NL" dirty="0"/>
              <a:t>, ..</a:t>
            </a:r>
            <a:endParaRPr lang="en-US"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8529" y="2024308"/>
            <a:ext cx="5265424" cy="267188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018791" y="1397278"/>
            <a:ext cx="2461722" cy="183899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441136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SQL vs </a:t>
            </a:r>
            <a:r>
              <a:rPr lang="fr-FR" sz="7200" dirty="0" err="1" smtClean="0">
                <a:solidFill>
                  <a:schemeClr val="accent4">
                    <a:lumMod val="75000"/>
                  </a:schemeClr>
                </a:solidFill>
                <a:latin typeface="Trebuchet MS Bold" charset="0"/>
                <a:cs typeface="Trebuchet MS Bold" charset="0"/>
              </a:rPr>
              <a:t>NoSQL</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en-US" dirty="0"/>
              <a:t>SQL != RDBMS</a:t>
            </a:r>
          </a:p>
          <a:p>
            <a:r>
              <a:rPr lang="en-US" dirty="0"/>
              <a:t>SQL on top of</a:t>
            </a:r>
          </a:p>
          <a:p>
            <a:pPr lvl="1"/>
            <a:r>
              <a:rPr lang="en-US" dirty="0"/>
              <a:t>Hadoop – Spark SQL, Hive, Drill, Impala</a:t>
            </a:r>
          </a:p>
          <a:p>
            <a:pPr lvl="1"/>
            <a:r>
              <a:rPr lang="en-US" dirty="0"/>
              <a:t>“External Table” Text files, CSV, Excel</a:t>
            </a:r>
          </a:p>
          <a:p>
            <a:pPr lvl="1"/>
            <a:r>
              <a:rPr lang="en-US" dirty="0"/>
              <a:t>XML, JSON</a:t>
            </a:r>
          </a:p>
          <a:p>
            <a:pPr lvl="1"/>
            <a:r>
              <a:rPr lang="en-US" dirty="0"/>
              <a:t>KSQL on Kafka events</a:t>
            </a:r>
          </a:p>
          <a:p>
            <a:pPr lvl="1"/>
            <a:r>
              <a:rPr lang="en-US" dirty="0"/>
              <a:t>Google Spanner, </a:t>
            </a:r>
            <a:r>
              <a:rPr lang="en-US" dirty="0" err="1"/>
              <a:t>BigQuery</a:t>
            </a:r>
            <a:endParaRPr lang="en-US" dirty="0"/>
          </a:p>
          <a:p>
            <a:pPr lvl="1"/>
            <a:r>
              <a:rPr lang="en-US" dirty="0"/>
              <a:t>NoSQL – Berkeley DB, </a:t>
            </a:r>
            <a:r>
              <a:rPr lang="en-US" dirty="0" err="1"/>
              <a:t>Hbase</a:t>
            </a:r>
            <a:r>
              <a:rPr lang="en-US" dirty="0"/>
              <a:t>, Elastic Search, MongoDB, Cassandra</a:t>
            </a:r>
            <a:endParaRPr lang="nl-NL"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9"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23997"/>
          <a:stretch/>
        </p:blipFill>
        <p:spPr bwMode="auto">
          <a:xfrm>
            <a:off x="8083630" y="474848"/>
            <a:ext cx="2717720" cy="31317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0912599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a:solidFill>
                  <a:schemeClr val="accent4">
                    <a:lumMod val="75000"/>
                  </a:schemeClr>
                </a:solidFill>
                <a:latin typeface="Trebuchet MS Bold" charset="0"/>
                <a:cs typeface="Trebuchet MS Bold" charset="0"/>
              </a:rPr>
              <a:t> </a:t>
            </a:r>
            <a:r>
              <a:rPr lang="fr-FR" sz="5400" dirty="0" smtClean="0">
                <a:solidFill>
                  <a:schemeClr val="accent4">
                    <a:lumMod val="75000"/>
                  </a:schemeClr>
                </a:solidFill>
                <a:latin typeface="Trebuchet MS Bold" charset="0"/>
                <a:cs typeface="Trebuchet MS Bold" charset="0"/>
              </a:rPr>
              <a:t> </a:t>
            </a:r>
            <a:r>
              <a:rPr lang="fr-FR" sz="5400" dirty="0" err="1" smtClean="0">
                <a:solidFill>
                  <a:srgbClr val="002060"/>
                </a:solidFill>
                <a:latin typeface="Trebuchet MS Bold" charset="0"/>
                <a:cs typeface="Trebuchet MS Bold" charset="0"/>
              </a:rPr>
              <a:t>NoSQL</a:t>
            </a:r>
            <a:r>
              <a:rPr lang="fr-FR" sz="5400" dirty="0" smtClean="0">
                <a:solidFill>
                  <a:srgbClr val="002060"/>
                </a:solidFill>
                <a:latin typeface="Trebuchet MS Bold" charset="0"/>
                <a:cs typeface="Trebuchet MS Bold" charset="0"/>
              </a:rPr>
              <a:t> (</a:t>
            </a:r>
            <a:r>
              <a:rPr lang="fr-FR" sz="5400" dirty="0" err="1" smtClean="0">
                <a:solidFill>
                  <a:srgbClr val="002060"/>
                </a:solidFill>
                <a:latin typeface="Trebuchet MS Bold" charset="0"/>
                <a:cs typeface="Trebuchet MS Bold" charset="0"/>
              </a:rPr>
              <a:t>MongoDB</a:t>
            </a:r>
            <a:r>
              <a:rPr lang="fr-FR" sz="5400" dirty="0" smtClean="0">
                <a:solidFill>
                  <a:srgbClr val="002060"/>
                </a:solidFill>
                <a:latin typeface="Trebuchet MS Bold" charset="0"/>
                <a:cs typeface="Trebuchet MS Bold" charset="0"/>
              </a:rPr>
              <a:t>) vs </a:t>
            </a:r>
            <a:br>
              <a:rPr lang="fr-FR" sz="5400" dirty="0" smtClean="0">
                <a:solidFill>
                  <a:srgbClr val="002060"/>
                </a:solidFill>
                <a:latin typeface="Trebuchet MS Bold" charset="0"/>
                <a:cs typeface="Trebuchet MS Bold" charset="0"/>
              </a:rPr>
            </a:br>
            <a:r>
              <a:rPr lang="fr-FR" sz="5400" dirty="0" smtClean="0">
                <a:solidFill>
                  <a:srgbClr val="002060"/>
                </a:solidFill>
                <a:latin typeface="Trebuchet MS Bold" charset="0"/>
                <a:cs typeface="Trebuchet MS Bold" charset="0"/>
              </a:rPr>
              <a:t>  SQL (Oracle)</a:t>
            </a:r>
            <a:endParaRPr lang="fr-FR" sz="5400" dirty="0">
              <a:solidFill>
                <a:srgbClr val="002060"/>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7" name="AutoShape 1"/>
          <p:cNvSpPr>
            <a:spLocks/>
          </p:cNvSpPr>
          <p:nvPr/>
        </p:nvSpPr>
        <p:spPr bwMode="auto">
          <a:xfrm>
            <a:off x="1587500" y="1827212"/>
            <a:ext cx="4536853" cy="4446013"/>
          </a:xfrm>
          <a:custGeom>
            <a:avLst/>
            <a:gdLst>
              <a:gd name="T0" fmla="*/ 7169150 w 21600"/>
              <a:gd name="T1" fmla="*/ 3086100 h 21600"/>
              <a:gd name="T2" fmla="*/ 7169150 w 21600"/>
              <a:gd name="T3" fmla="*/ 3086100 h 21600"/>
              <a:gd name="T4" fmla="*/ 7169150 w 21600"/>
              <a:gd name="T5" fmla="*/ 3086100 h 21600"/>
              <a:gd name="T6" fmla="*/ 7169150 w 21600"/>
              <a:gd name="T7" fmla="*/ 3086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solidFill>
            <a:schemeClr val="bg1"/>
          </a:solidFill>
          <a:ln w="28575">
            <a:solidFill>
              <a:srgbClr val="F5AF33"/>
            </a:solidFill>
            <a:miter lim="0"/>
            <a:headEnd/>
            <a:tailEnd/>
          </a:ln>
          <a:effectLst/>
        </p:spPr>
        <p:txBody>
          <a:bodyPr lIns="0" tIns="0" rIns="0" bIns="0" anchor="ctr"/>
          <a:lstStyle/>
          <a:p>
            <a:r>
              <a:rPr lang="en-US" sz="2400" b="1" dirty="0" err="1">
                <a:solidFill>
                  <a:srgbClr val="0433FF"/>
                </a:solidFill>
                <a:latin typeface="Courier New" charset="0"/>
                <a:ea typeface="ＭＳ Ｐゴシック" charset="0"/>
                <a:cs typeface="Courier New" charset="0"/>
              </a:rPr>
              <a:t>db.emp.find</a:t>
            </a:r>
            <a:r>
              <a:rPr lang="en-US" sz="2400" b="1" dirty="0">
                <a:solidFill>
                  <a:srgbClr val="0433FF"/>
                </a:solidFill>
                <a:latin typeface="Courier New" charset="0"/>
                <a:ea typeface="ＭＳ Ｐゴシック" charset="0"/>
                <a:cs typeface="Courier New" charset="0"/>
              </a:rPr>
              <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 {"JOB":"SALESMAN"}</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 { ENAME:1</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  , SAL:1}</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.sort</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 {'SAL':-1})</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.limit(2)</a:t>
            </a:r>
          </a:p>
        </p:txBody>
      </p:sp>
      <p:sp>
        <p:nvSpPr>
          <p:cNvPr id="8" name="AutoShape 1"/>
          <p:cNvSpPr>
            <a:spLocks/>
          </p:cNvSpPr>
          <p:nvPr/>
        </p:nvSpPr>
        <p:spPr bwMode="auto">
          <a:xfrm>
            <a:off x="6634716" y="1827212"/>
            <a:ext cx="4569571" cy="4446012"/>
          </a:xfrm>
          <a:custGeom>
            <a:avLst/>
            <a:gdLst>
              <a:gd name="T0" fmla="*/ 7169150 w 21600"/>
              <a:gd name="T1" fmla="*/ 3086100 h 21600"/>
              <a:gd name="T2" fmla="*/ 7169150 w 21600"/>
              <a:gd name="T3" fmla="*/ 3086100 h 21600"/>
              <a:gd name="T4" fmla="*/ 7169150 w 21600"/>
              <a:gd name="T5" fmla="*/ 3086100 h 21600"/>
              <a:gd name="T6" fmla="*/ 7169150 w 21600"/>
              <a:gd name="T7" fmla="*/ 3086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solidFill>
            <a:schemeClr val="bg1"/>
          </a:solidFill>
          <a:ln w="28575">
            <a:solidFill>
              <a:srgbClr val="F5AF33"/>
            </a:solidFill>
            <a:miter lim="0"/>
            <a:headEnd/>
            <a:tailEnd/>
          </a:ln>
          <a:effectLst/>
        </p:spPr>
        <p:txBody>
          <a:bodyPr lIns="0" tIns="0" rIns="0" bIns="0" anchor="ctr"/>
          <a:lstStyle/>
          <a:p>
            <a:r>
              <a:rPr lang="en-US" sz="2400" b="1" dirty="0">
                <a:solidFill>
                  <a:srgbClr val="0433FF"/>
                </a:solidFill>
                <a:latin typeface="Courier New" charset="0"/>
                <a:ea typeface="ＭＳ Ｐゴシック" charset="0"/>
                <a:cs typeface="Courier New" charset="0"/>
              </a:rPr>
              <a:t>select </a:t>
            </a:r>
            <a:r>
              <a:rPr lang="en-US" sz="2400" b="1" dirty="0" err="1">
                <a:solidFill>
                  <a:srgbClr val="0433FF"/>
                </a:solidFill>
                <a:latin typeface="Courier New" charset="0"/>
                <a:ea typeface="ＭＳ Ｐゴシック" charset="0"/>
                <a:cs typeface="Courier New" charset="0"/>
              </a:rPr>
              <a:t>ename</a:t>
            </a:r>
            <a:r>
              <a:rPr lang="en-US" sz="2400" b="1" dirty="0">
                <a:solidFill>
                  <a:srgbClr val="0433FF"/>
                </a:solidFill>
                <a:latin typeface="Courier New" charset="0"/>
                <a:ea typeface="ＭＳ Ｐゴシック" charset="0"/>
                <a:cs typeface="Courier New" charset="0"/>
              </a:rPr>
              <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      </a:t>
            </a:r>
            <a:r>
              <a:rPr lang="en-US" sz="2400" b="1" dirty="0" err="1">
                <a:solidFill>
                  <a:srgbClr val="0433FF"/>
                </a:solidFill>
                <a:latin typeface="Courier New" charset="0"/>
                <a:ea typeface="ＭＳ Ｐゴシック" charset="0"/>
                <a:cs typeface="Courier New" charset="0"/>
              </a:rPr>
              <a:t>sal</a:t>
            </a:r>
            <a:endParaRPr lang="en-US" sz="2400" b="1" dirty="0">
              <a:solidFill>
                <a:srgbClr val="0433FF"/>
              </a:solidFill>
              <a:latin typeface="Courier New" charset="0"/>
              <a:ea typeface="ＭＳ Ｐゴシック" charset="0"/>
              <a:cs typeface="Courier New" charset="0"/>
            </a:endParaRPr>
          </a:p>
          <a:p>
            <a:r>
              <a:rPr lang="nl-NL" sz="2400" b="1" dirty="0" err="1">
                <a:solidFill>
                  <a:srgbClr val="0433FF"/>
                </a:solidFill>
                <a:latin typeface="Courier New" charset="0"/>
                <a:ea typeface="ＭＳ Ｐゴシック" charset="0"/>
                <a:cs typeface="Courier New" charset="0"/>
              </a:rPr>
              <a:t>from</a:t>
            </a:r>
            <a:r>
              <a:rPr lang="nl-NL" sz="2400" b="1" dirty="0">
                <a:solidFill>
                  <a:srgbClr val="0433FF"/>
                </a:solidFill>
                <a:latin typeface="Courier New" charset="0"/>
                <a:ea typeface="ＭＳ Ｐゴシック" charset="0"/>
                <a:cs typeface="Courier New" charset="0"/>
              </a:rPr>
              <a:t>   </a:t>
            </a:r>
            <a:r>
              <a:rPr lang="nl-NL" sz="2400" b="1" dirty="0" err="1">
                <a:solidFill>
                  <a:srgbClr val="0433FF"/>
                </a:solidFill>
                <a:latin typeface="Courier New" charset="0"/>
                <a:ea typeface="ＭＳ Ｐゴシック" charset="0"/>
                <a:cs typeface="Courier New" charset="0"/>
              </a:rPr>
              <a:t>emp</a:t>
            </a:r>
            <a:endParaRPr lang="nl-NL" sz="2400" b="1" dirty="0">
              <a:solidFill>
                <a:srgbClr val="0433FF"/>
              </a:solidFill>
              <a:latin typeface="Courier New" charset="0"/>
              <a:ea typeface="ＭＳ Ｐゴシック" charset="0"/>
              <a:cs typeface="Courier New" charset="0"/>
            </a:endParaRPr>
          </a:p>
          <a:p>
            <a:r>
              <a:rPr lang="nl-NL" sz="2400" b="1" dirty="0" err="1">
                <a:solidFill>
                  <a:srgbClr val="0433FF"/>
                </a:solidFill>
                <a:latin typeface="Courier New" charset="0"/>
                <a:ea typeface="ＭＳ Ｐゴシック" charset="0"/>
                <a:cs typeface="Courier New" charset="0"/>
              </a:rPr>
              <a:t>where</a:t>
            </a:r>
            <a:r>
              <a:rPr lang="nl-NL" sz="2400" b="1" dirty="0">
                <a:solidFill>
                  <a:srgbClr val="0433FF"/>
                </a:solidFill>
                <a:latin typeface="Courier New" charset="0"/>
                <a:ea typeface="ＭＳ Ｐゴシック" charset="0"/>
                <a:cs typeface="Courier New" charset="0"/>
              </a:rPr>
              <a:t>  job = 'SALESMAN'</a:t>
            </a:r>
          </a:p>
          <a:p>
            <a:r>
              <a:rPr lang="nl-NL" sz="2400" b="1" dirty="0">
                <a:solidFill>
                  <a:srgbClr val="0433FF"/>
                </a:solidFill>
                <a:latin typeface="Courier New" charset="0"/>
                <a:ea typeface="ＭＳ Ｐゴシック" charset="0"/>
                <a:cs typeface="Courier New" charset="0"/>
              </a:rPr>
              <a:t>order</a:t>
            </a:r>
          </a:p>
          <a:p>
            <a:r>
              <a:rPr lang="nl-NL" sz="2400" b="1" dirty="0" err="1">
                <a:solidFill>
                  <a:srgbClr val="0433FF"/>
                </a:solidFill>
                <a:latin typeface="Courier New" charset="0"/>
                <a:ea typeface="ＭＳ Ｐゴシック" charset="0"/>
                <a:cs typeface="Courier New" charset="0"/>
              </a:rPr>
              <a:t>by</a:t>
            </a:r>
            <a:r>
              <a:rPr lang="nl-NL" sz="2400" b="1" dirty="0">
                <a:solidFill>
                  <a:srgbClr val="0433FF"/>
                </a:solidFill>
                <a:latin typeface="Courier New" charset="0"/>
                <a:ea typeface="ＭＳ Ｐゴシック" charset="0"/>
                <a:cs typeface="Courier New" charset="0"/>
              </a:rPr>
              <a:t>     </a:t>
            </a:r>
            <a:r>
              <a:rPr lang="nl-NL" sz="2400" b="1" dirty="0" err="1">
                <a:solidFill>
                  <a:srgbClr val="0433FF"/>
                </a:solidFill>
                <a:latin typeface="Courier New" charset="0"/>
                <a:ea typeface="ＭＳ Ｐゴシック" charset="0"/>
                <a:cs typeface="Courier New" charset="0"/>
              </a:rPr>
              <a:t>sal</a:t>
            </a:r>
            <a:r>
              <a:rPr lang="nl-NL" sz="2400" b="1" dirty="0">
                <a:solidFill>
                  <a:srgbClr val="0433FF"/>
                </a:solidFill>
                <a:latin typeface="Courier New" charset="0"/>
                <a:ea typeface="ＭＳ Ｐゴシック" charset="0"/>
                <a:cs typeface="Courier New" charset="0"/>
              </a:rPr>
              <a:t> </a:t>
            </a:r>
            <a:r>
              <a:rPr lang="nl-NL" sz="2400" b="1" dirty="0" err="1">
                <a:solidFill>
                  <a:srgbClr val="0433FF"/>
                </a:solidFill>
                <a:latin typeface="Courier New" charset="0"/>
                <a:ea typeface="ＭＳ Ｐゴシック" charset="0"/>
                <a:cs typeface="Courier New" charset="0"/>
              </a:rPr>
              <a:t>desc</a:t>
            </a:r>
            <a:r>
              <a:rPr lang="nl-NL" sz="2400" b="1" dirty="0">
                <a:solidFill>
                  <a:srgbClr val="0433FF"/>
                </a:solidFill>
                <a:latin typeface="Courier New" charset="0"/>
                <a:ea typeface="ＭＳ Ｐゴシック" charset="0"/>
                <a:cs typeface="Courier New" charset="0"/>
              </a:rPr>
              <a:t/>
            </a:r>
            <a:br>
              <a:rPr lang="nl-NL"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FETCH FIRST 2 ROWS ONLY</a:t>
            </a:r>
          </a:p>
        </p:txBody>
      </p:sp>
      <p:pic>
        <p:nvPicPr>
          <p:cNvPr id="9" name="Picture 8"/>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04246" y="1827212"/>
            <a:ext cx="2723599" cy="7136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4" name="Picture 2" descr="Image result for oracle database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9501" y="1921947"/>
            <a:ext cx="2197411" cy="1237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5520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19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5400" dirty="0">
                <a:solidFill>
                  <a:schemeClr val="accent4">
                    <a:lumMod val="75000"/>
                  </a:schemeClr>
                </a:solidFill>
                <a:latin typeface="Trebuchet MS Bold" charset="0"/>
                <a:cs typeface="Trebuchet MS Bold" charset="0"/>
              </a:rPr>
              <a:t> </a:t>
            </a:r>
            <a:r>
              <a:rPr lang="fr-FR" sz="5400" dirty="0" smtClean="0">
                <a:solidFill>
                  <a:schemeClr val="accent4">
                    <a:lumMod val="75000"/>
                  </a:schemeClr>
                </a:solidFill>
                <a:latin typeface="Trebuchet MS Bold" charset="0"/>
                <a:cs typeface="Trebuchet MS Bold" charset="0"/>
              </a:rPr>
              <a:t> </a:t>
            </a:r>
            <a:r>
              <a:rPr lang="fr-FR" sz="5400" dirty="0" err="1" smtClean="0">
                <a:solidFill>
                  <a:srgbClr val="002060"/>
                </a:solidFill>
                <a:latin typeface="Trebuchet MS Bold" charset="0"/>
                <a:cs typeface="Trebuchet MS Bold" charset="0"/>
              </a:rPr>
              <a:t>NoSQL</a:t>
            </a:r>
            <a:r>
              <a:rPr lang="fr-FR" sz="5400" dirty="0" smtClean="0">
                <a:solidFill>
                  <a:srgbClr val="002060"/>
                </a:solidFill>
                <a:latin typeface="Trebuchet MS Bold" charset="0"/>
                <a:cs typeface="Trebuchet MS Bold" charset="0"/>
              </a:rPr>
              <a:t> (</a:t>
            </a:r>
            <a:r>
              <a:rPr lang="fr-FR" sz="5400" dirty="0" err="1" smtClean="0">
                <a:solidFill>
                  <a:srgbClr val="002060"/>
                </a:solidFill>
                <a:latin typeface="Trebuchet MS Bold" charset="0"/>
                <a:cs typeface="Trebuchet MS Bold" charset="0"/>
              </a:rPr>
              <a:t>MongoDB</a:t>
            </a:r>
            <a:r>
              <a:rPr lang="fr-FR" sz="5400" dirty="0" smtClean="0">
                <a:solidFill>
                  <a:srgbClr val="002060"/>
                </a:solidFill>
                <a:latin typeface="Trebuchet MS Bold" charset="0"/>
                <a:cs typeface="Trebuchet MS Bold" charset="0"/>
              </a:rPr>
              <a:t>) vs </a:t>
            </a:r>
            <a:br>
              <a:rPr lang="fr-FR" sz="5400" dirty="0" smtClean="0">
                <a:solidFill>
                  <a:srgbClr val="002060"/>
                </a:solidFill>
                <a:latin typeface="Trebuchet MS Bold" charset="0"/>
                <a:cs typeface="Trebuchet MS Bold" charset="0"/>
              </a:rPr>
            </a:br>
            <a:r>
              <a:rPr lang="fr-FR" sz="5400" dirty="0" smtClean="0">
                <a:solidFill>
                  <a:srgbClr val="002060"/>
                </a:solidFill>
                <a:latin typeface="Trebuchet MS Bold" charset="0"/>
                <a:cs typeface="Trebuchet MS Bold" charset="0"/>
              </a:rPr>
              <a:t>  SQL (Oracle)</a:t>
            </a:r>
            <a:endParaRPr lang="fr-FR" sz="5400" dirty="0">
              <a:solidFill>
                <a:srgbClr val="002060"/>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7" name="AutoShape 1"/>
          <p:cNvSpPr>
            <a:spLocks/>
          </p:cNvSpPr>
          <p:nvPr/>
        </p:nvSpPr>
        <p:spPr bwMode="auto">
          <a:xfrm>
            <a:off x="1587500" y="1576386"/>
            <a:ext cx="4536853" cy="4696839"/>
          </a:xfrm>
          <a:custGeom>
            <a:avLst/>
            <a:gdLst>
              <a:gd name="T0" fmla="*/ 7169150 w 21600"/>
              <a:gd name="T1" fmla="*/ 3086100 h 21600"/>
              <a:gd name="T2" fmla="*/ 7169150 w 21600"/>
              <a:gd name="T3" fmla="*/ 3086100 h 21600"/>
              <a:gd name="T4" fmla="*/ 7169150 w 21600"/>
              <a:gd name="T5" fmla="*/ 3086100 h 21600"/>
              <a:gd name="T6" fmla="*/ 7169150 w 21600"/>
              <a:gd name="T7" fmla="*/ 3086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solidFill>
            <a:schemeClr val="bg1"/>
          </a:solidFill>
          <a:ln w="28575">
            <a:solidFill>
              <a:srgbClr val="F5AF33"/>
            </a:solidFill>
            <a:miter lim="0"/>
            <a:headEnd/>
            <a:tailEnd/>
          </a:ln>
          <a:effectLst/>
        </p:spPr>
        <p:txBody>
          <a:bodyPr lIns="0" tIns="0" rIns="0" bIns="0" anchor="ctr"/>
          <a:lstStyle/>
          <a:p>
            <a:r>
              <a:rPr lang="en-US" sz="2400" b="1" dirty="0" err="1">
                <a:solidFill>
                  <a:srgbClr val="0433FF"/>
                </a:solidFill>
                <a:latin typeface="Courier New" charset="0"/>
                <a:ea typeface="ＭＳ Ｐゴシック" charset="0"/>
                <a:cs typeface="Courier New" charset="0"/>
              </a:rPr>
              <a:t>db.emp.find</a:t>
            </a:r>
            <a:endParaRPr lang="en-US" sz="2400" b="1" dirty="0">
              <a:solidFill>
                <a:srgbClr val="0433FF"/>
              </a:solidFill>
              <a:latin typeface="Courier New" charset="0"/>
              <a:ea typeface="ＭＳ Ｐゴシック" charset="0"/>
              <a:cs typeface="Courier New" charset="0"/>
            </a:endParaRPr>
          </a:p>
          <a:p>
            <a:r>
              <a:rPr lang="en-US" sz="2400" b="1" dirty="0">
                <a:solidFill>
                  <a:srgbClr val="0433FF"/>
                </a:solidFill>
                <a:latin typeface="Courier New" charset="0"/>
                <a:ea typeface="ＭＳ Ｐゴシック" charset="0"/>
                <a:cs typeface="Courier New" charset="0"/>
              </a:rPr>
              <a:t>( {"JOB":"SALESMAN" </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 $where : </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    " </a:t>
            </a:r>
            <a:r>
              <a:rPr lang="en-US" sz="2400" b="1" dirty="0" err="1">
                <a:solidFill>
                  <a:srgbClr val="0433FF"/>
                </a:solidFill>
                <a:latin typeface="Courier New" charset="0"/>
                <a:ea typeface="ＭＳ Ｐゴシック" charset="0"/>
                <a:cs typeface="Courier New" charset="0"/>
              </a:rPr>
              <a:t>this.SAL</a:t>
            </a:r>
            <a:r>
              <a:rPr lang="en-US" sz="2400" b="1" dirty="0">
                <a:solidFill>
                  <a:srgbClr val="0433FF"/>
                </a:solidFill>
                <a:latin typeface="Courier New" charset="0"/>
                <a:ea typeface="ＭＳ Ｐゴシック" charset="0"/>
                <a:cs typeface="Courier New" charset="0"/>
              </a:rPr>
              <a:t> + </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 </a:t>
            </a:r>
            <a:r>
              <a:rPr lang="en-US" sz="2400" b="1" dirty="0" smtClean="0">
                <a:solidFill>
                  <a:srgbClr val="0433FF"/>
                </a:solidFill>
                <a:latin typeface="Courier New" charset="0"/>
                <a:ea typeface="ＭＳ Ｐゴシック" charset="0"/>
                <a:cs typeface="Courier New" charset="0"/>
              </a:rPr>
              <a:t>(</a:t>
            </a:r>
            <a:r>
              <a:rPr lang="en-US" sz="2400" b="1" dirty="0" err="1">
                <a:solidFill>
                  <a:srgbClr val="0433FF"/>
                </a:solidFill>
                <a:latin typeface="Courier New" charset="0"/>
                <a:ea typeface="ＭＳ Ｐゴシック" charset="0"/>
                <a:cs typeface="Courier New" charset="0"/>
              </a:rPr>
              <a:t>this.COMM</a:t>
            </a:r>
            <a:r>
              <a:rPr lang="en-US" sz="2400" b="1" dirty="0">
                <a:solidFill>
                  <a:srgbClr val="0433FF"/>
                </a:solidFill>
                <a:latin typeface="Courier New" charset="0"/>
                <a:ea typeface="ＭＳ Ｐゴシック" charset="0"/>
                <a:cs typeface="Courier New" charset="0"/>
              </a:rPr>
              <a:t> != null</a:t>
            </a:r>
            <a:r>
              <a:rPr lang="en-US" sz="2400" b="1" dirty="0" smtClean="0">
                <a:solidFill>
                  <a:srgbClr val="0433FF"/>
                </a:solidFill>
                <a:latin typeface="Courier New" charset="0"/>
                <a:ea typeface="ＭＳ Ｐゴシック" charset="0"/>
                <a:cs typeface="Courier New" charset="0"/>
              </a:rPr>
              <a:t>?</a:t>
            </a:r>
            <a:br>
              <a:rPr lang="en-US" sz="2400" b="1" dirty="0" smtClean="0">
                <a:solidFill>
                  <a:srgbClr val="0433FF"/>
                </a:solidFill>
                <a:latin typeface="Courier New" charset="0"/>
                <a:ea typeface="ＭＳ Ｐゴシック" charset="0"/>
                <a:cs typeface="Courier New" charset="0"/>
              </a:rPr>
            </a:br>
            <a:r>
              <a:rPr lang="en-US" sz="2400" b="1" dirty="0" smtClean="0">
                <a:solidFill>
                  <a:srgbClr val="0433FF"/>
                </a:solidFill>
                <a:latin typeface="Courier New" charset="0"/>
                <a:ea typeface="ＭＳ Ｐゴシック" charset="0"/>
                <a:cs typeface="Courier New" charset="0"/>
              </a:rPr>
              <a:t>           </a:t>
            </a:r>
            <a:r>
              <a:rPr lang="en-US" sz="2400" b="1" dirty="0" err="1">
                <a:solidFill>
                  <a:srgbClr val="0433FF"/>
                </a:solidFill>
                <a:latin typeface="Courier New" charset="0"/>
                <a:ea typeface="ＭＳ Ｐゴシック" charset="0"/>
                <a:cs typeface="Courier New" charset="0"/>
              </a:rPr>
              <a:t>this.COMM</a:t>
            </a:r>
            <a:r>
              <a:rPr lang="en-US" sz="2400" b="1" dirty="0">
                <a:solidFill>
                  <a:srgbClr val="0433FF"/>
                </a:solidFill>
                <a:latin typeface="Courier New" charset="0"/>
                <a:ea typeface="ＭＳ Ｐゴシック" charset="0"/>
                <a:cs typeface="Courier New" charset="0"/>
              </a:rPr>
              <a:t>: 0) </a:t>
            </a:r>
            <a:br>
              <a:rPr lang="en-US" sz="2400" b="1" dirty="0">
                <a:solidFill>
                  <a:srgbClr val="0433FF"/>
                </a:solidFill>
                <a:latin typeface="Courier New" charset="0"/>
                <a:ea typeface="ＭＳ Ｐゴシック" charset="0"/>
                <a:cs typeface="Courier New" charset="0"/>
              </a:rPr>
            </a:br>
            <a:r>
              <a:rPr lang="en-US" sz="2400" b="1" dirty="0">
                <a:solidFill>
                  <a:srgbClr val="0433FF"/>
                </a:solidFill>
                <a:latin typeface="Courier New" charset="0"/>
                <a:ea typeface="ＭＳ Ｐゴシック" charset="0"/>
                <a:cs typeface="Courier New" charset="0"/>
              </a:rPr>
              <a:t>     </a:t>
            </a:r>
            <a:r>
              <a:rPr lang="en-US" sz="2400" b="1" dirty="0" smtClean="0">
                <a:solidFill>
                  <a:srgbClr val="0433FF"/>
                </a:solidFill>
                <a:latin typeface="Courier New" charset="0"/>
                <a:ea typeface="ＭＳ Ｐゴシック" charset="0"/>
                <a:cs typeface="Courier New" charset="0"/>
              </a:rPr>
              <a:t>            </a:t>
            </a:r>
            <a:r>
              <a:rPr lang="en-US" sz="2400" b="1" dirty="0">
                <a:solidFill>
                  <a:srgbClr val="0433FF"/>
                </a:solidFill>
                <a:latin typeface="Courier New" charset="0"/>
                <a:ea typeface="ＭＳ Ｐゴシック" charset="0"/>
                <a:cs typeface="Courier New" charset="0"/>
              </a:rPr>
              <a:t>&gt; 2000"</a:t>
            </a:r>
          </a:p>
          <a:p>
            <a:r>
              <a:rPr lang="en-US" sz="2400" b="1" dirty="0">
                <a:solidFill>
                  <a:srgbClr val="0433FF"/>
                </a:solidFill>
                <a:latin typeface="Courier New" charset="0"/>
                <a:ea typeface="ＭＳ Ｐゴシック" charset="0"/>
                <a:cs typeface="Courier New" charset="0"/>
              </a:rPr>
              <a:t>  }</a:t>
            </a:r>
          </a:p>
          <a:p>
            <a:r>
              <a:rPr lang="en-US" sz="2400" b="1" dirty="0">
                <a:solidFill>
                  <a:srgbClr val="0433FF"/>
                </a:solidFill>
                <a:latin typeface="Courier New" charset="0"/>
                <a:ea typeface="ＭＳ Ｐゴシック" charset="0"/>
                <a:cs typeface="Courier New" charset="0"/>
              </a:rPr>
              <a:t>)</a:t>
            </a:r>
          </a:p>
        </p:txBody>
      </p:sp>
      <p:sp>
        <p:nvSpPr>
          <p:cNvPr id="8" name="AutoShape 1"/>
          <p:cNvSpPr>
            <a:spLocks/>
          </p:cNvSpPr>
          <p:nvPr/>
        </p:nvSpPr>
        <p:spPr bwMode="auto">
          <a:xfrm>
            <a:off x="6634716" y="1576386"/>
            <a:ext cx="4569571" cy="4696838"/>
          </a:xfrm>
          <a:custGeom>
            <a:avLst/>
            <a:gdLst>
              <a:gd name="T0" fmla="*/ 7169150 w 21600"/>
              <a:gd name="T1" fmla="*/ 3086100 h 21600"/>
              <a:gd name="T2" fmla="*/ 7169150 w 21600"/>
              <a:gd name="T3" fmla="*/ 3086100 h 21600"/>
              <a:gd name="T4" fmla="*/ 7169150 w 21600"/>
              <a:gd name="T5" fmla="*/ 3086100 h 21600"/>
              <a:gd name="T6" fmla="*/ 7169150 w 21600"/>
              <a:gd name="T7" fmla="*/ 3086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solidFill>
            <a:schemeClr val="bg1"/>
          </a:solidFill>
          <a:ln w="28575">
            <a:solidFill>
              <a:srgbClr val="F5AF33"/>
            </a:solidFill>
            <a:miter lim="0"/>
            <a:headEnd/>
            <a:tailEnd/>
          </a:ln>
          <a:effectLst/>
        </p:spPr>
        <p:txBody>
          <a:bodyPr lIns="0" tIns="0" rIns="0" bIns="0" anchor="ctr"/>
          <a:lstStyle/>
          <a:p>
            <a:r>
              <a:rPr lang="en-US" sz="2400" b="1" dirty="0">
                <a:solidFill>
                  <a:srgbClr val="0433FF"/>
                </a:solidFill>
                <a:latin typeface="Courier New" charset="0"/>
                <a:ea typeface="ＭＳ Ｐゴシック" charset="0"/>
                <a:cs typeface="Courier New" charset="0"/>
              </a:rPr>
              <a:t>select *</a:t>
            </a:r>
          </a:p>
          <a:p>
            <a:r>
              <a:rPr lang="nl-NL" sz="2400" b="1" dirty="0" err="1">
                <a:solidFill>
                  <a:srgbClr val="0433FF"/>
                </a:solidFill>
                <a:latin typeface="Courier New" charset="0"/>
                <a:ea typeface="ＭＳ Ｐゴシック" charset="0"/>
                <a:cs typeface="Courier New" charset="0"/>
              </a:rPr>
              <a:t>from</a:t>
            </a:r>
            <a:r>
              <a:rPr lang="nl-NL" sz="2400" b="1" dirty="0">
                <a:solidFill>
                  <a:srgbClr val="0433FF"/>
                </a:solidFill>
                <a:latin typeface="Courier New" charset="0"/>
                <a:ea typeface="ＭＳ Ｐゴシック" charset="0"/>
                <a:cs typeface="Courier New" charset="0"/>
              </a:rPr>
              <a:t>   </a:t>
            </a:r>
            <a:r>
              <a:rPr lang="nl-NL" sz="2400" b="1" dirty="0" err="1">
                <a:solidFill>
                  <a:srgbClr val="0433FF"/>
                </a:solidFill>
                <a:latin typeface="Courier New" charset="0"/>
                <a:ea typeface="ＭＳ Ｐゴシック" charset="0"/>
                <a:cs typeface="Courier New" charset="0"/>
              </a:rPr>
              <a:t>emp</a:t>
            </a:r>
            <a:endParaRPr lang="nl-NL" sz="2400" b="1" dirty="0">
              <a:solidFill>
                <a:srgbClr val="0433FF"/>
              </a:solidFill>
              <a:latin typeface="Courier New" charset="0"/>
              <a:ea typeface="ＭＳ Ｐゴシック" charset="0"/>
              <a:cs typeface="Courier New" charset="0"/>
            </a:endParaRPr>
          </a:p>
          <a:p>
            <a:r>
              <a:rPr lang="nl-NL" sz="2400" b="1" dirty="0" err="1">
                <a:solidFill>
                  <a:srgbClr val="0433FF"/>
                </a:solidFill>
                <a:latin typeface="Courier New" charset="0"/>
                <a:ea typeface="ＭＳ Ｐゴシック" charset="0"/>
                <a:cs typeface="Courier New" charset="0"/>
              </a:rPr>
              <a:t>where</a:t>
            </a:r>
            <a:r>
              <a:rPr lang="nl-NL" sz="2400" b="1" dirty="0">
                <a:solidFill>
                  <a:srgbClr val="0433FF"/>
                </a:solidFill>
                <a:latin typeface="Courier New" charset="0"/>
                <a:ea typeface="ＭＳ Ｐゴシック" charset="0"/>
                <a:cs typeface="Courier New" charset="0"/>
              </a:rPr>
              <a:t>  </a:t>
            </a:r>
            <a:r>
              <a:rPr lang="nl-NL" sz="2400" b="1" dirty="0" err="1">
                <a:solidFill>
                  <a:srgbClr val="0433FF"/>
                </a:solidFill>
                <a:latin typeface="Courier New" charset="0"/>
                <a:ea typeface="ＭＳ Ｐゴシック" charset="0"/>
                <a:cs typeface="Courier New" charset="0"/>
              </a:rPr>
              <a:t>sal</a:t>
            </a:r>
            <a:r>
              <a:rPr lang="nl-NL" sz="2400" b="1" dirty="0">
                <a:solidFill>
                  <a:srgbClr val="0433FF"/>
                </a:solidFill>
                <a:latin typeface="Courier New" charset="0"/>
                <a:ea typeface="ＭＳ Ｐゴシック" charset="0"/>
                <a:cs typeface="Courier New" charset="0"/>
              </a:rPr>
              <a:t> + </a:t>
            </a:r>
            <a:r>
              <a:rPr lang="nl-NL" sz="2400" b="1" dirty="0" err="1">
                <a:solidFill>
                  <a:srgbClr val="0433FF"/>
                </a:solidFill>
                <a:latin typeface="Courier New" charset="0"/>
                <a:ea typeface="ＭＳ Ｐゴシック" charset="0"/>
                <a:cs typeface="Courier New" charset="0"/>
              </a:rPr>
              <a:t>nvl</a:t>
            </a:r>
            <a:r>
              <a:rPr lang="nl-NL" sz="2400" b="1" dirty="0">
                <a:solidFill>
                  <a:srgbClr val="0433FF"/>
                </a:solidFill>
                <a:latin typeface="Courier New" charset="0"/>
                <a:ea typeface="ＭＳ Ｐゴシック" charset="0"/>
                <a:cs typeface="Courier New" charset="0"/>
              </a:rPr>
              <a:t>(</a:t>
            </a:r>
            <a:r>
              <a:rPr lang="nl-NL" sz="2400" b="1" dirty="0" err="1">
                <a:solidFill>
                  <a:srgbClr val="0433FF"/>
                </a:solidFill>
                <a:latin typeface="Courier New" charset="0"/>
                <a:ea typeface="ＭＳ Ｐゴシック" charset="0"/>
                <a:cs typeface="Courier New" charset="0"/>
              </a:rPr>
              <a:t>comm</a:t>
            </a:r>
            <a:r>
              <a:rPr lang="nl-NL" sz="2400" b="1" dirty="0">
                <a:solidFill>
                  <a:srgbClr val="0433FF"/>
                </a:solidFill>
                <a:latin typeface="Courier New" charset="0"/>
                <a:ea typeface="ＭＳ Ｐゴシック" charset="0"/>
                <a:cs typeface="Courier New" charset="0"/>
              </a:rPr>
              <a:t>, 0</a:t>
            </a:r>
            <a:r>
              <a:rPr lang="nl-NL" sz="2400" b="1" dirty="0" smtClean="0">
                <a:solidFill>
                  <a:srgbClr val="0433FF"/>
                </a:solidFill>
                <a:latin typeface="Courier New" charset="0"/>
                <a:ea typeface="ＭＳ Ｐゴシック" charset="0"/>
                <a:cs typeface="Courier New" charset="0"/>
              </a:rPr>
              <a:t>)</a:t>
            </a:r>
            <a:br>
              <a:rPr lang="nl-NL" sz="2400" b="1" dirty="0" smtClean="0">
                <a:solidFill>
                  <a:srgbClr val="0433FF"/>
                </a:solidFill>
                <a:latin typeface="Courier New" charset="0"/>
                <a:ea typeface="ＭＳ Ｐゴシック" charset="0"/>
                <a:cs typeface="Courier New" charset="0"/>
              </a:rPr>
            </a:br>
            <a:r>
              <a:rPr lang="nl-NL" sz="2400" b="1" dirty="0" smtClean="0">
                <a:solidFill>
                  <a:srgbClr val="0433FF"/>
                </a:solidFill>
                <a:latin typeface="Courier New" charset="0"/>
                <a:ea typeface="ＭＳ Ｐゴシック" charset="0"/>
                <a:cs typeface="Courier New" charset="0"/>
              </a:rPr>
              <a:t>                   </a:t>
            </a:r>
            <a:r>
              <a:rPr lang="nl-NL" sz="2400" b="1" dirty="0">
                <a:solidFill>
                  <a:srgbClr val="0433FF"/>
                </a:solidFill>
                <a:latin typeface="Courier New" charset="0"/>
                <a:ea typeface="ＭＳ Ｐゴシック" charset="0"/>
                <a:cs typeface="Courier New" charset="0"/>
              </a:rPr>
              <a:t>&gt; 2000</a:t>
            </a:r>
          </a:p>
        </p:txBody>
      </p:sp>
    </p:spTree>
    <p:extLst>
      <p:ext uri="{BB962C8B-B14F-4D97-AF65-F5344CB8AC3E}">
        <p14:creationId xmlns:p14="http://schemas.microsoft.com/office/powerpoint/2010/main" val="325877648"/>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8800" dirty="0" err="1" smtClean="0">
                <a:solidFill>
                  <a:schemeClr val="bg1"/>
                </a:solidFill>
                <a:latin typeface="Trebuchet MS Bold" charset="0"/>
                <a:cs typeface="Trebuchet MS Bold" charset="0"/>
              </a:rPr>
              <a:t>Distributed</a:t>
            </a:r>
            <a:endParaRPr lang="fr-FR" sz="88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4111518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Why</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distributed</a:t>
            </a:r>
            <a:r>
              <a:rPr lang="fr-FR" sz="7200" dirty="0" smtClean="0">
                <a:solidFill>
                  <a:schemeClr val="accent4">
                    <a:lumMod val="75000"/>
                  </a:schemeClr>
                </a:solidFill>
                <a:latin typeface="Trebuchet MS Bold" charset="0"/>
                <a:cs typeface="Trebuchet MS Bold" charset="0"/>
              </a:rPr>
              <a:t>?</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lstStyle/>
          <a:p>
            <a:r>
              <a:rPr lang="en-US" dirty="0" smtClean="0"/>
              <a:t>Because it is</a:t>
            </a:r>
          </a:p>
          <a:p>
            <a:pPr lvl="1"/>
            <a:r>
              <a:rPr lang="en-US" dirty="0" smtClean="0"/>
              <a:t>Business is physically spread out over multiple locations</a:t>
            </a:r>
          </a:p>
          <a:p>
            <a:r>
              <a:rPr lang="en-US" dirty="0" smtClean="0"/>
              <a:t>To achieve</a:t>
            </a:r>
          </a:p>
          <a:p>
            <a:pPr lvl="1"/>
            <a:r>
              <a:rPr lang="en-US" dirty="0" smtClean="0"/>
              <a:t>Scalability</a:t>
            </a:r>
          </a:p>
          <a:p>
            <a:pPr lvl="1"/>
            <a:r>
              <a:rPr lang="en-US" dirty="0" smtClean="0"/>
              <a:t>Performance (parallelism, latency)</a:t>
            </a:r>
          </a:p>
          <a:p>
            <a:pPr lvl="1"/>
            <a:r>
              <a:rPr lang="en-US" dirty="0" smtClean="0"/>
              <a:t>Resilience of the whole – availability (in the face of individual failure)</a:t>
            </a:r>
          </a:p>
          <a:p>
            <a:pPr lvl="1"/>
            <a:r>
              <a:rPr lang="en-US" dirty="0" smtClean="0"/>
              <a:t>(site) Disaster recovery</a:t>
            </a:r>
          </a:p>
          <a:p>
            <a:pPr lvl="1"/>
            <a:r>
              <a:rPr lang="en-US" dirty="0" smtClean="0"/>
              <a:t>Trust (e.g. </a:t>
            </a:r>
            <a:r>
              <a:rPr lang="en-US" dirty="0" err="1" smtClean="0"/>
              <a:t>blockchain</a:t>
            </a:r>
            <a:r>
              <a:rPr lang="en-US" dirty="0" smtClean="0"/>
              <a:t>)</a:t>
            </a:r>
          </a:p>
          <a:p>
            <a:r>
              <a:rPr lang="en-US" dirty="0" smtClean="0"/>
              <a:t>Applies to data &amp; processes</a:t>
            </a:r>
            <a:endParaRPr lang="nl-NL"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1156914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0" y="0"/>
            <a:ext cx="12192000" cy="6858000"/>
            <a:chOff x="0" y="0"/>
            <a:chExt cx="12192000" cy="6858000"/>
          </a:xfrm>
        </p:grpSpPr>
        <p:sp>
          <p:nvSpPr>
            <p:cNvPr id="60" name="Rounded Rectangle 59"/>
            <p:cNvSpPr/>
            <p:nvPr/>
          </p:nvSpPr>
          <p:spPr>
            <a:xfrm>
              <a:off x="2639115" y="5653012"/>
              <a:ext cx="1669369" cy="7714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Marketing &amp; Campaigns</a:t>
              </a:r>
              <a:endParaRPr lang="nl-NL" sz="1600" dirty="0"/>
            </a:p>
          </p:txBody>
        </p:sp>
        <p:cxnSp>
          <p:nvCxnSpPr>
            <p:cNvPr id="61" name="Straight Connector 60"/>
            <p:cNvCxnSpPr/>
            <p:nvPr/>
          </p:nvCxnSpPr>
          <p:spPr>
            <a:xfrm>
              <a:off x="779295" y="2467057"/>
              <a:ext cx="11173133" cy="0"/>
            </a:xfrm>
            <a:prstGeom prst="line">
              <a:avLst/>
            </a:prstGeom>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9838851" y="2179927"/>
              <a:ext cx="2207527" cy="287130"/>
            </a:xfrm>
            <a:prstGeom prst="rect">
              <a:avLst/>
            </a:prstGeom>
            <a:noFill/>
          </p:spPr>
          <p:txBody>
            <a:bodyPr wrap="none" rtlCol="0">
              <a:spAutoFit/>
            </a:bodyPr>
            <a:lstStyle/>
            <a:p>
              <a:r>
                <a:rPr lang="en-US" sz="1266" dirty="0" smtClean="0"/>
                <a:t>Public Internet/External Actors</a:t>
              </a:r>
              <a:endParaRPr lang="nl-NL" sz="1266" dirty="0" err="1"/>
            </a:p>
          </p:txBody>
        </p:sp>
        <p:sp>
          <p:nvSpPr>
            <p:cNvPr id="63" name="Rounded Rectangle 62"/>
            <p:cNvSpPr/>
            <p:nvPr/>
          </p:nvSpPr>
          <p:spPr>
            <a:xfrm>
              <a:off x="9506383" y="455312"/>
              <a:ext cx="1802118" cy="6994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Gov</a:t>
              </a:r>
              <a:r>
                <a:rPr lang="en-US" dirty="0"/>
                <a:t> Agency</a:t>
              </a:r>
              <a:endParaRPr lang="nl-NL" dirty="0"/>
            </a:p>
          </p:txBody>
        </p:sp>
        <p:sp>
          <p:nvSpPr>
            <p:cNvPr id="64" name="Rounded Rectangle 63"/>
            <p:cNvSpPr/>
            <p:nvPr/>
          </p:nvSpPr>
          <p:spPr>
            <a:xfrm>
              <a:off x="7562380" y="3079918"/>
              <a:ext cx="1851586"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Shipping</a:t>
              </a:r>
              <a:endParaRPr lang="nl-NL" sz="2000" dirty="0"/>
            </a:p>
          </p:txBody>
        </p:sp>
        <p:sp>
          <p:nvSpPr>
            <p:cNvPr id="65" name="Rounded Rectangle 64"/>
            <p:cNvSpPr/>
            <p:nvPr/>
          </p:nvSpPr>
          <p:spPr>
            <a:xfrm>
              <a:off x="1253476" y="3079918"/>
              <a:ext cx="1484562" cy="8356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Security</a:t>
              </a:r>
              <a:endParaRPr lang="nl-NL" dirty="0"/>
            </a:p>
          </p:txBody>
        </p:sp>
        <p:sp>
          <p:nvSpPr>
            <p:cNvPr id="66" name="Rounded Rectangle 65"/>
            <p:cNvSpPr/>
            <p:nvPr/>
          </p:nvSpPr>
          <p:spPr>
            <a:xfrm>
              <a:off x="7562380" y="4330370"/>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Finance</a:t>
              </a:r>
            </a:p>
            <a:p>
              <a:pPr algn="ctr"/>
              <a:r>
                <a:rPr lang="en-US" sz="1200" dirty="0" smtClean="0">
                  <a:ln w="0"/>
                  <a:solidFill>
                    <a:schemeClr val="tx1"/>
                  </a:solidFill>
                  <a:effectLst>
                    <a:outerShdw blurRad="38100" dist="19050" dir="2700000" algn="tl" rotWithShape="0">
                      <a:schemeClr val="dk1">
                        <a:alpha val="40000"/>
                      </a:schemeClr>
                    </a:outerShdw>
                  </a:effectLst>
                </a:rPr>
                <a:t>Accounts, Invoices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7" name="Rounded Rectangle 66"/>
            <p:cNvSpPr/>
            <p:nvPr/>
          </p:nvSpPr>
          <p:spPr>
            <a:xfrm>
              <a:off x="4949885" y="4308670"/>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Supplier &amp; Product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8" name="Rounded Rectangle 67"/>
            <p:cNvSpPr/>
            <p:nvPr/>
          </p:nvSpPr>
          <p:spPr>
            <a:xfrm>
              <a:off x="2929027" y="3075288"/>
              <a:ext cx="205245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Inventory &amp; Warehousing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9" name="Rounded Rectangle 68"/>
            <p:cNvSpPr/>
            <p:nvPr/>
          </p:nvSpPr>
          <p:spPr>
            <a:xfrm>
              <a:off x="9899977" y="3535001"/>
              <a:ext cx="1708549" cy="12111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Output </a:t>
              </a:r>
              <a:br>
                <a:rPr lang="en-US" sz="1600" dirty="0" smtClean="0">
                  <a:ln w="0"/>
                  <a:solidFill>
                    <a:schemeClr val="tx1"/>
                  </a:solidFill>
                  <a:effectLst>
                    <a:outerShdw blurRad="38100" dist="19050" dir="2700000" algn="tl" rotWithShape="0">
                      <a:schemeClr val="dk1">
                        <a:alpha val="40000"/>
                      </a:schemeClr>
                    </a:outerShdw>
                  </a:effectLst>
                </a:rPr>
              </a:br>
              <a:r>
                <a:rPr lang="en-US" sz="1200" dirty="0" smtClean="0">
                  <a:ln w="0"/>
                  <a:solidFill>
                    <a:schemeClr val="tx1"/>
                  </a:solidFill>
                  <a:effectLst>
                    <a:outerShdw blurRad="38100" dist="19050" dir="2700000" algn="tl" rotWithShape="0">
                      <a:schemeClr val="dk1">
                        <a:alpha val="40000"/>
                      </a:schemeClr>
                    </a:outerShdw>
                  </a:effectLst>
                </a:rPr>
                <a:t>(print &amp; mail, email, SMS, …)</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0" name="TextBox 69"/>
            <p:cNvSpPr txBox="1"/>
            <p:nvPr/>
          </p:nvSpPr>
          <p:spPr>
            <a:xfrm>
              <a:off x="10502366" y="2483694"/>
              <a:ext cx="1544012" cy="287130"/>
            </a:xfrm>
            <a:prstGeom prst="rect">
              <a:avLst/>
            </a:prstGeom>
            <a:noFill/>
          </p:spPr>
          <p:txBody>
            <a:bodyPr wrap="none" rtlCol="0">
              <a:spAutoFit/>
            </a:bodyPr>
            <a:lstStyle/>
            <a:p>
              <a:r>
                <a:rPr lang="en-US" sz="1266" dirty="0" smtClean="0"/>
                <a:t>Inside the Enterprise</a:t>
              </a:r>
              <a:endParaRPr lang="nl-NL" sz="1266" dirty="0" err="1"/>
            </a:p>
          </p:txBody>
        </p:sp>
        <p:sp>
          <p:nvSpPr>
            <p:cNvPr id="71" name="Rounded Rectangle 70"/>
            <p:cNvSpPr/>
            <p:nvPr/>
          </p:nvSpPr>
          <p:spPr>
            <a:xfrm>
              <a:off x="4816859" y="5653014"/>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Department</a:t>
              </a:r>
            </a:p>
            <a:p>
              <a:pPr algn="ctr"/>
              <a:r>
                <a:rPr lang="en-US" sz="1200" dirty="0" smtClean="0">
                  <a:ln w="0"/>
                  <a:solidFill>
                    <a:schemeClr val="tx1"/>
                  </a:solidFill>
                  <a:effectLst>
                    <a:outerShdw blurRad="38100" dist="19050" dir="2700000" algn="tl" rotWithShape="0">
                      <a:schemeClr val="dk1">
                        <a:alpha val="40000"/>
                      </a:schemeClr>
                    </a:outerShdw>
                  </a:effectLst>
                </a:rPr>
                <a:t>Consolidation, MI, Reporting, Analysis and R&amp;D</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72" name="Rounded Rectangle 71"/>
            <p:cNvSpPr/>
            <p:nvPr/>
          </p:nvSpPr>
          <p:spPr>
            <a:xfrm>
              <a:off x="2483990" y="4330370"/>
              <a:ext cx="1974799" cy="770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Customer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3" name="Rounded Rectangle 72"/>
            <p:cNvSpPr/>
            <p:nvPr/>
          </p:nvSpPr>
          <p:spPr>
            <a:xfrm>
              <a:off x="5454950" y="3077200"/>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Order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4" name="Rounded Rectangle 73"/>
            <p:cNvSpPr/>
            <p:nvPr/>
          </p:nvSpPr>
          <p:spPr>
            <a:xfrm>
              <a:off x="10244260" y="1013562"/>
              <a:ext cx="1802118" cy="6994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t>Data providers</a:t>
              </a:r>
              <a:endParaRPr lang="nl-NL" sz="2000" dirty="0"/>
            </a:p>
          </p:txBody>
        </p:sp>
        <p:pic>
          <p:nvPicPr>
            <p:cNvPr id="75" name="Picture 2" descr="Related imag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307" y="1320760"/>
              <a:ext cx="2021568" cy="1718333"/>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8382000" y="158216"/>
              <a:ext cx="1363582" cy="6994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t>Supplier</a:t>
              </a:r>
              <a:endParaRPr lang="nl-NL" sz="2000" dirty="0"/>
            </a:p>
          </p:txBody>
        </p:sp>
        <p:sp>
          <p:nvSpPr>
            <p:cNvPr id="77" name="Rounded Rectangle 76"/>
            <p:cNvSpPr/>
            <p:nvPr/>
          </p:nvSpPr>
          <p:spPr>
            <a:xfrm>
              <a:off x="3809614" y="185395"/>
              <a:ext cx="1802118" cy="69944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Customers</a:t>
              </a:r>
              <a:endParaRPr lang="nl-NL" sz="2000" dirty="0"/>
            </a:p>
          </p:txBody>
        </p:sp>
        <p:sp>
          <p:nvSpPr>
            <p:cNvPr id="78" name="Rectangle 77"/>
            <p:cNvSpPr/>
            <p:nvPr/>
          </p:nvSpPr>
          <p:spPr>
            <a:xfrm>
              <a:off x="0" y="0"/>
              <a:ext cx="12192000" cy="6858000"/>
            </a:xfrm>
            <a:prstGeom prst="rect">
              <a:avLst/>
            </a:prstGeom>
            <a:solidFill>
              <a:schemeClr val="bg1">
                <a:lumMod val="85000"/>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grpSp>
      <p:sp>
        <p:nvSpPr>
          <p:cNvPr id="22" name="Rounded Rectangle 21"/>
          <p:cNvSpPr/>
          <p:nvPr/>
        </p:nvSpPr>
        <p:spPr>
          <a:xfrm>
            <a:off x="5540200" y="2023669"/>
            <a:ext cx="1821822" cy="7255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smtClean="0"/>
              <a:t>B2B Partner Portal</a:t>
            </a:r>
            <a:endParaRPr lang="nl-NL" sz="1400" dirty="0"/>
          </a:p>
        </p:txBody>
      </p:sp>
      <p:sp>
        <p:nvSpPr>
          <p:cNvPr id="23" name="Rounded Rectangle 22"/>
          <p:cNvSpPr/>
          <p:nvPr/>
        </p:nvSpPr>
        <p:spPr>
          <a:xfrm>
            <a:off x="2586706" y="2025130"/>
            <a:ext cx="1533081"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Customer Service SaaS</a:t>
            </a:r>
            <a:endParaRPr lang="nl-NL" sz="1600" dirty="0"/>
          </a:p>
        </p:txBody>
      </p:sp>
      <p:sp>
        <p:nvSpPr>
          <p:cNvPr id="24" name="Rounded Rectangle 23"/>
          <p:cNvSpPr/>
          <p:nvPr/>
        </p:nvSpPr>
        <p:spPr>
          <a:xfrm>
            <a:off x="4661639" y="1339008"/>
            <a:ext cx="878561" cy="529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Mobile App</a:t>
            </a:r>
            <a:endParaRPr lang="nl-NL" sz="1600" dirty="0"/>
          </a:p>
        </p:txBody>
      </p:sp>
      <p:sp>
        <p:nvSpPr>
          <p:cNvPr id="25" name="Rounded Rectangle 24"/>
          <p:cNvSpPr/>
          <p:nvPr/>
        </p:nvSpPr>
        <p:spPr>
          <a:xfrm>
            <a:off x="1309287" y="5740047"/>
            <a:ext cx="1372939" cy="6609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Big Data Lake</a:t>
            </a:r>
            <a:endParaRPr lang="nl-NL" sz="1600" dirty="0"/>
          </a:p>
        </p:txBody>
      </p:sp>
      <p:sp>
        <p:nvSpPr>
          <p:cNvPr id="26" name="Rounded Rectangle 25"/>
          <p:cNvSpPr/>
          <p:nvPr/>
        </p:nvSpPr>
        <p:spPr>
          <a:xfrm>
            <a:off x="5034444" y="3574827"/>
            <a:ext cx="1978051"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Custom Application for Product Catalog</a:t>
            </a:r>
            <a:endParaRPr lang="nl-NL" sz="1600" dirty="0"/>
          </a:p>
        </p:txBody>
      </p:sp>
      <p:sp>
        <p:nvSpPr>
          <p:cNvPr id="27" name="Rounded Rectangle 26"/>
          <p:cNvSpPr/>
          <p:nvPr/>
        </p:nvSpPr>
        <p:spPr>
          <a:xfrm>
            <a:off x="1751259" y="2884333"/>
            <a:ext cx="1484562"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smtClean="0"/>
              <a:t>IoT</a:t>
            </a:r>
            <a:r>
              <a:rPr lang="en-US" sz="1600" dirty="0" smtClean="0"/>
              <a:t> Gateways &amp; Hub</a:t>
            </a:r>
            <a:endParaRPr lang="nl-NL" sz="1600" dirty="0"/>
          </a:p>
        </p:txBody>
      </p:sp>
      <p:sp>
        <p:nvSpPr>
          <p:cNvPr id="28" name="Rounded Rectangle 27"/>
          <p:cNvSpPr/>
          <p:nvPr/>
        </p:nvSpPr>
        <p:spPr>
          <a:xfrm>
            <a:off x="7064787" y="3968691"/>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ERP</a:t>
            </a:r>
          </a:p>
        </p:txBody>
      </p:sp>
      <p:sp>
        <p:nvSpPr>
          <p:cNvPr id="29" name="Rounded Rectangle 28"/>
          <p:cNvSpPr/>
          <p:nvPr/>
        </p:nvSpPr>
        <p:spPr>
          <a:xfrm>
            <a:off x="9783361" y="5510348"/>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Content Management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0" name="Rounded Rectangle 29"/>
          <p:cNvSpPr/>
          <p:nvPr/>
        </p:nvSpPr>
        <p:spPr>
          <a:xfrm>
            <a:off x="7679265" y="2857058"/>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Human Workflow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1" name="Rounded Rectangle 30"/>
          <p:cNvSpPr/>
          <p:nvPr/>
        </p:nvSpPr>
        <p:spPr>
          <a:xfrm>
            <a:off x="10530802" y="3417050"/>
            <a:ext cx="1229033" cy="49255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Mail Server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2" name="Rounded Rectangle 31"/>
          <p:cNvSpPr/>
          <p:nvPr/>
        </p:nvSpPr>
        <p:spPr>
          <a:xfrm>
            <a:off x="7626460" y="4940745"/>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Warehouse</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33" name="Rounded Rectangle 32"/>
          <p:cNvSpPr/>
          <p:nvPr/>
        </p:nvSpPr>
        <p:spPr>
          <a:xfrm>
            <a:off x="1786828" y="4650098"/>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SaaS CRM</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42" name="Rounded Rectangle 41"/>
          <p:cNvSpPr/>
          <p:nvPr/>
        </p:nvSpPr>
        <p:spPr>
          <a:xfrm>
            <a:off x="10097655" y="578485"/>
            <a:ext cx="1647741" cy="66466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err="1" smtClean="0"/>
              <a:t>DaaS</a:t>
            </a:r>
            <a:r>
              <a:rPr lang="en-US" sz="2000" dirty="0" smtClean="0"/>
              <a:t> Services</a:t>
            </a:r>
            <a:endParaRPr lang="nl-NL" sz="2000" dirty="0"/>
          </a:p>
        </p:txBody>
      </p:sp>
      <p:sp>
        <p:nvSpPr>
          <p:cNvPr id="49" name="Rounded Rectangle 48"/>
          <p:cNvSpPr/>
          <p:nvPr/>
        </p:nvSpPr>
        <p:spPr>
          <a:xfrm>
            <a:off x="3782634" y="5444874"/>
            <a:ext cx="2423429" cy="10995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CX</a:t>
            </a:r>
          </a:p>
          <a:p>
            <a:pPr algn="ctr"/>
            <a:r>
              <a:rPr lang="en-US" sz="1600" dirty="0" smtClean="0">
                <a:ln w="0"/>
                <a:solidFill>
                  <a:schemeClr val="tx1"/>
                </a:solidFill>
                <a:effectLst>
                  <a:outerShdw blurRad="38100" dist="19050" dir="2700000" algn="tl" rotWithShape="0">
                    <a:schemeClr val="dk1">
                      <a:alpha val="40000"/>
                    </a:schemeClr>
                  </a:outerShdw>
                </a:effectLst>
              </a:rPr>
              <a:t>Campaigns, Social Media Monitor, 360 Customer View</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0" name="Rounded Rectangle 49"/>
          <p:cNvSpPr/>
          <p:nvPr/>
        </p:nvSpPr>
        <p:spPr>
          <a:xfrm>
            <a:off x="294781" y="3694944"/>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LDAP for Users, Roles &amp; Permissions</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51" name="Rounded Rectangle 50"/>
          <p:cNvSpPr/>
          <p:nvPr/>
        </p:nvSpPr>
        <p:spPr>
          <a:xfrm>
            <a:off x="4198993" y="2026554"/>
            <a:ext cx="1242996"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t>WebShop</a:t>
            </a:r>
            <a:r>
              <a:rPr lang="en-US" sz="1600" dirty="0" smtClean="0"/>
              <a:t> Portal</a:t>
            </a:r>
            <a:endParaRPr lang="nl-NL" sz="1600" dirty="0"/>
          </a:p>
        </p:txBody>
      </p:sp>
      <p:sp>
        <p:nvSpPr>
          <p:cNvPr id="52" name="Rounded Rectangle 51"/>
          <p:cNvSpPr/>
          <p:nvPr/>
        </p:nvSpPr>
        <p:spPr>
          <a:xfrm>
            <a:off x="4994349" y="2829510"/>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Recommendation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3" name="Rounded Rectangle 52"/>
          <p:cNvSpPr/>
          <p:nvPr/>
        </p:nvSpPr>
        <p:spPr>
          <a:xfrm>
            <a:off x="9305972" y="3971671"/>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Dashboard &amp; BI &amp; Reporting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4" name="Rounded Rectangle 53"/>
          <p:cNvSpPr/>
          <p:nvPr/>
        </p:nvSpPr>
        <p:spPr>
          <a:xfrm>
            <a:off x="3332297" y="2864433"/>
            <a:ext cx="1484562" cy="8119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Security &amp; Compliance Monitor</a:t>
            </a:r>
            <a:endParaRPr lang="nl-NL" sz="1600" dirty="0"/>
          </a:p>
        </p:txBody>
      </p:sp>
      <p:sp>
        <p:nvSpPr>
          <p:cNvPr id="55" name="Rounded Rectangle 54"/>
          <p:cNvSpPr/>
          <p:nvPr/>
        </p:nvSpPr>
        <p:spPr>
          <a:xfrm>
            <a:off x="10568874" y="4926105"/>
            <a:ext cx="1229033" cy="49255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Desktop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6" name="Rounded Rectangle 55"/>
          <p:cNvSpPr/>
          <p:nvPr/>
        </p:nvSpPr>
        <p:spPr>
          <a:xfrm>
            <a:off x="9933939" y="2780947"/>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Communication &amp; Collaboration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9" name="Rounded Rectangle 78"/>
          <p:cNvSpPr/>
          <p:nvPr/>
        </p:nvSpPr>
        <p:spPr>
          <a:xfrm>
            <a:off x="7653591" y="5818632"/>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Logging Collector &amp; Monitor &amp; Analyzer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0" name="Rounded Rectangle 79"/>
          <p:cNvSpPr/>
          <p:nvPr/>
        </p:nvSpPr>
        <p:spPr>
          <a:xfrm>
            <a:off x="4571993" y="4492000"/>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Monitor for Application &amp; Infra metrics</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81" name="Rounded Rectangle 80"/>
          <p:cNvSpPr/>
          <p:nvPr/>
        </p:nvSpPr>
        <p:spPr>
          <a:xfrm>
            <a:off x="202911" y="4786691"/>
            <a:ext cx="1384828"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Source Code Control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2" name="Rounded Rectangle 81"/>
          <p:cNvSpPr/>
          <p:nvPr/>
        </p:nvSpPr>
        <p:spPr>
          <a:xfrm>
            <a:off x="8083250" y="1992683"/>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API Gateway</a:t>
            </a:r>
            <a:endParaRPr lang="nl-NL" sz="1400" dirty="0"/>
          </a:p>
        </p:txBody>
      </p:sp>
      <p:sp>
        <p:nvSpPr>
          <p:cNvPr id="83" name="Rounded Rectangle 82"/>
          <p:cNvSpPr/>
          <p:nvPr/>
        </p:nvSpPr>
        <p:spPr>
          <a:xfrm>
            <a:off x="6787741" y="305049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Service Bus</a:t>
            </a:r>
            <a:endParaRPr lang="nl-NL" sz="1400" dirty="0"/>
          </a:p>
        </p:txBody>
      </p:sp>
      <p:sp>
        <p:nvSpPr>
          <p:cNvPr id="84" name="Rounded Rectangle 83"/>
          <p:cNvSpPr/>
          <p:nvPr/>
        </p:nvSpPr>
        <p:spPr>
          <a:xfrm>
            <a:off x="4025800" y="374450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7" name="Rounded Rectangle 86"/>
          <p:cNvSpPr/>
          <p:nvPr/>
        </p:nvSpPr>
        <p:spPr>
          <a:xfrm>
            <a:off x="6703655" y="4856815"/>
            <a:ext cx="840605"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8" name="Rounded Rectangle 87"/>
          <p:cNvSpPr/>
          <p:nvPr/>
        </p:nvSpPr>
        <p:spPr>
          <a:xfrm>
            <a:off x="9249137" y="3271180"/>
            <a:ext cx="753197"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Rule Engine</a:t>
            </a:r>
            <a:endParaRPr lang="nl-NL" sz="1400" dirty="0"/>
          </a:p>
        </p:txBody>
      </p:sp>
      <p:sp>
        <p:nvSpPr>
          <p:cNvPr id="89" name="Rounded Rectangle 88"/>
          <p:cNvSpPr/>
          <p:nvPr/>
        </p:nvSpPr>
        <p:spPr>
          <a:xfrm>
            <a:off x="5421854" y="178136"/>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Desktop Browser</a:t>
            </a:r>
            <a:endParaRPr lang="nl-NL" sz="1600" dirty="0"/>
          </a:p>
        </p:txBody>
      </p:sp>
      <p:sp>
        <p:nvSpPr>
          <p:cNvPr id="90" name="Rounded Rectangle 89"/>
          <p:cNvSpPr/>
          <p:nvPr/>
        </p:nvSpPr>
        <p:spPr>
          <a:xfrm>
            <a:off x="4497592" y="654390"/>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Mobile Devices</a:t>
            </a:r>
            <a:endParaRPr lang="nl-NL" sz="1600" dirty="0"/>
          </a:p>
        </p:txBody>
      </p:sp>
      <p:sp>
        <p:nvSpPr>
          <p:cNvPr id="91" name="Rounded Rectangle 90"/>
          <p:cNvSpPr/>
          <p:nvPr/>
        </p:nvSpPr>
        <p:spPr>
          <a:xfrm>
            <a:off x="3143868" y="628264"/>
            <a:ext cx="1306030" cy="7304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Email / Facebook / WhatsApp</a:t>
            </a:r>
            <a:endParaRPr lang="nl-NL" sz="1600" dirty="0"/>
          </a:p>
        </p:txBody>
      </p:sp>
      <p:pic>
        <p:nvPicPr>
          <p:cNvPr id="58" name="Picture 2" descr="Afbeeldingsresultaat voor internet of thing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71" y="1219440"/>
            <a:ext cx="2104399" cy="1857760"/>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84"/>
          <p:cNvSpPr/>
          <p:nvPr/>
        </p:nvSpPr>
        <p:spPr>
          <a:xfrm>
            <a:off x="3207376" y="3697398"/>
            <a:ext cx="1811457" cy="83240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Custom Order Management Application</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86" name="Rounded Rectangle 85"/>
          <p:cNvSpPr/>
          <p:nvPr/>
        </p:nvSpPr>
        <p:spPr>
          <a:xfrm>
            <a:off x="2213835" y="3703215"/>
            <a:ext cx="922560"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Asset Tracker</a:t>
            </a:r>
            <a:endParaRPr lang="nl-NL" sz="1600" dirty="0"/>
          </a:p>
        </p:txBody>
      </p:sp>
      <p:sp>
        <p:nvSpPr>
          <p:cNvPr id="92" name="Rounded Rectangle 91"/>
          <p:cNvSpPr/>
          <p:nvPr/>
        </p:nvSpPr>
        <p:spPr>
          <a:xfrm>
            <a:off x="6371491" y="5820645"/>
            <a:ext cx="1031944" cy="796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Corporate Database</a:t>
            </a:r>
            <a:endParaRPr lang="nl-NL" sz="1400" dirty="0"/>
          </a:p>
        </p:txBody>
      </p:sp>
      <p:sp>
        <p:nvSpPr>
          <p:cNvPr id="93" name="Rounded Rectangle 92"/>
          <p:cNvSpPr/>
          <p:nvPr/>
        </p:nvSpPr>
        <p:spPr>
          <a:xfrm>
            <a:off x="2719849" y="6154855"/>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File Storage</a:t>
            </a:r>
            <a:endParaRPr lang="nl-NL" sz="1400" dirty="0"/>
          </a:p>
        </p:txBody>
      </p:sp>
      <p:sp>
        <p:nvSpPr>
          <p:cNvPr id="94" name="Rounded Rectangle 93"/>
          <p:cNvSpPr/>
          <p:nvPr/>
        </p:nvSpPr>
        <p:spPr>
          <a:xfrm>
            <a:off x="3661928" y="4727136"/>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Job Scheduling</a:t>
            </a:r>
            <a:endParaRPr lang="nl-NL" sz="1400" dirty="0"/>
          </a:p>
        </p:txBody>
      </p:sp>
      <p:sp>
        <p:nvSpPr>
          <p:cNvPr id="95" name="Rounded Rectangle 94"/>
          <p:cNvSpPr/>
          <p:nvPr/>
        </p:nvSpPr>
        <p:spPr>
          <a:xfrm>
            <a:off x="7012496" y="1603601"/>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97" name="Rounded Rectangle 96"/>
          <p:cNvSpPr/>
          <p:nvPr/>
        </p:nvSpPr>
        <p:spPr>
          <a:xfrm>
            <a:off x="9870947" y="1498483"/>
            <a:ext cx="1520636"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Open Data APIs</a:t>
            </a:r>
            <a:endParaRPr lang="nl-NL" sz="1600" dirty="0"/>
          </a:p>
        </p:txBody>
      </p:sp>
      <p:sp>
        <p:nvSpPr>
          <p:cNvPr id="98" name="Rounded Rectangle 97"/>
          <p:cNvSpPr/>
          <p:nvPr/>
        </p:nvSpPr>
        <p:spPr>
          <a:xfrm>
            <a:off x="9409694" y="987666"/>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APIs</a:t>
            </a:r>
            <a:endParaRPr lang="nl-NL" sz="1600" dirty="0"/>
          </a:p>
        </p:txBody>
      </p:sp>
      <p:sp>
        <p:nvSpPr>
          <p:cNvPr id="99" name="Rounded Rectangle 98"/>
          <p:cNvSpPr/>
          <p:nvPr/>
        </p:nvSpPr>
        <p:spPr>
          <a:xfrm>
            <a:off x="4403276" y="3310602"/>
            <a:ext cx="1190219" cy="4643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Application Server</a:t>
            </a:r>
            <a:endParaRPr lang="nl-NL" sz="1400" dirty="0"/>
          </a:p>
        </p:txBody>
      </p:sp>
      <p:sp>
        <p:nvSpPr>
          <p:cNvPr id="100" name="Rounded Rectangle 99"/>
          <p:cNvSpPr/>
          <p:nvPr/>
        </p:nvSpPr>
        <p:spPr>
          <a:xfrm>
            <a:off x="9154083" y="1993823"/>
            <a:ext cx="1031944" cy="7244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Private </a:t>
            </a:r>
            <a:r>
              <a:rPr lang="en-US" sz="1400" dirty="0" err="1" smtClean="0"/>
              <a:t>Blockchain</a:t>
            </a:r>
            <a:endParaRPr lang="nl-NL" sz="1400" dirty="0"/>
          </a:p>
        </p:txBody>
      </p:sp>
      <p:sp>
        <p:nvSpPr>
          <p:cNvPr id="96" name="Rounded Rectangle 95"/>
          <p:cNvSpPr/>
          <p:nvPr/>
        </p:nvSpPr>
        <p:spPr>
          <a:xfrm>
            <a:off x="8768169" y="597665"/>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2" name="Rectangle 1"/>
          <p:cNvSpPr/>
          <p:nvPr/>
        </p:nvSpPr>
        <p:spPr>
          <a:xfrm>
            <a:off x="0" y="0"/>
            <a:ext cx="12192000" cy="6858000"/>
          </a:xfrm>
          <a:prstGeom prst="rect">
            <a:avLst/>
          </a:prstGeom>
          <a:solidFill>
            <a:schemeClr val="bg1">
              <a:lumMod val="85000"/>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itle 1"/>
          <p:cNvSpPr txBox="1">
            <a:spLocks/>
          </p:cNvSpPr>
          <p:nvPr/>
        </p:nvSpPr>
        <p:spPr>
          <a:xfrm>
            <a:off x="0" y="137846"/>
            <a:ext cx="9058275" cy="94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dirty="0" smtClean="0"/>
              <a:t>Distributed</a:t>
            </a:r>
            <a:endParaRPr lang="nl-NL" dirty="0"/>
          </a:p>
        </p:txBody>
      </p:sp>
      <p:sp>
        <p:nvSpPr>
          <p:cNvPr id="101" name="Rectangular Callout 100"/>
          <p:cNvSpPr/>
          <p:nvPr/>
        </p:nvSpPr>
        <p:spPr>
          <a:xfrm>
            <a:off x="5613196" y="1042574"/>
            <a:ext cx="1629137" cy="729911"/>
          </a:xfrm>
          <a:prstGeom prst="wedgeRectCallout">
            <a:avLst>
              <a:gd name="adj1" fmla="val -59054"/>
              <a:gd name="adj2" fmla="val -592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Personal Profile, Order and Payments Details</a:t>
            </a:r>
            <a:endParaRPr lang="nl-NL" sz="1600" dirty="0">
              <a:solidFill>
                <a:schemeClr val="bg1"/>
              </a:solidFill>
            </a:endParaRPr>
          </a:p>
        </p:txBody>
      </p:sp>
      <p:sp>
        <p:nvSpPr>
          <p:cNvPr id="102" name="Rectangular Callout 101"/>
          <p:cNvSpPr/>
          <p:nvPr/>
        </p:nvSpPr>
        <p:spPr>
          <a:xfrm>
            <a:off x="10390877" y="1903857"/>
            <a:ext cx="1655501" cy="657666"/>
          </a:xfrm>
          <a:prstGeom prst="wedgeRectCallout">
            <a:avLst>
              <a:gd name="adj1" fmla="val -80740"/>
              <a:gd name="adj2" fmla="val -246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Smart Contracts with supply chain details</a:t>
            </a:r>
            <a:endParaRPr lang="nl-NL" sz="1600" dirty="0">
              <a:solidFill>
                <a:schemeClr val="bg1"/>
              </a:solidFill>
            </a:endParaRPr>
          </a:p>
        </p:txBody>
      </p:sp>
      <p:sp>
        <p:nvSpPr>
          <p:cNvPr id="103" name="Rectangular Callout 102"/>
          <p:cNvSpPr/>
          <p:nvPr/>
        </p:nvSpPr>
        <p:spPr>
          <a:xfrm>
            <a:off x="8891611" y="177704"/>
            <a:ext cx="1202157" cy="1001736"/>
          </a:xfrm>
          <a:prstGeom prst="wedgeRectCallout">
            <a:avLst>
              <a:gd name="adj1" fmla="val 83237"/>
              <a:gd name="adj2" fmla="val 2296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Recent Consumer purchases information</a:t>
            </a:r>
            <a:endParaRPr lang="nl-NL" sz="1600" dirty="0">
              <a:solidFill>
                <a:schemeClr val="bg1"/>
              </a:solidFill>
            </a:endParaRPr>
          </a:p>
        </p:txBody>
      </p:sp>
      <p:sp>
        <p:nvSpPr>
          <p:cNvPr id="104" name="Rectangular Callout 103"/>
          <p:cNvSpPr/>
          <p:nvPr/>
        </p:nvSpPr>
        <p:spPr>
          <a:xfrm>
            <a:off x="1414332" y="1108950"/>
            <a:ext cx="1294598" cy="765151"/>
          </a:xfrm>
          <a:prstGeom prst="wedgeRectCallout">
            <a:avLst>
              <a:gd name="adj1" fmla="val -87585"/>
              <a:gd name="adj2" fmla="val 6563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Footage from security cameras</a:t>
            </a:r>
            <a:endParaRPr lang="nl-NL" sz="1600" dirty="0">
              <a:solidFill>
                <a:schemeClr val="bg1"/>
              </a:solidFill>
            </a:endParaRPr>
          </a:p>
        </p:txBody>
      </p:sp>
      <p:sp>
        <p:nvSpPr>
          <p:cNvPr id="106" name="Rectangular Callout 105"/>
          <p:cNvSpPr/>
          <p:nvPr/>
        </p:nvSpPr>
        <p:spPr>
          <a:xfrm>
            <a:off x="10186027" y="3981993"/>
            <a:ext cx="1908510" cy="765151"/>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Emails regarding customer complaints</a:t>
            </a:r>
            <a:endParaRPr lang="nl-NL" sz="1600" dirty="0">
              <a:solidFill>
                <a:schemeClr val="bg1"/>
              </a:solidFill>
            </a:endParaRPr>
          </a:p>
        </p:txBody>
      </p:sp>
      <p:sp>
        <p:nvSpPr>
          <p:cNvPr id="108" name="Rectangular Callout 107"/>
          <p:cNvSpPr/>
          <p:nvPr/>
        </p:nvSpPr>
        <p:spPr>
          <a:xfrm>
            <a:off x="8825761" y="6034022"/>
            <a:ext cx="1635848" cy="765151"/>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Log-files from IT systems (infra &amp; platform)</a:t>
            </a:r>
            <a:endParaRPr lang="nl-NL" sz="1600" dirty="0">
              <a:solidFill>
                <a:schemeClr val="bg1"/>
              </a:solidFill>
            </a:endParaRPr>
          </a:p>
        </p:txBody>
      </p:sp>
      <p:sp>
        <p:nvSpPr>
          <p:cNvPr id="110" name="Rectangular Callout 109"/>
          <p:cNvSpPr/>
          <p:nvPr/>
        </p:nvSpPr>
        <p:spPr>
          <a:xfrm>
            <a:off x="5313435" y="3407414"/>
            <a:ext cx="1417170" cy="460388"/>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12" name="Rectangular Callout 111"/>
          <p:cNvSpPr/>
          <p:nvPr/>
        </p:nvSpPr>
        <p:spPr>
          <a:xfrm>
            <a:off x="6932162" y="210717"/>
            <a:ext cx="2413759" cy="564357"/>
          </a:xfrm>
          <a:prstGeom prst="wedgeRectCallout">
            <a:avLst>
              <a:gd name="adj1" fmla="val 34740"/>
              <a:gd name="adj2" fmla="val 84219"/>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Global Content Delivery Network</a:t>
            </a:r>
            <a:endParaRPr lang="nl-NL" dirty="0">
              <a:solidFill>
                <a:srgbClr val="002060"/>
              </a:solidFill>
            </a:endParaRPr>
          </a:p>
        </p:txBody>
      </p:sp>
      <p:sp>
        <p:nvSpPr>
          <p:cNvPr id="113" name="Rectangular Callout 112"/>
          <p:cNvSpPr/>
          <p:nvPr/>
        </p:nvSpPr>
        <p:spPr>
          <a:xfrm>
            <a:off x="2371044" y="5218777"/>
            <a:ext cx="1240107" cy="474459"/>
          </a:xfrm>
          <a:prstGeom prst="wedgeRectCallout">
            <a:avLst>
              <a:gd name="adj1" fmla="val 111654"/>
              <a:gd name="adj2" fmla="val -4426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Job Schedules</a:t>
            </a:r>
            <a:endParaRPr lang="nl-NL" sz="1600" dirty="0">
              <a:solidFill>
                <a:schemeClr val="bg1"/>
              </a:solidFill>
            </a:endParaRPr>
          </a:p>
        </p:txBody>
      </p:sp>
      <p:sp>
        <p:nvSpPr>
          <p:cNvPr id="115" name="Rectangular Callout 114"/>
          <p:cNvSpPr/>
          <p:nvPr/>
        </p:nvSpPr>
        <p:spPr>
          <a:xfrm>
            <a:off x="2755804" y="1349946"/>
            <a:ext cx="1342661" cy="644447"/>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Offers, invoices, rewards messages</a:t>
            </a:r>
            <a:endParaRPr lang="nl-NL" sz="1400" dirty="0">
              <a:solidFill>
                <a:schemeClr val="bg1"/>
              </a:solidFill>
            </a:endParaRPr>
          </a:p>
        </p:txBody>
      </p:sp>
      <p:sp>
        <p:nvSpPr>
          <p:cNvPr id="117" name="Rectangular Callout 116"/>
          <p:cNvSpPr/>
          <p:nvPr/>
        </p:nvSpPr>
        <p:spPr>
          <a:xfrm>
            <a:off x="2726170" y="3954137"/>
            <a:ext cx="747629" cy="597696"/>
          </a:xfrm>
          <a:prstGeom prst="wedgeRectCallout">
            <a:avLst>
              <a:gd name="adj1" fmla="val 76593"/>
              <a:gd name="adj2" fmla="val -5183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Order Details</a:t>
            </a:r>
            <a:endParaRPr lang="nl-NL" sz="1600" dirty="0">
              <a:solidFill>
                <a:schemeClr val="bg1"/>
              </a:solidFill>
            </a:endParaRPr>
          </a:p>
        </p:txBody>
      </p:sp>
      <p:sp>
        <p:nvSpPr>
          <p:cNvPr id="118" name="Rectangular Callout 117"/>
          <p:cNvSpPr/>
          <p:nvPr/>
        </p:nvSpPr>
        <p:spPr>
          <a:xfrm>
            <a:off x="6703656" y="2463858"/>
            <a:ext cx="1435386" cy="474459"/>
          </a:xfrm>
          <a:prstGeom prst="wedgeRectCallout">
            <a:avLst>
              <a:gd name="adj1" fmla="val 56879"/>
              <a:gd name="adj2" fmla="val -9565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API usage, billing, policies</a:t>
            </a:r>
            <a:endParaRPr lang="nl-NL" sz="1600" dirty="0">
              <a:solidFill>
                <a:schemeClr val="bg1"/>
              </a:solidFill>
            </a:endParaRPr>
          </a:p>
        </p:txBody>
      </p:sp>
      <p:sp>
        <p:nvSpPr>
          <p:cNvPr id="119" name="Rectangular Callout 118"/>
          <p:cNvSpPr/>
          <p:nvPr/>
        </p:nvSpPr>
        <p:spPr>
          <a:xfrm>
            <a:off x="8295923" y="2452687"/>
            <a:ext cx="1793972" cy="474459"/>
          </a:xfrm>
          <a:prstGeom prst="wedgeRectCallout">
            <a:avLst>
              <a:gd name="adj1" fmla="val -31700"/>
              <a:gd name="adj2" fmla="val 11175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Running &amp; Past workflow instances</a:t>
            </a:r>
            <a:endParaRPr lang="nl-NL" sz="1600" dirty="0">
              <a:solidFill>
                <a:schemeClr val="bg1"/>
              </a:solidFill>
            </a:endParaRPr>
          </a:p>
        </p:txBody>
      </p:sp>
      <p:sp>
        <p:nvSpPr>
          <p:cNvPr id="121" name="Rectangular Callout 120"/>
          <p:cNvSpPr/>
          <p:nvPr/>
        </p:nvSpPr>
        <p:spPr>
          <a:xfrm>
            <a:off x="7266407" y="4465241"/>
            <a:ext cx="1290168" cy="474459"/>
          </a:xfrm>
          <a:prstGeom prst="wedgeRectCallout">
            <a:avLst>
              <a:gd name="adj1" fmla="val -32857"/>
              <a:gd name="adj2" fmla="val -69961"/>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Invoices &amp; Payments</a:t>
            </a:r>
            <a:endParaRPr lang="nl-NL" sz="1600" dirty="0">
              <a:solidFill>
                <a:schemeClr val="bg1"/>
              </a:solidFill>
            </a:endParaRPr>
          </a:p>
        </p:txBody>
      </p:sp>
      <p:sp>
        <p:nvSpPr>
          <p:cNvPr id="123" name="Rectangular Callout 122"/>
          <p:cNvSpPr/>
          <p:nvPr/>
        </p:nvSpPr>
        <p:spPr>
          <a:xfrm>
            <a:off x="10526361" y="6221671"/>
            <a:ext cx="1582828" cy="306510"/>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Product Manuals</a:t>
            </a:r>
            <a:endParaRPr lang="nl-NL" sz="1600" dirty="0">
              <a:solidFill>
                <a:schemeClr val="bg1"/>
              </a:solidFill>
            </a:endParaRPr>
          </a:p>
        </p:txBody>
      </p:sp>
      <p:sp>
        <p:nvSpPr>
          <p:cNvPr id="124" name="Rectangular Callout 123"/>
          <p:cNvSpPr/>
          <p:nvPr/>
        </p:nvSpPr>
        <p:spPr>
          <a:xfrm>
            <a:off x="1649203" y="3346203"/>
            <a:ext cx="747629" cy="597696"/>
          </a:xfrm>
          <a:prstGeom prst="wedgeRectCallout">
            <a:avLst>
              <a:gd name="adj1" fmla="val 82417"/>
              <a:gd name="adj2" fmla="val 1664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Digital Twin</a:t>
            </a:r>
            <a:endParaRPr lang="nl-NL" sz="1600" dirty="0">
              <a:solidFill>
                <a:schemeClr val="bg1"/>
              </a:solidFill>
            </a:endParaRPr>
          </a:p>
        </p:txBody>
      </p:sp>
      <p:sp>
        <p:nvSpPr>
          <p:cNvPr id="125" name="Rectangular Callout 124"/>
          <p:cNvSpPr/>
          <p:nvPr/>
        </p:nvSpPr>
        <p:spPr>
          <a:xfrm>
            <a:off x="4202135" y="4267773"/>
            <a:ext cx="1417170" cy="460388"/>
          </a:xfrm>
          <a:prstGeom prst="wedgeRectCallout">
            <a:avLst>
              <a:gd name="adj1" fmla="val 6377"/>
              <a:gd name="adj2" fmla="val 82613"/>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KPIs &amp; Alerts</a:t>
            </a:r>
            <a:endParaRPr lang="nl-NL" sz="1600" dirty="0">
              <a:solidFill>
                <a:schemeClr val="bg1"/>
              </a:solidFill>
            </a:endParaRPr>
          </a:p>
        </p:txBody>
      </p:sp>
      <p:sp>
        <p:nvSpPr>
          <p:cNvPr id="126" name="Rectangular Callout 125"/>
          <p:cNvSpPr/>
          <p:nvPr/>
        </p:nvSpPr>
        <p:spPr>
          <a:xfrm>
            <a:off x="4372564" y="5302878"/>
            <a:ext cx="1859574" cy="460388"/>
          </a:xfrm>
          <a:prstGeom prst="wedgeRectCallout">
            <a:avLst>
              <a:gd name="adj1" fmla="val 6991"/>
              <a:gd name="adj2" fmla="val 10909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Interaction records</a:t>
            </a:r>
            <a:endParaRPr lang="nl-NL" sz="1600" dirty="0">
              <a:solidFill>
                <a:schemeClr val="bg1"/>
              </a:solidFill>
            </a:endParaRPr>
          </a:p>
        </p:txBody>
      </p:sp>
      <p:sp>
        <p:nvSpPr>
          <p:cNvPr id="127" name="Rectangular Callout 126"/>
          <p:cNvSpPr/>
          <p:nvPr/>
        </p:nvSpPr>
        <p:spPr>
          <a:xfrm>
            <a:off x="1556978" y="2260405"/>
            <a:ext cx="1143981" cy="644447"/>
          </a:xfrm>
          <a:prstGeom prst="wedgeRectCallout">
            <a:avLst>
              <a:gd name="adj1" fmla="val 67823"/>
              <a:gd name="adj2" fmla="val -3438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Case files (Complaints, Requests)</a:t>
            </a:r>
            <a:endParaRPr lang="nl-NL" sz="1400" dirty="0">
              <a:solidFill>
                <a:schemeClr val="bg1"/>
              </a:solidFill>
            </a:endParaRPr>
          </a:p>
        </p:txBody>
      </p:sp>
      <p:sp>
        <p:nvSpPr>
          <p:cNvPr id="128" name="Rectangular Callout 127"/>
          <p:cNvSpPr/>
          <p:nvPr/>
        </p:nvSpPr>
        <p:spPr>
          <a:xfrm>
            <a:off x="8551420" y="3769189"/>
            <a:ext cx="1287431" cy="780180"/>
          </a:xfrm>
          <a:prstGeom prst="wedgeRectCallout">
            <a:avLst>
              <a:gd name="adj1" fmla="val 11641"/>
              <a:gd name="adj2" fmla="val -6360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Rules &amp; Rule Execution metrics</a:t>
            </a:r>
            <a:endParaRPr lang="nl-NL" sz="1600" dirty="0">
              <a:solidFill>
                <a:schemeClr val="bg1"/>
              </a:solidFill>
            </a:endParaRPr>
          </a:p>
        </p:txBody>
      </p:sp>
      <p:sp>
        <p:nvSpPr>
          <p:cNvPr id="129" name="Rectangular Callout 128"/>
          <p:cNvSpPr/>
          <p:nvPr/>
        </p:nvSpPr>
        <p:spPr>
          <a:xfrm>
            <a:off x="10661568" y="1042574"/>
            <a:ext cx="1530432" cy="708725"/>
          </a:xfrm>
          <a:prstGeom prst="wedgeRectCallout">
            <a:avLst>
              <a:gd name="adj1" fmla="val -69722"/>
              <a:gd name="adj2" fmla="val 42290"/>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Weather, Demographics, Sports, Social, … </a:t>
            </a:r>
            <a:endParaRPr lang="nl-NL" sz="1600" dirty="0">
              <a:solidFill>
                <a:schemeClr val="bg1"/>
              </a:solidFill>
            </a:endParaRPr>
          </a:p>
        </p:txBody>
      </p:sp>
      <p:sp>
        <p:nvSpPr>
          <p:cNvPr id="130" name="Rectangular Callout 129"/>
          <p:cNvSpPr/>
          <p:nvPr/>
        </p:nvSpPr>
        <p:spPr>
          <a:xfrm>
            <a:off x="3306616" y="3293046"/>
            <a:ext cx="747629" cy="496496"/>
          </a:xfrm>
          <a:prstGeom prst="wedgeRectCallout">
            <a:avLst>
              <a:gd name="adj1" fmla="val 113868"/>
              <a:gd name="adj2" fmla="val 19556"/>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smtClean="0">
                <a:solidFill>
                  <a:schemeClr val="bg1"/>
                </a:solidFill>
              </a:rPr>
              <a:t>Config</a:t>
            </a:r>
            <a:r>
              <a:rPr lang="en-US" sz="1600" dirty="0" smtClean="0">
                <a:solidFill>
                  <a:schemeClr val="bg1"/>
                </a:solidFill>
              </a:rPr>
              <a:t> data</a:t>
            </a:r>
            <a:endParaRPr lang="nl-NL" sz="1600" dirty="0">
              <a:solidFill>
                <a:schemeClr val="bg1"/>
              </a:solidFill>
            </a:endParaRPr>
          </a:p>
        </p:txBody>
      </p:sp>
      <p:sp>
        <p:nvSpPr>
          <p:cNvPr id="131" name="Rectangular Callout 130"/>
          <p:cNvSpPr/>
          <p:nvPr/>
        </p:nvSpPr>
        <p:spPr>
          <a:xfrm>
            <a:off x="1690858" y="4397304"/>
            <a:ext cx="1106895" cy="434252"/>
          </a:xfrm>
          <a:prstGeom prst="wedgeRectCallout">
            <a:avLst>
              <a:gd name="adj1" fmla="val 44311"/>
              <a:gd name="adj2" fmla="val 8002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Details</a:t>
            </a:r>
            <a:endParaRPr lang="nl-NL" sz="1600" dirty="0">
              <a:solidFill>
                <a:schemeClr val="bg1"/>
              </a:solidFill>
            </a:endParaRPr>
          </a:p>
        </p:txBody>
      </p:sp>
      <p:sp>
        <p:nvSpPr>
          <p:cNvPr id="133" name="Rectangular Callout 132"/>
          <p:cNvSpPr/>
          <p:nvPr/>
        </p:nvSpPr>
        <p:spPr>
          <a:xfrm>
            <a:off x="4977938" y="6346501"/>
            <a:ext cx="1417170" cy="460388"/>
          </a:xfrm>
          <a:prstGeom prst="wedgeRectCallout">
            <a:avLst>
              <a:gd name="adj1" fmla="val -37253"/>
              <a:gd name="adj2" fmla="val -8195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34" name="Rectangular Callout 133"/>
          <p:cNvSpPr/>
          <p:nvPr/>
        </p:nvSpPr>
        <p:spPr>
          <a:xfrm>
            <a:off x="2639115" y="5810822"/>
            <a:ext cx="1379001" cy="474459"/>
          </a:xfrm>
          <a:prstGeom prst="wedgeRectCallout">
            <a:avLst>
              <a:gd name="adj1" fmla="val -27542"/>
              <a:gd name="adj2" fmla="val 7687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Programming in progress</a:t>
            </a:r>
            <a:endParaRPr lang="nl-NL" sz="1600" dirty="0">
              <a:solidFill>
                <a:schemeClr val="bg1"/>
              </a:solidFill>
            </a:endParaRPr>
          </a:p>
        </p:txBody>
      </p:sp>
      <p:sp>
        <p:nvSpPr>
          <p:cNvPr id="135" name="Rectangular Callout 134"/>
          <p:cNvSpPr/>
          <p:nvPr/>
        </p:nvSpPr>
        <p:spPr>
          <a:xfrm>
            <a:off x="10312835" y="2643402"/>
            <a:ext cx="1856283" cy="474459"/>
          </a:xfrm>
          <a:prstGeom prst="wedgeRectCallout">
            <a:avLst>
              <a:gd name="adj1" fmla="val -27288"/>
              <a:gd name="adj2" fmla="val 7871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User Stories, Designs, Discussions</a:t>
            </a:r>
            <a:endParaRPr lang="nl-NL" sz="1600" dirty="0">
              <a:solidFill>
                <a:schemeClr val="bg1"/>
              </a:solidFill>
            </a:endParaRPr>
          </a:p>
        </p:txBody>
      </p:sp>
      <p:sp>
        <p:nvSpPr>
          <p:cNvPr id="122" name="TextBox 121"/>
          <p:cNvSpPr txBox="1"/>
          <p:nvPr/>
        </p:nvSpPr>
        <p:spPr>
          <a:xfrm>
            <a:off x="2776251" y="1016369"/>
            <a:ext cx="523605" cy="369332"/>
          </a:xfrm>
          <a:prstGeom prst="rect">
            <a:avLst/>
          </a:prstGeom>
          <a:noFill/>
        </p:spPr>
        <p:txBody>
          <a:bodyPr wrap="none" rtlCol="0">
            <a:spAutoFit/>
          </a:bodyPr>
          <a:lstStyle/>
          <a:p>
            <a:r>
              <a:rPr lang="en-US" dirty="0" smtClean="0">
                <a:solidFill>
                  <a:schemeClr val="bg1"/>
                </a:solidFill>
              </a:rPr>
              <a:t>low</a:t>
            </a:r>
            <a:endParaRPr lang="nl-NL" dirty="0">
              <a:solidFill>
                <a:schemeClr val="bg1"/>
              </a:solidFill>
            </a:endParaRPr>
          </a:p>
        </p:txBody>
      </p:sp>
      <p:sp>
        <p:nvSpPr>
          <p:cNvPr id="136" name="Rectangular Callout 135"/>
          <p:cNvSpPr/>
          <p:nvPr/>
        </p:nvSpPr>
        <p:spPr>
          <a:xfrm>
            <a:off x="5511221" y="963078"/>
            <a:ext cx="1850802" cy="564357"/>
          </a:xfrm>
          <a:prstGeom prst="wedgeRectCallout">
            <a:avLst>
              <a:gd name="adj1" fmla="val -54768"/>
              <a:gd name="adj2" fmla="val 9240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Offline Storage in Apps</a:t>
            </a:r>
            <a:endParaRPr lang="nl-NL" dirty="0">
              <a:solidFill>
                <a:srgbClr val="002060"/>
              </a:solidFill>
            </a:endParaRPr>
          </a:p>
        </p:txBody>
      </p:sp>
      <p:sp>
        <p:nvSpPr>
          <p:cNvPr id="138" name="Rectangular Callout 137"/>
          <p:cNvSpPr/>
          <p:nvPr/>
        </p:nvSpPr>
        <p:spPr>
          <a:xfrm>
            <a:off x="7426894" y="5484433"/>
            <a:ext cx="2115783" cy="564357"/>
          </a:xfrm>
          <a:prstGeom prst="wedgeRectCallout">
            <a:avLst>
              <a:gd name="adj1" fmla="val -63414"/>
              <a:gd name="adj2" fmla="val 40031"/>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Real Application Clusters</a:t>
            </a:r>
            <a:endParaRPr lang="nl-NL" dirty="0">
              <a:solidFill>
                <a:srgbClr val="002060"/>
              </a:solidFill>
            </a:endParaRPr>
          </a:p>
        </p:txBody>
      </p:sp>
      <p:sp>
        <p:nvSpPr>
          <p:cNvPr id="139" name="Rectangular Callout 138"/>
          <p:cNvSpPr/>
          <p:nvPr/>
        </p:nvSpPr>
        <p:spPr>
          <a:xfrm>
            <a:off x="2838626" y="2752068"/>
            <a:ext cx="3967180" cy="564357"/>
          </a:xfrm>
          <a:prstGeom prst="wedgeRectCallout">
            <a:avLst>
              <a:gd name="adj1" fmla="val 12585"/>
              <a:gd name="adj2" fmla="val -8926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Distributed In Memory Cache </a:t>
            </a:r>
            <a:r>
              <a:rPr lang="en-US" dirty="0" err="1" smtClean="0">
                <a:solidFill>
                  <a:srgbClr val="002060"/>
                </a:solidFill>
              </a:rPr>
              <a:t>Hazelcast</a:t>
            </a:r>
            <a:r>
              <a:rPr lang="en-US" dirty="0" smtClean="0">
                <a:solidFill>
                  <a:srgbClr val="002060"/>
                </a:solidFill>
              </a:rPr>
              <a:t>, </a:t>
            </a:r>
            <a:r>
              <a:rPr lang="en-US" dirty="0" err="1" smtClean="0">
                <a:solidFill>
                  <a:srgbClr val="002060"/>
                </a:solidFill>
              </a:rPr>
              <a:t>MemCached</a:t>
            </a:r>
            <a:r>
              <a:rPr lang="en-US" dirty="0" smtClean="0">
                <a:solidFill>
                  <a:srgbClr val="002060"/>
                </a:solidFill>
              </a:rPr>
              <a:t>, </a:t>
            </a:r>
            <a:r>
              <a:rPr lang="en-US" dirty="0" err="1" smtClean="0">
                <a:solidFill>
                  <a:srgbClr val="002060"/>
                </a:solidFill>
              </a:rPr>
              <a:t>Redis</a:t>
            </a:r>
            <a:r>
              <a:rPr lang="en-US" dirty="0" smtClean="0">
                <a:solidFill>
                  <a:srgbClr val="002060"/>
                </a:solidFill>
              </a:rPr>
              <a:t>, Coherence</a:t>
            </a:r>
            <a:endParaRPr lang="nl-NL" dirty="0">
              <a:solidFill>
                <a:srgbClr val="002060"/>
              </a:solidFill>
            </a:endParaRPr>
          </a:p>
        </p:txBody>
      </p:sp>
      <p:sp>
        <p:nvSpPr>
          <p:cNvPr id="141" name="Rectangular Callout 140"/>
          <p:cNvSpPr/>
          <p:nvPr/>
        </p:nvSpPr>
        <p:spPr>
          <a:xfrm>
            <a:off x="2147394" y="3710422"/>
            <a:ext cx="2100809" cy="564357"/>
          </a:xfrm>
          <a:prstGeom prst="wedgeRectCallout">
            <a:avLst>
              <a:gd name="adj1" fmla="val 12585"/>
              <a:gd name="adj2" fmla="val -8926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Java EE Application Server Cluster</a:t>
            </a:r>
            <a:endParaRPr lang="nl-NL" dirty="0">
              <a:solidFill>
                <a:srgbClr val="002060"/>
              </a:solidFill>
            </a:endParaRPr>
          </a:p>
        </p:txBody>
      </p:sp>
      <p:sp>
        <p:nvSpPr>
          <p:cNvPr id="142" name="Rectangular Callout 141"/>
          <p:cNvSpPr/>
          <p:nvPr/>
        </p:nvSpPr>
        <p:spPr>
          <a:xfrm>
            <a:off x="10827891" y="4549369"/>
            <a:ext cx="677873" cy="323540"/>
          </a:xfrm>
          <a:prstGeom prst="wedgeRectCallout">
            <a:avLst>
              <a:gd name="adj1" fmla="val 33441"/>
              <a:gd name="adj2" fmla="val 99767"/>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SETI</a:t>
            </a:r>
            <a:endParaRPr lang="nl-NL" dirty="0">
              <a:solidFill>
                <a:srgbClr val="002060"/>
              </a:solidFill>
            </a:endParaRPr>
          </a:p>
        </p:txBody>
      </p:sp>
      <p:sp>
        <p:nvSpPr>
          <p:cNvPr id="143" name="Rectangular Callout 142"/>
          <p:cNvSpPr/>
          <p:nvPr/>
        </p:nvSpPr>
        <p:spPr>
          <a:xfrm>
            <a:off x="114204" y="2291376"/>
            <a:ext cx="2533003" cy="564357"/>
          </a:xfrm>
          <a:prstGeom prst="wedgeRectCallout">
            <a:avLst>
              <a:gd name="adj1" fmla="val -17339"/>
              <a:gd name="adj2" fmla="val -84199"/>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Local storage on “Things” &amp; Edge devices</a:t>
            </a:r>
            <a:endParaRPr lang="nl-NL" dirty="0">
              <a:solidFill>
                <a:srgbClr val="002060"/>
              </a:solidFill>
            </a:endParaRPr>
          </a:p>
        </p:txBody>
      </p:sp>
      <p:sp>
        <p:nvSpPr>
          <p:cNvPr id="105" name="Rectangular Callout 104"/>
          <p:cNvSpPr/>
          <p:nvPr/>
        </p:nvSpPr>
        <p:spPr>
          <a:xfrm>
            <a:off x="7847545" y="6192691"/>
            <a:ext cx="1898037" cy="564357"/>
          </a:xfrm>
          <a:prstGeom prst="wedgeRectCallout">
            <a:avLst>
              <a:gd name="adj1" fmla="val -79767"/>
              <a:gd name="adj2" fmla="val -14707"/>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Active Standby Database</a:t>
            </a:r>
            <a:endParaRPr lang="nl-NL" dirty="0">
              <a:solidFill>
                <a:srgbClr val="002060"/>
              </a:solidFill>
            </a:endParaRPr>
          </a:p>
        </p:txBody>
      </p:sp>
      <p:sp>
        <p:nvSpPr>
          <p:cNvPr id="107" name="Rectangular Callout 106"/>
          <p:cNvSpPr/>
          <p:nvPr/>
        </p:nvSpPr>
        <p:spPr>
          <a:xfrm>
            <a:off x="2195951" y="5591229"/>
            <a:ext cx="777805" cy="564357"/>
          </a:xfrm>
          <a:prstGeom prst="wedgeRectCallout">
            <a:avLst>
              <a:gd name="adj1" fmla="val 57521"/>
              <a:gd name="adj2" fmla="val 66306"/>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SAN</a:t>
            </a:r>
            <a:endParaRPr lang="nl-NL" dirty="0">
              <a:solidFill>
                <a:srgbClr val="002060"/>
              </a:solidFill>
            </a:endParaRPr>
          </a:p>
        </p:txBody>
      </p:sp>
      <p:sp>
        <p:nvSpPr>
          <p:cNvPr id="109" name="Rectangular Callout 108"/>
          <p:cNvSpPr/>
          <p:nvPr/>
        </p:nvSpPr>
        <p:spPr>
          <a:xfrm>
            <a:off x="148742" y="6127811"/>
            <a:ext cx="1766745" cy="564357"/>
          </a:xfrm>
          <a:prstGeom prst="wedgeRectCallout">
            <a:avLst>
              <a:gd name="adj1" fmla="val 94281"/>
              <a:gd name="adj2" fmla="val 7189"/>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Cross Cloud/On Premises archive</a:t>
            </a:r>
            <a:endParaRPr lang="nl-NL" dirty="0">
              <a:solidFill>
                <a:srgbClr val="002060"/>
              </a:solidFill>
            </a:endParaRPr>
          </a:p>
        </p:txBody>
      </p:sp>
      <p:sp>
        <p:nvSpPr>
          <p:cNvPr id="111" name="Rectangular Callout 110"/>
          <p:cNvSpPr/>
          <p:nvPr/>
        </p:nvSpPr>
        <p:spPr>
          <a:xfrm>
            <a:off x="4623028" y="3433899"/>
            <a:ext cx="3294460" cy="564357"/>
          </a:xfrm>
          <a:prstGeom prst="wedgeRectCallout">
            <a:avLst>
              <a:gd name="adj1" fmla="val 12585"/>
              <a:gd name="adj2" fmla="val -8926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Distributed </a:t>
            </a:r>
            <a:r>
              <a:rPr lang="en-US" dirty="0" err="1" smtClean="0">
                <a:solidFill>
                  <a:srgbClr val="002060"/>
                </a:solidFill>
              </a:rPr>
              <a:t>Datastore</a:t>
            </a:r>
            <a:r>
              <a:rPr lang="en-US" dirty="0" smtClean="0">
                <a:solidFill>
                  <a:srgbClr val="002060"/>
                </a:solidFill>
              </a:rPr>
              <a:t> MongoDB, Cassandra, </a:t>
            </a:r>
            <a:r>
              <a:rPr lang="en-US" dirty="0" err="1" smtClean="0">
                <a:solidFill>
                  <a:srgbClr val="002060"/>
                </a:solidFill>
              </a:rPr>
              <a:t>BigTable</a:t>
            </a:r>
            <a:r>
              <a:rPr lang="en-US" dirty="0" smtClean="0">
                <a:solidFill>
                  <a:srgbClr val="002060"/>
                </a:solidFill>
              </a:rPr>
              <a:t>, </a:t>
            </a:r>
            <a:r>
              <a:rPr lang="en-US" dirty="0" err="1" smtClean="0">
                <a:solidFill>
                  <a:srgbClr val="002060"/>
                </a:solidFill>
              </a:rPr>
              <a:t>HBase</a:t>
            </a:r>
            <a:r>
              <a:rPr lang="en-US" dirty="0" smtClean="0">
                <a:solidFill>
                  <a:srgbClr val="002060"/>
                </a:solidFill>
              </a:rPr>
              <a:t> </a:t>
            </a:r>
            <a:endParaRPr lang="nl-NL" dirty="0">
              <a:solidFill>
                <a:srgbClr val="002060"/>
              </a:solidFill>
            </a:endParaRPr>
          </a:p>
        </p:txBody>
      </p:sp>
      <p:sp>
        <p:nvSpPr>
          <p:cNvPr id="114" name="Rectangular Callout 113"/>
          <p:cNvSpPr/>
          <p:nvPr/>
        </p:nvSpPr>
        <p:spPr>
          <a:xfrm>
            <a:off x="1906729" y="4790530"/>
            <a:ext cx="2646224" cy="564357"/>
          </a:xfrm>
          <a:prstGeom prst="wedgeRectCallout">
            <a:avLst>
              <a:gd name="adj1" fmla="val 50687"/>
              <a:gd name="adj2" fmla="val 150060"/>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Apache Spark Distributed Data Processing</a:t>
            </a:r>
            <a:endParaRPr lang="nl-NL" dirty="0">
              <a:solidFill>
                <a:srgbClr val="002060"/>
              </a:solidFill>
            </a:endParaRPr>
          </a:p>
        </p:txBody>
      </p:sp>
      <p:sp>
        <p:nvSpPr>
          <p:cNvPr id="116" name="Rectangular Callout 115"/>
          <p:cNvSpPr/>
          <p:nvPr/>
        </p:nvSpPr>
        <p:spPr>
          <a:xfrm>
            <a:off x="4788791" y="4188728"/>
            <a:ext cx="3076394" cy="633239"/>
          </a:xfrm>
          <a:prstGeom prst="wedgeRectCallout">
            <a:avLst>
              <a:gd name="adj1" fmla="val 5487"/>
              <a:gd name="adj2" fmla="val 235766"/>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Logical Data Shards in Oracle Database, MySQL, Elastic</a:t>
            </a:r>
            <a:endParaRPr lang="nl-NL" dirty="0">
              <a:solidFill>
                <a:srgbClr val="002060"/>
              </a:solidFill>
            </a:endParaRPr>
          </a:p>
        </p:txBody>
      </p:sp>
      <p:sp>
        <p:nvSpPr>
          <p:cNvPr id="144" name="Rectangular Callout 143"/>
          <p:cNvSpPr/>
          <p:nvPr/>
        </p:nvSpPr>
        <p:spPr>
          <a:xfrm>
            <a:off x="4498868" y="5157135"/>
            <a:ext cx="2646224" cy="564357"/>
          </a:xfrm>
          <a:prstGeom prst="wedgeRectCallout">
            <a:avLst>
              <a:gd name="adj1" fmla="val -28696"/>
              <a:gd name="adj2" fmla="val 132544"/>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HDFS Hadoop Distributed File System</a:t>
            </a:r>
            <a:endParaRPr lang="nl-NL" dirty="0">
              <a:solidFill>
                <a:srgbClr val="002060"/>
              </a:solidFill>
            </a:endParaRPr>
          </a:p>
        </p:txBody>
      </p:sp>
      <p:sp>
        <p:nvSpPr>
          <p:cNvPr id="120" name="Rectangular Callout 119"/>
          <p:cNvSpPr/>
          <p:nvPr/>
        </p:nvSpPr>
        <p:spPr>
          <a:xfrm>
            <a:off x="7749218" y="3010625"/>
            <a:ext cx="2495042" cy="564357"/>
          </a:xfrm>
          <a:prstGeom prst="wedgeRectCallout">
            <a:avLst>
              <a:gd name="adj1" fmla="val -12673"/>
              <a:gd name="adj2" fmla="val -137432"/>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Kubernetes Distributed Container Platform</a:t>
            </a:r>
            <a:endParaRPr lang="nl-NL" dirty="0">
              <a:solidFill>
                <a:srgbClr val="002060"/>
              </a:solidFill>
            </a:endParaRPr>
          </a:p>
        </p:txBody>
      </p:sp>
      <p:sp>
        <p:nvSpPr>
          <p:cNvPr id="132" name="Rectangular Callout 131"/>
          <p:cNvSpPr/>
          <p:nvPr/>
        </p:nvSpPr>
        <p:spPr>
          <a:xfrm>
            <a:off x="6059803" y="2226448"/>
            <a:ext cx="1972942" cy="564357"/>
          </a:xfrm>
          <a:prstGeom prst="wedgeRectCallout">
            <a:avLst>
              <a:gd name="adj1" fmla="val 6322"/>
              <a:gd name="adj2" fmla="val 142828"/>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Distributed Event Bus: Kafka</a:t>
            </a:r>
            <a:endParaRPr lang="nl-NL" dirty="0">
              <a:solidFill>
                <a:srgbClr val="002060"/>
              </a:solidFill>
            </a:endParaRPr>
          </a:p>
        </p:txBody>
      </p:sp>
      <p:sp>
        <p:nvSpPr>
          <p:cNvPr id="137" name="Rectangular Callout 136"/>
          <p:cNvSpPr/>
          <p:nvPr/>
        </p:nvSpPr>
        <p:spPr>
          <a:xfrm>
            <a:off x="198568" y="3172417"/>
            <a:ext cx="2398131" cy="564357"/>
          </a:xfrm>
          <a:prstGeom prst="wedgeRectCallout">
            <a:avLst>
              <a:gd name="adj1" fmla="val 1936"/>
              <a:gd name="adj2" fmla="val 108973"/>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Multiple sites around the globe with local …</a:t>
            </a:r>
            <a:endParaRPr lang="nl-NL" dirty="0">
              <a:solidFill>
                <a:srgbClr val="002060"/>
              </a:solidFill>
            </a:endParaRPr>
          </a:p>
        </p:txBody>
      </p:sp>
    </p:spTree>
    <p:extLst>
      <p:ext uri="{BB962C8B-B14F-4D97-AF65-F5344CB8AC3E}">
        <p14:creationId xmlns:p14="http://schemas.microsoft.com/office/powerpoint/2010/main" val="523711891"/>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2" name="Can 21"/>
          <p:cNvSpPr/>
          <p:nvPr/>
        </p:nvSpPr>
        <p:spPr>
          <a:xfrm>
            <a:off x="6571580" y="2359200"/>
            <a:ext cx="290242" cy="465051"/>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Vertically</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Distributed</a:t>
            </a:r>
            <a:r>
              <a:rPr lang="fr-FR" sz="7200" dirty="0" smtClean="0">
                <a:solidFill>
                  <a:schemeClr val="accent4">
                    <a:lumMod val="75000"/>
                  </a:schemeClr>
                </a:solidFill>
                <a:latin typeface="Trebuchet MS Bold" charset="0"/>
                <a:cs typeface="Trebuchet MS Bold" charset="0"/>
              </a:rPr>
              <a:t> Data</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8" name="Cube 7"/>
          <p:cNvSpPr/>
          <p:nvPr/>
        </p:nvSpPr>
        <p:spPr>
          <a:xfrm>
            <a:off x="4552782" y="5622230"/>
            <a:ext cx="4375943" cy="65099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ounded Rectangle 11"/>
          <p:cNvSpPr/>
          <p:nvPr/>
        </p:nvSpPr>
        <p:spPr>
          <a:xfrm>
            <a:off x="4835441" y="1350198"/>
            <a:ext cx="3357439" cy="10837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dirty="0" smtClean="0"/>
              <a:t>Client Tier: Browser</a:t>
            </a:r>
          </a:p>
        </p:txBody>
      </p:sp>
      <p:sp>
        <p:nvSpPr>
          <p:cNvPr id="16" name="Rounded Rectangle 15"/>
          <p:cNvSpPr/>
          <p:nvPr/>
        </p:nvSpPr>
        <p:spPr>
          <a:xfrm>
            <a:off x="5104107" y="1392870"/>
            <a:ext cx="2114353" cy="31533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DOM/UI</a:t>
            </a:r>
            <a:endParaRPr lang="nl-NL" dirty="0"/>
          </a:p>
        </p:txBody>
      </p:sp>
      <p:sp>
        <p:nvSpPr>
          <p:cNvPr id="17" name="Rounded Rectangle 16"/>
          <p:cNvSpPr/>
          <p:nvPr/>
        </p:nvSpPr>
        <p:spPr>
          <a:xfrm>
            <a:off x="5104106" y="2086086"/>
            <a:ext cx="2114353" cy="31533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MVVM</a:t>
            </a:r>
            <a:endParaRPr lang="nl-NL" dirty="0"/>
          </a:p>
        </p:txBody>
      </p:sp>
      <p:sp>
        <p:nvSpPr>
          <p:cNvPr id="18" name="Can 17"/>
          <p:cNvSpPr/>
          <p:nvPr/>
        </p:nvSpPr>
        <p:spPr>
          <a:xfrm>
            <a:off x="7606371" y="1694647"/>
            <a:ext cx="451680" cy="5194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Can 19"/>
          <p:cNvSpPr/>
          <p:nvPr/>
        </p:nvSpPr>
        <p:spPr>
          <a:xfrm>
            <a:off x="6595632" y="5347959"/>
            <a:ext cx="290242" cy="3762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7" name="Can 6"/>
          <p:cNvSpPr/>
          <p:nvPr/>
        </p:nvSpPr>
        <p:spPr>
          <a:xfrm>
            <a:off x="5516513" y="4171386"/>
            <a:ext cx="2383020" cy="127816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800" dirty="0"/>
          </a:p>
        </p:txBody>
      </p:sp>
      <p:sp>
        <p:nvSpPr>
          <p:cNvPr id="19" name="Can 18"/>
          <p:cNvSpPr/>
          <p:nvPr/>
        </p:nvSpPr>
        <p:spPr>
          <a:xfrm>
            <a:off x="6595632" y="3849952"/>
            <a:ext cx="290242" cy="3762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9" name="Rounded Rectangle 8"/>
          <p:cNvSpPr/>
          <p:nvPr/>
        </p:nvSpPr>
        <p:spPr>
          <a:xfrm>
            <a:off x="4768488" y="3299046"/>
            <a:ext cx="3491346" cy="6188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Middle</a:t>
            </a:r>
            <a:r>
              <a:rPr lang="nl-NL" dirty="0" smtClean="0"/>
              <a:t> Tier:</a:t>
            </a:r>
          </a:p>
          <a:p>
            <a:pPr algn="ctr"/>
            <a:r>
              <a:rPr lang="nl-NL" dirty="0" smtClean="0"/>
              <a:t>Java EE (</a:t>
            </a:r>
            <a:r>
              <a:rPr lang="nl-NL" dirty="0" err="1" smtClean="0"/>
              <a:t>Stateful</a:t>
            </a:r>
            <a:r>
              <a:rPr lang="nl-NL" dirty="0" smtClean="0"/>
              <a:t>) </a:t>
            </a:r>
            <a:r>
              <a:rPr lang="nl-NL" dirty="0" err="1" smtClean="0"/>
              <a:t>application</a:t>
            </a:r>
            <a:endParaRPr lang="nl-NL" dirty="0"/>
          </a:p>
        </p:txBody>
      </p:sp>
      <p:sp>
        <p:nvSpPr>
          <p:cNvPr id="21" name="Can 20"/>
          <p:cNvSpPr/>
          <p:nvPr/>
        </p:nvSpPr>
        <p:spPr>
          <a:xfrm>
            <a:off x="6595632" y="3126367"/>
            <a:ext cx="285384" cy="21532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13" name="Rounded Rectangle 12"/>
          <p:cNvSpPr/>
          <p:nvPr/>
        </p:nvSpPr>
        <p:spPr>
          <a:xfrm>
            <a:off x="5488904" y="2515321"/>
            <a:ext cx="756590" cy="4074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smtClean="0"/>
              <a:t>API</a:t>
            </a:r>
            <a:endParaRPr lang="nl-NL" dirty="0"/>
          </a:p>
        </p:txBody>
      </p:sp>
      <p:sp>
        <p:nvSpPr>
          <p:cNvPr id="14" name="Rounded Rectangle 13"/>
          <p:cNvSpPr/>
          <p:nvPr/>
        </p:nvSpPr>
        <p:spPr>
          <a:xfrm>
            <a:off x="6124426" y="2800399"/>
            <a:ext cx="756590" cy="4074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smtClean="0"/>
              <a:t>API</a:t>
            </a:r>
            <a:endParaRPr lang="nl-NL" dirty="0"/>
          </a:p>
        </p:txBody>
      </p:sp>
      <p:sp>
        <p:nvSpPr>
          <p:cNvPr id="15" name="Rounded Rectangle 14"/>
          <p:cNvSpPr/>
          <p:nvPr/>
        </p:nvSpPr>
        <p:spPr>
          <a:xfrm>
            <a:off x="6740754" y="2513684"/>
            <a:ext cx="1586923" cy="65932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smtClean="0"/>
              <a:t>API</a:t>
            </a:r>
          </a:p>
          <a:p>
            <a:pPr algn="ctr"/>
            <a:r>
              <a:rPr lang="en-US" dirty="0" smtClean="0"/>
              <a:t>Stateless</a:t>
            </a:r>
            <a:endParaRPr lang="nl-NL" dirty="0"/>
          </a:p>
        </p:txBody>
      </p:sp>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1900251" y="1888800"/>
            <a:ext cx="1455546" cy="3017782"/>
          </a:xfrm>
          <a:prstGeom prst="rect">
            <a:avLst/>
          </a:prstGeom>
        </p:spPr>
      </p:pic>
      <p:pic>
        <p:nvPicPr>
          <p:cNvPr id="23" name="Picture 22"/>
          <p:cNvPicPr>
            <a:picLocks noChangeAspect="1"/>
          </p:cNvPicPr>
          <p:nvPr/>
        </p:nvPicPr>
        <p:blipFill>
          <a:blip r:embed="rId4">
            <a:clrChange>
              <a:clrFrom>
                <a:srgbClr val="FFFFFF"/>
              </a:clrFrom>
              <a:clrTo>
                <a:srgbClr val="FFFFFF">
                  <a:alpha val="0"/>
                </a:srgbClr>
              </a:clrTo>
            </a:clrChange>
          </a:blip>
          <a:stretch>
            <a:fillRect/>
          </a:stretch>
        </p:blipFill>
        <p:spPr>
          <a:xfrm>
            <a:off x="5321214" y="5855088"/>
            <a:ext cx="160034" cy="331797"/>
          </a:xfrm>
          <a:prstGeom prst="rect">
            <a:avLst/>
          </a:prstGeom>
        </p:spPr>
      </p:pic>
      <p:pic>
        <p:nvPicPr>
          <p:cNvPr id="24" name="Picture 23"/>
          <p:cNvPicPr>
            <a:picLocks noChangeAspect="1"/>
          </p:cNvPicPr>
          <p:nvPr/>
        </p:nvPicPr>
        <p:blipFill>
          <a:blip r:embed="rId4">
            <a:clrChange>
              <a:clrFrom>
                <a:srgbClr val="FFFFFF"/>
              </a:clrFrom>
              <a:clrTo>
                <a:srgbClr val="FFFFFF">
                  <a:alpha val="0"/>
                </a:srgbClr>
              </a:clrTo>
            </a:clrChange>
          </a:blip>
          <a:stretch>
            <a:fillRect/>
          </a:stretch>
        </p:blipFill>
        <p:spPr>
          <a:xfrm>
            <a:off x="5867199" y="4705658"/>
            <a:ext cx="160034" cy="331797"/>
          </a:xfrm>
          <a:prstGeom prst="rect">
            <a:avLst/>
          </a:prstGeom>
        </p:spPr>
      </p:pic>
      <p:pic>
        <p:nvPicPr>
          <p:cNvPr id="25" name="Picture 24"/>
          <p:cNvPicPr>
            <a:picLocks noChangeAspect="1"/>
          </p:cNvPicPr>
          <p:nvPr/>
        </p:nvPicPr>
        <p:blipFill>
          <a:blip r:embed="rId4">
            <a:clrChange>
              <a:clrFrom>
                <a:srgbClr val="FFFFFF"/>
              </a:clrFrom>
              <a:clrTo>
                <a:srgbClr val="FFFFFF">
                  <a:alpha val="0"/>
                </a:srgbClr>
              </a:clrTo>
            </a:clrChange>
          </a:blip>
          <a:stretch>
            <a:fillRect/>
          </a:stretch>
        </p:blipFill>
        <p:spPr>
          <a:xfrm>
            <a:off x="4950144" y="3383508"/>
            <a:ext cx="160034" cy="331797"/>
          </a:xfrm>
          <a:prstGeom prst="rect">
            <a:avLst/>
          </a:prstGeom>
        </p:spPr>
      </p:pic>
      <p:pic>
        <p:nvPicPr>
          <p:cNvPr id="26" name="Picture 25"/>
          <p:cNvPicPr>
            <a:picLocks noChangeAspect="1"/>
          </p:cNvPicPr>
          <p:nvPr/>
        </p:nvPicPr>
        <p:blipFill>
          <a:blip r:embed="rId4">
            <a:clrChange>
              <a:clrFrom>
                <a:srgbClr val="FFFFFF"/>
              </a:clrFrom>
              <a:clrTo>
                <a:srgbClr val="FFFFFF">
                  <a:alpha val="0"/>
                </a:srgbClr>
              </a:clrTo>
            </a:clrChange>
          </a:blip>
          <a:stretch>
            <a:fillRect/>
          </a:stretch>
        </p:blipFill>
        <p:spPr>
          <a:xfrm>
            <a:off x="6880106" y="2093212"/>
            <a:ext cx="160034" cy="331797"/>
          </a:xfrm>
          <a:prstGeom prst="rect">
            <a:avLst/>
          </a:prstGeom>
        </p:spPr>
      </p:pic>
      <p:pic>
        <p:nvPicPr>
          <p:cNvPr id="27" name="Picture 26"/>
          <p:cNvPicPr>
            <a:picLocks noChangeAspect="1"/>
          </p:cNvPicPr>
          <p:nvPr/>
        </p:nvPicPr>
        <p:blipFill>
          <a:blip r:embed="rId4">
            <a:clrChange>
              <a:clrFrom>
                <a:srgbClr val="FFFFFF"/>
              </a:clrFrom>
              <a:clrTo>
                <a:srgbClr val="FFFFFF">
                  <a:alpha val="0"/>
                </a:srgbClr>
              </a:clrTo>
            </a:clrChange>
          </a:blip>
          <a:stretch>
            <a:fillRect/>
          </a:stretch>
        </p:blipFill>
        <p:spPr>
          <a:xfrm>
            <a:off x="6701788" y="1361568"/>
            <a:ext cx="160034" cy="331797"/>
          </a:xfrm>
          <a:prstGeom prst="rect">
            <a:avLst/>
          </a:prstGeom>
        </p:spPr>
      </p:pic>
      <p:pic>
        <p:nvPicPr>
          <p:cNvPr id="28" name="Picture 27"/>
          <p:cNvPicPr>
            <a:picLocks noChangeAspect="1"/>
          </p:cNvPicPr>
          <p:nvPr/>
        </p:nvPicPr>
        <p:blipFill>
          <a:blip r:embed="rId4">
            <a:clrChange>
              <a:clrFrom>
                <a:srgbClr val="FFFFFF"/>
              </a:clrFrom>
              <a:clrTo>
                <a:srgbClr val="FFFFFF">
                  <a:alpha val="0"/>
                </a:srgbClr>
              </a:clrTo>
            </a:clrChange>
          </a:blip>
          <a:stretch>
            <a:fillRect/>
          </a:stretch>
        </p:blipFill>
        <p:spPr>
          <a:xfrm>
            <a:off x="7686124" y="1816668"/>
            <a:ext cx="160034" cy="331797"/>
          </a:xfrm>
          <a:prstGeom prst="rect">
            <a:avLst/>
          </a:prstGeom>
        </p:spPr>
      </p:pic>
    </p:spTree>
    <p:extLst>
      <p:ext uri="{BB962C8B-B14F-4D97-AF65-F5344CB8AC3E}">
        <p14:creationId xmlns:p14="http://schemas.microsoft.com/office/powerpoint/2010/main" val="3961831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animEffect transition="in" filter="fade">
                                      <p:cBhvr>
                                        <p:cTn id="15" dur="500"/>
                                        <p:tgtEl>
                                          <p:spTgt spid="24"/>
                                        </p:tgtEl>
                                      </p:cBhvr>
                                    </p:animEffect>
                                  </p:childTnLst>
                                </p:cTn>
                              </p:par>
                            </p:childTnLst>
                          </p:cTn>
                        </p:par>
                        <p:par>
                          <p:cTn id="16" fill="hold">
                            <p:stCondLst>
                              <p:cond delay="500"/>
                            </p:stCondLst>
                            <p:childTnLst>
                              <p:par>
                                <p:cTn id="17" presetID="10" presetClass="entr" presetSubtype="0" fill="hold" nodeType="afterEffect">
                                  <p:stCondLst>
                                    <p:cond delay="50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par>
                          <p:cTn id="20" fill="hold">
                            <p:stCondLst>
                              <p:cond delay="1500"/>
                            </p:stCondLst>
                            <p:childTnLst>
                              <p:par>
                                <p:cTn id="21" presetID="10" presetClass="entr" presetSubtype="0" fill="hold" nodeType="afterEffect">
                                  <p:stCondLst>
                                    <p:cond delay="500"/>
                                  </p:stCondLst>
                                  <p:childTnLst>
                                    <p:set>
                                      <p:cBhvr>
                                        <p:cTn id="22" dur="1" fill="hold">
                                          <p:stCondLst>
                                            <p:cond delay="0"/>
                                          </p:stCondLst>
                                        </p:cTn>
                                        <p:tgtEl>
                                          <p:spTgt spid="26"/>
                                        </p:tgtEl>
                                        <p:attrNameLst>
                                          <p:attrName>style.visibility</p:attrName>
                                        </p:attrNameLst>
                                      </p:cBhvr>
                                      <p:to>
                                        <p:strVal val="visible"/>
                                      </p:to>
                                    </p:set>
                                    <p:animEffect transition="in" filter="fade">
                                      <p:cBhvr>
                                        <p:cTn id="23" dur="500"/>
                                        <p:tgtEl>
                                          <p:spTgt spid="26"/>
                                        </p:tgtEl>
                                      </p:cBhvr>
                                    </p:animEffect>
                                  </p:childTnLst>
                                </p:cTn>
                              </p:par>
                            </p:childTnLst>
                          </p:cTn>
                        </p:par>
                        <p:par>
                          <p:cTn id="24" fill="hold">
                            <p:stCondLst>
                              <p:cond delay="2500"/>
                            </p:stCondLst>
                            <p:childTnLst>
                              <p:par>
                                <p:cTn id="25" presetID="10" presetClass="entr" presetSubtype="0" fill="hold" nodeType="afterEffect">
                                  <p:stCondLst>
                                    <p:cond delay="500"/>
                                  </p:stCondLst>
                                  <p:childTnLst>
                                    <p:set>
                                      <p:cBhvr>
                                        <p:cTn id="26" dur="1" fill="hold">
                                          <p:stCondLst>
                                            <p:cond delay="0"/>
                                          </p:stCondLst>
                                        </p:cTn>
                                        <p:tgtEl>
                                          <p:spTgt spid="27"/>
                                        </p:tgtEl>
                                        <p:attrNameLst>
                                          <p:attrName>style.visibility</p:attrName>
                                        </p:attrNameLst>
                                      </p:cBhvr>
                                      <p:to>
                                        <p:strVal val="visible"/>
                                      </p:to>
                                    </p:set>
                                    <p:animEffect transition="in" filter="fade">
                                      <p:cBhvr>
                                        <p:cTn id="27" dur="500"/>
                                        <p:tgtEl>
                                          <p:spTgt spid="27"/>
                                        </p:tgtEl>
                                      </p:cBhvr>
                                    </p:animEffect>
                                  </p:childTnLst>
                                </p:cTn>
                              </p:par>
                            </p:childTnLst>
                          </p:cTn>
                        </p:par>
                        <p:par>
                          <p:cTn id="28" fill="hold">
                            <p:stCondLst>
                              <p:cond delay="3500"/>
                            </p:stCondLst>
                            <p:childTnLst>
                              <p:par>
                                <p:cTn id="29" presetID="10" presetClass="entr" presetSubtype="0" fill="hold" nodeType="afterEffect">
                                  <p:stCondLst>
                                    <p:cond delay="500"/>
                                  </p:stCondLst>
                                  <p:childTnLst>
                                    <p:set>
                                      <p:cBhvr>
                                        <p:cTn id="30" dur="1" fill="hold">
                                          <p:stCondLst>
                                            <p:cond delay="0"/>
                                          </p:stCondLst>
                                        </p:cTn>
                                        <p:tgtEl>
                                          <p:spTgt spid="28"/>
                                        </p:tgtEl>
                                        <p:attrNameLst>
                                          <p:attrName>style.visibility</p:attrName>
                                        </p:attrNameLst>
                                      </p:cBhvr>
                                      <p:to>
                                        <p:strVal val="visible"/>
                                      </p:to>
                                    </p:set>
                                    <p:animEffect transition="in" filter="fade">
                                      <p:cBhvr>
                                        <p:cTn id="3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pic>
        <p:nvPicPr>
          <p:cNvPr id="10" name="Picture 9"/>
          <p:cNvPicPr>
            <a:picLocks noChangeAspect="1"/>
          </p:cNvPicPr>
          <p:nvPr/>
        </p:nvPicPr>
        <p:blipFill>
          <a:blip r:embed="rId4">
            <a:clrChange>
              <a:clrFrom>
                <a:srgbClr val="FFFFFF"/>
              </a:clrFrom>
              <a:clrTo>
                <a:srgbClr val="FFFFFF">
                  <a:alpha val="0"/>
                </a:srgbClr>
              </a:clrTo>
            </a:clrChange>
          </a:blip>
          <a:stretch>
            <a:fillRect/>
          </a:stretch>
        </p:blipFill>
        <p:spPr>
          <a:xfrm>
            <a:off x="1900251" y="1888800"/>
            <a:ext cx="1455546" cy="3017782"/>
          </a:xfrm>
          <a:prstGeom prst="rect">
            <a:avLst/>
          </a:prstGeom>
        </p:spPr>
      </p:pic>
      <p:sp>
        <p:nvSpPr>
          <p:cNvPr id="3" name="Rectangle 2"/>
          <p:cNvSpPr/>
          <p:nvPr/>
        </p:nvSpPr>
        <p:spPr>
          <a:xfrm>
            <a:off x="2946400" y="3549406"/>
            <a:ext cx="314960" cy="4560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22" name="Can 21"/>
          <p:cNvSpPr/>
          <p:nvPr/>
        </p:nvSpPr>
        <p:spPr>
          <a:xfrm>
            <a:off x="6571580" y="2359200"/>
            <a:ext cx="290242" cy="465051"/>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Vertically</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Distributed</a:t>
            </a:r>
            <a:r>
              <a:rPr lang="fr-FR" sz="7200" dirty="0" smtClean="0">
                <a:solidFill>
                  <a:schemeClr val="accent4">
                    <a:lumMod val="75000"/>
                  </a:schemeClr>
                </a:solidFill>
                <a:latin typeface="Trebuchet MS Bold" charset="0"/>
                <a:cs typeface="Trebuchet MS Bold" charset="0"/>
              </a:rPr>
              <a:t> Data</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8" name="Cube 7"/>
          <p:cNvSpPr/>
          <p:nvPr/>
        </p:nvSpPr>
        <p:spPr>
          <a:xfrm>
            <a:off x="4552782" y="5622230"/>
            <a:ext cx="4375943" cy="65099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ounded Rectangle 11"/>
          <p:cNvSpPr/>
          <p:nvPr/>
        </p:nvSpPr>
        <p:spPr>
          <a:xfrm>
            <a:off x="4835441" y="1350198"/>
            <a:ext cx="3357439" cy="10837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dirty="0" smtClean="0"/>
              <a:t>Client Tier: Browser</a:t>
            </a:r>
          </a:p>
        </p:txBody>
      </p:sp>
      <p:sp>
        <p:nvSpPr>
          <p:cNvPr id="16" name="Rounded Rectangle 15"/>
          <p:cNvSpPr/>
          <p:nvPr/>
        </p:nvSpPr>
        <p:spPr>
          <a:xfrm>
            <a:off x="5104107" y="1392870"/>
            <a:ext cx="2114353" cy="31533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DOM/UI</a:t>
            </a:r>
            <a:endParaRPr lang="nl-NL" dirty="0"/>
          </a:p>
        </p:txBody>
      </p:sp>
      <p:sp>
        <p:nvSpPr>
          <p:cNvPr id="17" name="Rounded Rectangle 16"/>
          <p:cNvSpPr/>
          <p:nvPr/>
        </p:nvSpPr>
        <p:spPr>
          <a:xfrm>
            <a:off x="5104106" y="2086086"/>
            <a:ext cx="2114353" cy="315335"/>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dirty="0" smtClean="0"/>
              <a:t>MVVM</a:t>
            </a:r>
            <a:endParaRPr lang="nl-NL" dirty="0"/>
          </a:p>
        </p:txBody>
      </p:sp>
      <p:sp>
        <p:nvSpPr>
          <p:cNvPr id="18" name="Can 17"/>
          <p:cNvSpPr/>
          <p:nvPr/>
        </p:nvSpPr>
        <p:spPr>
          <a:xfrm>
            <a:off x="7606371" y="1694647"/>
            <a:ext cx="451680" cy="5194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0" name="Can 19"/>
          <p:cNvSpPr/>
          <p:nvPr/>
        </p:nvSpPr>
        <p:spPr>
          <a:xfrm>
            <a:off x="6595632" y="5347959"/>
            <a:ext cx="290242" cy="3762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7" name="Can 6"/>
          <p:cNvSpPr/>
          <p:nvPr/>
        </p:nvSpPr>
        <p:spPr>
          <a:xfrm>
            <a:off x="5516513" y="4171386"/>
            <a:ext cx="2383020" cy="127816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800" dirty="0"/>
          </a:p>
        </p:txBody>
      </p:sp>
      <p:sp>
        <p:nvSpPr>
          <p:cNvPr id="19" name="Can 18"/>
          <p:cNvSpPr/>
          <p:nvPr/>
        </p:nvSpPr>
        <p:spPr>
          <a:xfrm>
            <a:off x="6595632" y="3849952"/>
            <a:ext cx="290242" cy="3762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9" name="Rounded Rectangle 8"/>
          <p:cNvSpPr/>
          <p:nvPr/>
        </p:nvSpPr>
        <p:spPr>
          <a:xfrm>
            <a:off x="4768488" y="3299046"/>
            <a:ext cx="3491346" cy="6188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Middle</a:t>
            </a:r>
            <a:r>
              <a:rPr lang="nl-NL" dirty="0" smtClean="0"/>
              <a:t> Tier:</a:t>
            </a:r>
          </a:p>
          <a:p>
            <a:pPr algn="ctr"/>
            <a:r>
              <a:rPr lang="nl-NL" dirty="0" smtClean="0"/>
              <a:t>Java EE (</a:t>
            </a:r>
            <a:r>
              <a:rPr lang="nl-NL" dirty="0" err="1" smtClean="0"/>
              <a:t>Stateful</a:t>
            </a:r>
            <a:r>
              <a:rPr lang="nl-NL" dirty="0" smtClean="0"/>
              <a:t>) </a:t>
            </a:r>
            <a:r>
              <a:rPr lang="nl-NL" dirty="0" err="1" smtClean="0"/>
              <a:t>application</a:t>
            </a:r>
            <a:endParaRPr lang="nl-NL" dirty="0"/>
          </a:p>
        </p:txBody>
      </p:sp>
      <p:sp>
        <p:nvSpPr>
          <p:cNvPr id="21" name="Can 20"/>
          <p:cNvSpPr/>
          <p:nvPr/>
        </p:nvSpPr>
        <p:spPr>
          <a:xfrm>
            <a:off x="6595632" y="3126367"/>
            <a:ext cx="285384" cy="215322"/>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a:p>
        </p:txBody>
      </p:sp>
      <p:sp>
        <p:nvSpPr>
          <p:cNvPr id="13" name="Rounded Rectangle 12"/>
          <p:cNvSpPr/>
          <p:nvPr/>
        </p:nvSpPr>
        <p:spPr>
          <a:xfrm>
            <a:off x="5488904" y="2515321"/>
            <a:ext cx="756590" cy="4074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smtClean="0"/>
              <a:t>API</a:t>
            </a:r>
            <a:endParaRPr lang="nl-NL" dirty="0"/>
          </a:p>
        </p:txBody>
      </p:sp>
      <p:sp>
        <p:nvSpPr>
          <p:cNvPr id="14" name="Rounded Rectangle 13"/>
          <p:cNvSpPr/>
          <p:nvPr/>
        </p:nvSpPr>
        <p:spPr>
          <a:xfrm>
            <a:off x="6124426" y="2800399"/>
            <a:ext cx="756590" cy="4074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smtClean="0"/>
              <a:t>API</a:t>
            </a:r>
            <a:endParaRPr lang="nl-NL" dirty="0"/>
          </a:p>
        </p:txBody>
      </p:sp>
      <p:sp>
        <p:nvSpPr>
          <p:cNvPr id="15" name="Rounded Rectangle 14"/>
          <p:cNvSpPr/>
          <p:nvPr/>
        </p:nvSpPr>
        <p:spPr>
          <a:xfrm>
            <a:off x="6740754" y="2513684"/>
            <a:ext cx="1586923" cy="65932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smtClean="0"/>
              <a:t>API</a:t>
            </a:r>
          </a:p>
          <a:p>
            <a:pPr algn="ctr"/>
            <a:r>
              <a:rPr lang="en-US" dirty="0" smtClean="0"/>
              <a:t>Stateless</a:t>
            </a:r>
            <a:endParaRPr lang="nl-NL" dirty="0"/>
          </a:p>
        </p:txBody>
      </p:sp>
      <p:pic>
        <p:nvPicPr>
          <p:cNvPr id="23" name="Picture 22"/>
          <p:cNvPicPr>
            <a:picLocks noChangeAspect="1"/>
          </p:cNvPicPr>
          <p:nvPr/>
        </p:nvPicPr>
        <p:blipFill>
          <a:blip r:embed="rId4">
            <a:clrChange>
              <a:clrFrom>
                <a:srgbClr val="FFFFFF"/>
              </a:clrFrom>
              <a:clrTo>
                <a:srgbClr val="FFFFFF">
                  <a:alpha val="0"/>
                </a:srgbClr>
              </a:clrTo>
            </a:clrChange>
          </a:blip>
          <a:stretch>
            <a:fillRect/>
          </a:stretch>
        </p:blipFill>
        <p:spPr>
          <a:xfrm>
            <a:off x="5321214" y="5855088"/>
            <a:ext cx="160034" cy="331797"/>
          </a:xfrm>
          <a:prstGeom prst="rect">
            <a:avLst/>
          </a:prstGeom>
        </p:spPr>
      </p:pic>
      <p:pic>
        <p:nvPicPr>
          <p:cNvPr id="24" name="Picture 23"/>
          <p:cNvPicPr>
            <a:picLocks noChangeAspect="1"/>
          </p:cNvPicPr>
          <p:nvPr/>
        </p:nvPicPr>
        <p:blipFill>
          <a:blip r:embed="rId4">
            <a:clrChange>
              <a:clrFrom>
                <a:srgbClr val="FFFFFF"/>
              </a:clrFrom>
              <a:clrTo>
                <a:srgbClr val="FFFFFF">
                  <a:alpha val="0"/>
                </a:srgbClr>
              </a:clrTo>
            </a:clrChange>
          </a:blip>
          <a:stretch>
            <a:fillRect/>
          </a:stretch>
        </p:blipFill>
        <p:spPr>
          <a:xfrm>
            <a:off x="5867199" y="4705658"/>
            <a:ext cx="160034" cy="331797"/>
          </a:xfrm>
          <a:prstGeom prst="rect">
            <a:avLst/>
          </a:prstGeom>
        </p:spPr>
      </p:pic>
      <p:pic>
        <p:nvPicPr>
          <p:cNvPr id="25" name="Picture 24"/>
          <p:cNvPicPr>
            <a:picLocks noChangeAspect="1"/>
          </p:cNvPicPr>
          <p:nvPr/>
        </p:nvPicPr>
        <p:blipFill>
          <a:blip r:embed="rId4">
            <a:clrChange>
              <a:clrFrom>
                <a:srgbClr val="FFFFFF"/>
              </a:clrFrom>
              <a:clrTo>
                <a:srgbClr val="FFFFFF">
                  <a:alpha val="0"/>
                </a:srgbClr>
              </a:clrTo>
            </a:clrChange>
          </a:blip>
          <a:stretch>
            <a:fillRect/>
          </a:stretch>
        </p:blipFill>
        <p:spPr>
          <a:xfrm>
            <a:off x="4950144" y="3383508"/>
            <a:ext cx="160034" cy="331797"/>
          </a:xfrm>
          <a:prstGeom prst="rect">
            <a:avLst/>
          </a:prstGeom>
        </p:spPr>
      </p:pic>
      <p:pic>
        <p:nvPicPr>
          <p:cNvPr id="26" name="Picture 25"/>
          <p:cNvPicPr>
            <a:picLocks noChangeAspect="1"/>
          </p:cNvPicPr>
          <p:nvPr/>
        </p:nvPicPr>
        <p:blipFill>
          <a:blip r:embed="rId4">
            <a:clrChange>
              <a:clrFrom>
                <a:srgbClr val="FFFFFF"/>
              </a:clrFrom>
              <a:clrTo>
                <a:srgbClr val="FFFFFF">
                  <a:alpha val="0"/>
                </a:srgbClr>
              </a:clrTo>
            </a:clrChange>
          </a:blip>
          <a:stretch>
            <a:fillRect/>
          </a:stretch>
        </p:blipFill>
        <p:spPr>
          <a:xfrm>
            <a:off x="6880106" y="2093212"/>
            <a:ext cx="160034" cy="331797"/>
          </a:xfrm>
          <a:prstGeom prst="rect">
            <a:avLst/>
          </a:prstGeom>
        </p:spPr>
      </p:pic>
      <p:pic>
        <p:nvPicPr>
          <p:cNvPr id="27" name="Picture 26"/>
          <p:cNvPicPr>
            <a:picLocks noChangeAspect="1"/>
          </p:cNvPicPr>
          <p:nvPr/>
        </p:nvPicPr>
        <p:blipFill>
          <a:blip r:embed="rId4">
            <a:clrChange>
              <a:clrFrom>
                <a:srgbClr val="FFFFFF"/>
              </a:clrFrom>
              <a:clrTo>
                <a:srgbClr val="FFFFFF">
                  <a:alpha val="0"/>
                </a:srgbClr>
              </a:clrTo>
            </a:clrChange>
          </a:blip>
          <a:stretch>
            <a:fillRect/>
          </a:stretch>
        </p:blipFill>
        <p:spPr>
          <a:xfrm>
            <a:off x="6701788" y="1361568"/>
            <a:ext cx="160034" cy="331797"/>
          </a:xfrm>
          <a:prstGeom prst="rect">
            <a:avLst/>
          </a:prstGeom>
        </p:spPr>
      </p:pic>
      <p:pic>
        <p:nvPicPr>
          <p:cNvPr id="28" name="Picture 27"/>
          <p:cNvPicPr>
            <a:picLocks noChangeAspect="1"/>
          </p:cNvPicPr>
          <p:nvPr/>
        </p:nvPicPr>
        <p:blipFill>
          <a:blip r:embed="rId4">
            <a:clrChange>
              <a:clrFrom>
                <a:srgbClr val="FFFFFF"/>
              </a:clrFrom>
              <a:clrTo>
                <a:srgbClr val="FFFFFF">
                  <a:alpha val="0"/>
                </a:srgbClr>
              </a:clrTo>
            </a:clrChange>
          </a:blip>
          <a:stretch>
            <a:fillRect/>
          </a:stretch>
        </p:blipFill>
        <p:spPr>
          <a:xfrm>
            <a:off x="7686124" y="1816668"/>
            <a:ext cx="160034" cy="331797"/>
          </a:xfrm>
          <a:prstGeom prst="rect">
            <a:avLst/>
          </a:prstGeom>
        </p:spPr>
      </p:pic>
      <p:pic>
        <p:nvPicPr>
          <p:cNvPr id="5122" name="Picture 2"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t="49630" r="31910"/>
          <a:stretch/>
        </p:blipFill>
        <p:spPr bwMode="auto">
          <a:xfrm>
            <a:off x="2068835" y="3434080"/>
            <a:ext cx="1192525" cy="156831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Related image"/>
          <p:cNvPicPr>
            <a:picLocks noChangeAspect="1" noChangeArrowheads="1"/>
          </p:cNvPicPr>
          <p:nvPr/>
        </p:nvPicPr>
        <p:blipFill rotWithShape="1">
          <a:blip r:embed="rId5">
            <a:extLst>
              <a:ext uri="{28A0092B-C50C-407E-A947-70E740481C1C}">
                <a14:useLocalDpi xmlns:a14="http://schemas.microsoft.com/office/drawing/2010/main" val="0"/>
              </a:ext>
            </a:extLst>
          </a:blip>
          <a:srcRect l="65128" t="31351"/>
          <a:stretch/>
        </p:blipFill>
        <p:spPr bwMode="auto">
          <a:xfrm>
            <a:off x="3233048" y="2873118"/>
            <a:ext cx="581028" cy="20334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510100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And </a:t>
            </a:r>
            <a:r>
              <a:rPr lang="fr-FR" sz="7200" dirty="0" err="1" smtClean="0">
                <a:solidFill>
                  <a:schemeClr val="accent4">
                    <a:lumMod val="75000"/>
                  </a:schemeClr>
                </a:solidFill>
                <a:latin typeface="Trebuchet MS Bold" charset="0"/>
                <a:cs typeface="Trebuchet MS Bold" charset="0"/>
              </a:rPr>
              <a:t>then</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stuff</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happened</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an 7"/>
          <p:cNvSpPr/>
          <p:nvPr/>
        </p:nvSpPr>
        <p:spPr>
          <a:xfrm>
            <a:off x="5488904" y="3619644"/>
            <a:ext cx="2383020" cy="1683340"/>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800" dirty="0"/>
          </a:p>
        </p:txBody>
      </p:sp>
      <p:sp>
        <p:nvSpPr>
          <p:cNvPr id="10" name="Cube 9"/>
          <p:cNvSpPr/>
          <p:nvPr/>
        </p:nvSpPr>
        <p:spPr>
          <a:xfrm>
            <a:off x="4492443" y="5462607"/>
            <a:ext cx="4375943" cy="65099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Cloud 2"/>
          <p:cNvSpPr/>
          <p:nvPr/>
        </p:nvSpPr>
        <p:spPr>
          <a:xfrm>
            <a:off x="8728364" y="1303076"/>
            <a:ext cx="2697018" cy="1249939"/>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a:p>
        </p:txBody>
      </p:sp>
      <p:sp>
        <p:nvSpPr>
          <p:cNvPr id="7" name="Rounded Rectangle 6"/>
          <p:cNvSpPr/>
          <p:nvPr/>
        </p:nvSpPr>
        <p:spPr>
          <a:xfrm>
            <a:off x="4768488" y="2804771"/>
            <a:ext cx="3491346" cy="61883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Middle</a:t>
            </a:r>
            <a:r>
              <a:rPr lang="nl-NL" dirty="0" smtClean="0"/>
              <a:t> Tier:</a:t>
            </a:r>
          </a:p>
          <a:p>
            <a:pPr algn="ctr"/>
            <a:r>
              <a:rPr lang="nl-NL" dirty="0" smtClean="0"/>
              <a:t>Java EE (</a:t>
            </a:r>
            <a:r>
              <a:rPr lang="nl-NL" dirty="0" err="1" smtClean="0"/>
              <a:t>Stateful</a:t>
            </a:r>
            <a:r>
              <a:rPr lang="nl-NL" dirty="0" smtClean="0"/>
              <a:t>) </a:t>
            </a:r>
            <a:r>
              <a:rPr lang="nl-NL" dirty="0" err="1" smtClean="0"/>
              <a:t>application</a:t>
            </a:r>
            <a:endParaRPr lang="nl-NL" dirty="0"/>
          </a:p>
        </p:txBody>
      </p:sp>
      <p:sp>
        <p:nvSpPr>
          <p:cNvPr id="17" name="Rounded Rectangle 16"/>
          <p:cNvSpPr/>
          <p:nvPr/>
        </p:nvSpPr>
        <p:spPr>
          <a:xfrm>
            <a:off x="4402211" y="1522273"/>
            <a:ext cx="1634836"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dirty="0" smtClean="0"/>
              <a:t>Client Tier: Browser</a:t>
            </a:r>
            <a:endParaRPr lang="nl-NL" dirty="0"/>
          </a:p>
        </p:txBody>
      </p:sp>
      <p:sp>
        <p:nvSpPr>
          <p:cNvPr id="18" name="Rounded Rectangle 17"/>
          <p:cNvSpPr/>
          <p:nvPr/>
        </p:nvSpPr>
        <p:spPr>
          <a:xfrm>
            <a:off x="5067879" y="1890371"/>
            <a:ext cx="1634836"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dirty="0" smtClean="0"/>
              <a:t>Client Tier: Browser</a:t>
            </a:r>
            <a:endParaRPr lang="nl-NL" dirty="0"/>
          </a:p>
        </p:txBody>
      </p:sp>
      <p:sp>
        <p:nvSpPr>
          <p:cNvPr id="19" name="Rounded Rectangle 18"/>
          <p:cNvSpPr/>
          <p:nvPr/>
        </p:nvSpPr>
        <p:spPr>
          <a:xfrm>
            <a:off x="5793725" y="1376219"/>
            <a:ext cx="1634836" cy="6096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dirty="0" smtClean="0"/>
              <a:t>Client Tier: Browser</a:t>
            </a:r>
            <a:endParaRPr lang="nl-NL" dirty="0"/>
          </a:p>
        </p:txBody>
      </p:sp>
      <p:sp>
        <p:nvSpPr>
          <p:cNvPr id="20" name="Rounded Rectangle 19"/>
          <p:cNvSpPr/>
          <p:nvPr/>
        </p:nvSpPr>
        <p:spPr>
          <a:xfrm>
            <a:off x="2962108" y="1271588"/>
            <a:ext cx="1391375" cy="609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dirty="0" smtClean="0"/>
              <a:t>Mobile App (offline)</a:t>
            </a:r>
            <a:endParaRPr lang="nl-NL" dirty="0"/>
          </a:p>
        </p:txBody>
      </p:sp>
      <p:sp>
        <p:nvSpPr>
          <p:cNvPr id="21" name="Rounded Rectangle 20"/>
          <p:cNvSpPr/>
          <p:nvPr/>
        </p:nvSpPr>
        <p:spPr>
          <a:xfrm>
            <a:off x="2629274" y="1765946"/>
            <a:ext cx="1391375" cy="609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dirty="0" smtClean="0"/>
              <a:t>Mobile App (offline)</a:t>
            </a:r>
            <a:endParaRPr lang="nl-NL" dirty="0"/>
          </a:p>
        </p:txBody>
      </p:sp>
      <p:sp>
        <p:nvSpPr>
          <p:cNvPr id="22" name="Rounded Rectangle 21"/>
          <p:cNvSpPr/>
          <p:nvPr/>
        </p:nvSpPr>
        <p:spPr>
          <a:xfrm>
            <a:off x="2893382" y="1475433"/>
            <a:ext cx="1391375" cy="6096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dirty="0" smtClean="0"/>
              <a:t>Mobile App (offline)</a:t>
            </a:r>
            <a:endParaRPr lang="nl-NL" dirty="0"/>
          </a:p>
        </p:txBody>
      </p:sp>
      <p:sp>
        <p:nvSpPr>
          <p:cNvPr id="23" name="Can 22"/>
          <p:cNvSpPr/>
          <p:nvPr/>
        </p:nvSpPr>
        <p:spPr>
          <a:xfrm>
            <a:off x="9227128" y="3699800"/>
            <a:ext cx="1849386" cy="1027938"/>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2400" dirty="0" smtClean="0"/>
              <a:t>Data Warehouse</a:t>
            </a:r>
            <a:endParaRPr lang="nl-NL" sz="2400" dirty="0"/>
          </a:p>
        </p:txBody>
      </p:sp>
      <p:sp>
        <p:nvSpPr>
          <p:cNvPr id="24" name="Rounded Rectangular Callout 23"/>
          <p:cNvSpPr/>
          <p:nvPr/>
        </p:nvSpPr>
        <p:spPr>
          <a:xfrm>
            <a:off x="3230276" y="3277497"/>
            <a:ext cx="1025236" cy="610611"/>
          </a:xfrm>
          <a:prstGeom prst="wedgeRoundRectCallout">
            <a:avLst>
              <a:gd name="adj1" fmla="val 178267"/>
              <a:gd name="adj2" fmla="val 24684"/>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dirty="0" smtClean="0"/>
              <a:t>XML, JSON</a:t>
            </a:r>
            <a:endParaRPr lang="nl-NL" dirty="0"/>
          </a:p>
        </p:txBody>
      </p:sp>
      <p:sp>
        <p:nvSpPr>
          <p:cNvPr id="25" name="Can 24"/>
          <p:cNvSpPr/>
          <p:nvPr/>
        </p:nvSpPr>
        <p:spPr>
          <a:xfrm>
            <a:off x="3143925" y="4354858"/>
            <a:ext cx="1849386" cy="1027938"/>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2000" dirty="0" smtClean="0"/>
              <a:t>Content Management</a:t>
            </a:r>
            <a:endParaRPr lang="nl-NL" sz="2000" dirty="0"/>
          </a:p>
        </p:txBody>
      </p:sp>
      <p:sp>
        <p:nvSpPr>
          <p:cNvPr id="26" name="Cube 25"/>
          <p:cNvSpPr/>
          <p:nvPr/>
        </p:nvSpPr>
        <p:spPr>
          <a:xfrm>
            <a:off x="8982887" y="5014278"/>
            <a:ext cx="2187971" cy="1133406"/>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dirty="0" smtClean="0"/>
              <a:t>Big Data</a:t>
            </a:r>
            <a:endParaRPr lang="nl-NL" dirty="0"/>
          </a:p>
        </p:txBody>
      </p:sp>
      <p:sp>
        <p:nvSpPr>
          <p:cNvPr id="27" name="Right Arrow 26"/>
          <p:cNvSpPr/>
          <p:nvPr/>
        </p:nvSpPr>
        <p:spPr>
          <a:xfrm>
            <a:off x="1550045" y="3221197"/>
            <a:ext cx="1459346" cy="1506541"/>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err="1" smtClean="0"/>
              <a:t>Fast</a:t>
            </a:r>
            <a:r>
              <a:rPr lang="nl-NL" dirty="0" smtClean="0"/>
              <a:t> Data</a:t>
            </a:r>
            <a:endParaRPr lang="nl-NL" dirty="0"/>
          </a:p>
        </p:txBody>
      </p:sp>
      <p:sp>
        <p:nvSpPr>
          <p:cNvPr id="28" name="Rounded Rectangle 27"/>
          <p:cNvSpPr/>
          <p:nvPr/>
        </p:nvSpPr>
        <p:spPr>
          <a:xfrm>
            <a:off x="7568837" y="1721724"/>
            <a:ext cx="756590" cy="4074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smtClean="0"/>
              <a:t>API</a:t>
            </a:r>
            <a:endParaRPr lang="nl-NL" dirty="0"/>
          </a:p>
        </p:txBody>
      </p:sp>
      <p:sp>
        <p:nvSpPr>
          <p:cNvPr id="29" name="Rounded Rectangle 28"/>
          <p:cNvSpPr/>
          <p:nvPr/>
        </p:nvSpPr>
        <p:spPr>
          <a:xfrm>
            <a:off x="7947132" y="2019471"/>
            <a:ext cx="756590" cy="4074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smtClean="0"/>
              <a:t>API</a:t>
            </a:r>
            <a:endParaRPr lang="nl-NL" dirty="0"/>
          </a:p>
        </p:txBody>
      </p:sp>
      <p:sp>
        <p:nvSpPr>
          <p:cNvPr id="30" name="Rounded Rectangle 29"/>
          <p:cNvSpPr/>
          <p:nvPr/>
        </p:nvSpPr>
        <p:spPr>
          <a:xfrm>
            <a:off x="7281464" y="2122896"/>
            <a:ext cx="756590" cy="407471"/>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smtClean="0"/>
              <a:t>API</a:t>
            </a:r>
            <a:endParaRPr lang="nl-NL" dirty="0"/>
          </a:p>
        </p:txBody>
      </p:sp>
      <p:sp>
        <p:nvSpPr>
          <p:cNvPr id="31" name="TextBox 30"/>
          <p:cNvSpPr txBox="1"/>
          <p:nvPr/>
        </p:nvSpPr>
        <p:spPr>
          <a:xfrm>
            <a:off x="8728364" y="2580367"/>
            <a:ext cx="607859" cy="1015663"/>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nl-NL" sz="6000" dirty="0" smtClean="0"/>
              <a:t>µ</a:t>
            </a:r>
            <a:endParaRPr lang="nl-NL" sz="6000" dirty="0"/>
          </a:p>
        </p:txBody>
      </p:sp>
      <p:sp>
        <p:nvSpPr>
          <p:cNvPr id="32" name="TextBox 31"/>
          <p:cNvSpPr txBox="1"/>
          <p:nvPr/>
        </p:nvSpPr>
        <p:spPr>
          <a:xfrm>
            <a:off x="10562999" y="2589603"/>
            <a:ext cx="540533" cy="1015663"/>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6000" dirty="0" smtClean="0"/>
              <a:t>λ</a:t>
            </a:r>
            <a:endParaRPr lang="nl-NL" sz="6000" dirty="0"/>
          </a:p>
        </p:txBody>
      </p:sp>
      <p:pic>
        <p:nvPicPr>
          <p:cNvPr id="2050" name="Picture 2" descr="Image result for wearable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9871" y="1233864"/>
            <a:ext cx="2040348" cy="9893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981238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p:stCondLst>
                              <p:cond delay="0"/>
                            </p:stCondLst>
                            <p:childTnLst>
                              <p:par>
                                <p:cTn id="65" presetID="6" presetClass="emph" presetSubtype="0" fill="hold" grpId="1" nodeType="afterEffect">
                                  <p:stCondLst>
                                    <p:cond delay="0"/>
                                  </p:stCondLst>
                                  <p:childTnLst>
                                    <p:animScale>
                                      <p:cBhvr>
                                        <p:cTn id="66" dur="2000" fill="hold"/>
                                        <p:tgtEl>
                                          <p:spTgt spid="3"/>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8800" dirty="0" err="1" smtClean="0">
                <a:solidFill>
                  <a:schemeClr val="bg1"/>
                </a:solidFill>
                <a:latin typeface="Trebuchet MS Bold" charset="0"/>
                <a:cs typeface="Trebuchet MS Bold" charset="0"/>
              </a:rPr>
              <a:t>Availability</a:t>
            </a:r>
            <a:endParaRPr lang="fr-FR" sz="88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3778793356"/>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0" y="0"/>
            <a:ext cx="12192000" cy="6858000"/>
            <a:chOff x="0" y="0"/>
            <a:chExt cx="12192000" cy="6858000"/>
          </a:xfrm>
        </p:grpSpPr>
        <p:sp>
          <p:nvSpPr>
            <p:cNvPr id="60" name="Rounded Rectangle 59"/>
            <p:cNvSpPr/>
            <p:nvPr/>
          </p:nvSpPr>
          <p:spPr>
            <a:xfrm>
              <a:off x="2639115" y="5653012"/>
              <a:ext cx="1669369" cy="771497"/>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Marketing &amp; Campaigns</a:t>
              </a:r>
              <a:endParaRPr lang="nl-NL" sz="1600" dirty="0"/>
            </a:p>
          </p:txBody>
        </p:sp>
        <p:cxnSp>
          <p:nvCxnSpPr>
            <p:cNvPr id="61" name="Straight Connector 60"/>
            <p:cNvCxnSpPr/>
            <p:nvPr/>
          </p:nvCxnSpPr>
          <p:spPr>
            <a:xfrm>
              <a:off x="779295" y="2467057"/>
              <a:ext cx="11173133" cy="0"/>
            </a:xfrm>
            <a:prstGeom prst="line">
              <a:avLst/>
            </a:prstGeom>
          </p:spPr>
          <p:style>
            <a:lnRef idx="3">
              <a:schemeClr val="dk1"/>
            </a:lnRef>
            <a:fillRef idx="0">
              <a:schemeClr val="dk1"/>
            </a:fillRef>
            <a:effectRef idx="2">
              <a:schemeClr val="dk1"/>
            </a:effectRef>
            <a:fontRef idx="minor">
              <a:schemeClr val="tx1"/>
            </a:fontRef>
          </p:style>
        </p:cxnSp>
        <p:sp>
          <p:nvSpPr>
            <p:cNvPr id="62" name="TextBox 61"/>
            <p:cNvSpPr txBox="1"/>
            <p:nvPr/>
          </p:nvSpPr>
          <p:spPr>
            <a:xfrm>
              <a:off x="9838851" y="2179927"/>
              <a:ext cx="2207527" cy="287130"/>
            </a:xfrm>
            <a:prstGeom prst="rect">
              <a:avLst/>
            </a:prstGeom>
            <a:noFill/>
          </p:spPr>
          <p:txBody>
            <a:bodyPr wrap="none" rtlCol="0">
              <a:spAutoFit/>
            </a:bodyPr>
            <a:lstStyle/>
            <a:p>
              <a:r>
                <a:rPr lang="en-US" sz="1266" dirty="0" smtClean="0"/>
                <a:t>Public Internet/External Actors</a:t>
              </a:r>
              <a:endParaRPr lang="nl-NL" sz="1266" dirty="0" err="1"/>
            </a:p>
          </p:txBody>
        </p:sp>
        <p:sp>
          <p:nvSpPr>
            <p:cNvPr id="63" name="Rounded Rectangle 62"/>
            <p:cNvSpPr/>
            <p:nvPr/>
          </p:nvSpPr>
          <p:spPr>
            <a:xfrm>
              <a:off x="9506383" y="455312"/>
              <a:ext cx="1802118" cy="699442"/>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err="1"/>
                <a:t>Gov</a:t>
              </a:r>
              <a:r>
                <a:rPr lang="en-US" dirty="0"/>
                <a:t> Agency</a:t>
              </a:r>
              <a:endParaRPr lang="nl-NL" dirty="0"/>
            </a:p>
          </p:txBody>
        </p:sp>
        <p:sp>
          <p:nvSpPr>
            <p:cNvPr id="64" name="Rounded Rectangle 63"/>
            <p:cNvSpPr/>
            <p:nvPr/>
          </p:nvSpPr>
          <p:spPr>
            <a:xfrm>
              <a:off x="7562380" y="3079918"/>
              <a:ext cx="1851586"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smtClean="0"/>
                <a:t>Shipping</a:t>
              </a:r>
              <a:endParaRPr lang="nl-NL" sz="2000" dirty="0"/>
            </a:p>
          </p:txBody>
        </p:sp>
        <p:sp>
          <p:nvSpPr>
            <p:cNvPr id="65" name="Rounded Rectangle 64"/>
            <p:cNvSpPr/>
            <p:nvPr/>
          </p:nvSpPr>
          <p:spPr>
            <a:xfrm>
              <a:off x="1253476" y="3079918"/>
              <a:ext cx="1484562" cy="835645"/>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Security</a:t>
              </a:r>
              <a:endParaRPr lang="nl-NL" dirty="0"/>
            </a:p>
          </p:txBody>
        </p:sp>
        <p:sp>
          <p:nvSpPr>
            <p:cNvPr id="66" name="Rounded Rectangle 65"/>
            <p:cNvSpPr/>
            <p:nvPr/>
          </p:nvSpPr>
          <p:spPr>
            <a:xfrm>
              <a:off x="7562380" y="4330370"/>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Finance</a:t>
              </a:r>
            </a:p>
            <a:p>
              <a:pPr algn="ctr"/>
              <a:r>
                <a:rPr lang="en-US" sz="1200" dirty="0" smtClean="0">
                  <a:ln w="0"/>
                  <a:solidFill>
                    <a:schemeClr val="tx1"/>
                  </a:solidFill>
                  <a:effectLst>
                    <a:outerShdw blurRad="38100" dist="19050" dir="2700000" algn="tl" rotWithShape="0">
                      <a:schemeClr val="dk1">
                        <a:alpha val="40000"/>
                      </a:schemeClr>
                    </a:outerShdw>
                  </a:effectLst>
                </a:rPr>
                <a:t>Accounts, Invoices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7" name="Rounded Rectangle 66"/>
            <p:cNvSpPr/>
            <p:nvPr/>
          </p:nvSpPr>
          <p:spPr>
            <a:xfrm>
              <a:off x="4949885" y="4308670"/>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Supplier &amp; Product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8" name="Rounded Rectangle 67"/>
            <p:cNvSpPr/>
            <p:nvPr/>
          </p:nvSpPr>
          <p:spPr>
            <a:xfrm>
              <a:off x="2929027" y="3075288"/>
              <a:ext cx="205245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Inventory &amp; Warehousing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69" name="Rounded Rectangle 68"/>
            <p:cNvSpPr/>
            <p:nvPr/>
          </p:nvSpPr>
          <p:spPr>
            <a:xfrm>
              <a:off x="9899977" y="3535001"/>
              <a:ext cx="1708549" cy="1211170"/>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Output </a:t>
              </a:r>
              <a:br>
                <a:rPr lang="en-US" sz="1600" dirty="0" smtClean="0">
                  <a:ln w="0"/>
                  <a:solidFill>
                    <a:schemeClr val="tx1"/>
                  </a:solidFill>
                  <a:effectLst>
                    <a:outerShdw blurRad="38100" dist="19050" dir="2700000" algn="tl" rotWithShape="0">
                      <a:schemeClr val="dk1">
                        <a:alpha val="40000"/>
                      </a:schemeClr>
                    </a:outerShdw>
                  </a:effectLst>
                </a:rPr>
              </a:br>
              <a:r>
                <a:rPr lang="en-US" sz="1200" dirty="0" smtClean="0">
                  <a:ln w="0"/>
                  <a:solidFill>
                    <a:schemeClr val="tx1"/>
                  </a:solidFill>
                  <a:effectLst>
                    <a:outerShdw blurRad="38100" dist="19050" dir="2700000" algn="tl" rotWithShape="0">
                      <a:schemeClr val="dk1">
                        <a:alpha val="40000"/>
                      </a:schemeClr>
                    </a:outerShdw>
                  </a:effectLst>
                </a:rPr>
                <a:t>(print &amp; mail, email, SMS, …)</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0" name="TextBox 69"/>
            <p:cNvSpPr txBox="1"/>
            <p:nvPr/>
          </p:nvSpPr>
          <p:spPr>
            <a:xfrm>
              <a:off x="10502366" y="2483694"/>
              <a:ext cx="1544012" cy="287130"/>
            </a:xfrm>
            <a:prstGeom prst="rect">
              <a:avLst/>
            </a:prstGeom>
            <a:noFill/>
          </p:spPr>
          <p:txBody>
            <a:bodyPr wrap="none" rtlCol="0">
              <a:spAutoFit/>
            </a:bodyPr>
            <a:lstStyle/>
            <a:p>
              <a:r>
                <a:rPr lang="en-US" sz="1266" dirty="0" smtClean="0"/>
                <a:t>Inside the Enterprise</a:t>
              </a:r>
              <a:endParaRPr lang="nl-NL" sz="1266" dirty="0" err="1"/>
            </a:p>
          </p:txBody>
        </p:sp>
        <p:sp>
          <p:nvSpPr>
            <p:cNvPr id="71" name="Rounded Rectangle 70"/>
            <p:cNvSpPr/>
            <p:nvPr/>
          </p:nvSpPr>
          <p:spPr>
            <a:xfrm>
              <a:off x="4816859" y="5653014"/>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Department</a:t>
              </a:r>
            </a:p>
            <a:p>
              <a:pPr algn="ctr"/>
              <a:r>
                <a:rPr lang="en-US" sz="1200" dirty="0" smtClean="0">
                  <a:ln w="0"/>
                  <a:solidFill>
                    <a:schemeClr val="tx1"/>
                  </a:solidFill>
                  <a:effectLst>
                    <a:outerShdw blurRad="38100" dist="19050" dir="2700000" algn="tl" rotWithShape="0">
                      <a:schemeClr val="dk1">
                        <a:alpha val="40000"/>
                      </a:schemeClr>
                    </a:outerShdw>
                  </a:effectLst>
                </a:rPr>
                <a:t>Consolidation, MI, Reporting, Analysis and R&amp;D</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72" name="Rounded Rectangle 71"/>
            <p:cNvSpPr/>
            <p:nvPr/>
          </p:nvSpPr>
          <p:spPr>
            <a:xfrm>
              <a:off x="2483990" y="4330370"/>
              <a:ext cx="1974799" cy="770222"/>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Customer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3" name="Rounded Rectangle 72"/>
            <p:cNvSpPr/>
            <p:nvPr/>
          </p:nvSpPr>
          <p:spPr>
            <a:xfrm>
              <a:off x="5454950" y="3077200"/>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Order Management</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4" name="Rounded Rectangle 73"/>
            <p:cNvSpPr/>
            <p:nvPr/>
          </p:nvSpPr>
          <p:spPr>
            <a:xfrm>
              <a:off x="10244260" y="1013562"/>
              <a:ext cx="1802118" cy="699442"/>
            </a:xfrm>
            <a:prstGeom prst="roundRect">
              <a:avLst/>
            </a:prstGeom>
          </p:spPr>
          <p:style>
            <a:lnRef idx="1">
              <a:schemeClr val="accent3"/>
            </a:lnRef>
            <a:fillRef idx="3">
              <a:schemeClr val="accent3"/>
            </a:fillRef>
            <a:effectRef idx="2">
              <a:schemeClr val="accent3"/>
            </a:effectRef>
            <a:fontRef idx="minor">
              <a:schemeClr val="lt1"/>
            </a:fontRef>
          </p:style>
          <p:txBody>
            <a:bodyPr rtlCol="0" anchor="ctr"/>
            <a:lstStyle/>
            <a:p>
              <a:pPr algn="ctr"/>
              <a:r>
                <a:rPr lang="en-US" sz="2000" dirty="0" smtClean="0"/>
                <a:t>Data providers</a:t>
              </a:r>
              <a:endParaRPr lang="nl-NL" sz="2000" dirty="0"/>
            </a:p>
          </p:txBody>
        </p:sp>
        <p:pic>
          <p:nvPicPr>
            <p:cNvPr id="75" name="Picture 2" descr="Related imag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14307" y="1320760"/>
              <a:ext cx="2021568" cy="1718333"/>
            </a:xfrm>
            <a:prstGeom prst="rect">
              <a:avLst/>
            </a:prstGeom>
            <a:noFill/>
            <a:extLst>
              <a:ext uri="{909E8E84-426E-40DD-AFC4-6F175D3DCCD1}">
                <a14:hiddenFill xmlns:a14="http://schemas.microsoft.com/office/drawing/2010/main">
                  <a:solidFill>
                    <a:srgbClr val="FFFFFF"/>
                  </a:solidFill>
                </a14:hiddenFill>
              </a:ext>
            </a:extLst>
          </p:spPr>
        </p:pic>
        <p:sp>
          <p:nvSpPr>
            <p:cNvPr id="76" name="Rounded Rectangle 75"/>
            <p:cNvSpPr/>
            <p:nvPr/>
          </p:nvSpPr>
          <p:spPr>
            <a:xfrm>
              <a:off x="8382000" y="158216"/>
              <a:ext cx="1363582" cy="69944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2000" dirty="0" smtClean="0"/>
                <a:t>Supplier</a:t>
              </a:r>
              <a:endParaRPr lang="nl-NL" sz="2000" dirty="0"/>
            </a:p>
          </p:txBody>
        </p:sp>
        <p:sp>
          <p:nvSpPr>
            <p:cNvPr id="77" name="Rounded Rectangle 76"/>
            <p:cNvSpPr/>
            <p:nvPr/>
          </p:nvSpPr>
          <p:spPr>
            <a:xfrm>
              <a:off x="3809614" y="185395"/>
              <a:ext cx="1802118" cy="69944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2000" dirty="0" smtClean="0"/>
                <a:t>Customers</a:t>
              </a:r>
              <a:endParaRPr lang="nl-NL" sz="2000" dirty="0"/>
            </a:p>
          </p:txBody>
        </p:sp>
        <p:sp>
          <p:nvSpPr>
            <p:cNvPr id="78" name="Rectangle 77"/>
            <p:cNvSpPr/>
            <p:nvPr/>
          </p:nvSpPr>
          <p:spPr>
            <a:xfrm>
              <a:off x="0" y="0"/>
              <a:ext cx="12192000" cy="6858000"/>
            </a:xfrm>
            <a:prstGeom prst="rect">
              <a:avLst/>
            </a:prstGeom>
            <a:solidFill>
              <a:schemeClr val="bg1">
                <a:lumMod val="85000"/>
                <a:alpha val="77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grpSp>
      <p:sp>
        <p:nvSpPr>
          <p:cNvPr id="22" name="Rounded Rectangle 21"/>
          <p:cNvSpPr/>
          <p:nvPr/>
        </p:nvSpPr>
        <p:spPr>
          <a:xfrm>
            <a:off x="5540200" y="2023669"/>
            <a:ext cx="1821822" cy="725556"/>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en-US" sz="1400" dirty="0" smtClean="0"/>
              <a:t>B2B Partner Portal</a:t>
            </a:r>
            <a:endParaRPr lang="nl-NL" sz="1400" dirty="0"/>
          </a:p>
        </p:txBody>
      </p:sp>
      <p:sp>
        <p:nvSpPr>
          <p:cNvPr id="23" name="Rounded Rectangle 22"/>
          <p:cNvSpPr/>
          <p:nvPr/>
        </p:nvSpPr>
        <p:spPr>
          <a:xfrm>
            <a:off x="2586706" y="2025130"/>
            <a:ext cx="1533081"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Customer Service SaaS</a:t>
            </a:r>
            <a:endParaRPr lang="nl-NL" sz="1600" dirty="0"/>
          </a:p>
        </p:txBody>
      </p:sp>
      <p:sp>
        <p:nvSpPr>
          <p:cNvPr id="24" name="Rounded Rectangle 23"/>
          <p:cNvSpPr/>
          <p:nvPr/>
        </p:nvSpPr>
        <p:spPr>
          <a:xfrm>
            <a:off x="4661639" y="1339008"/>
            <a:ext cx="878561" cy="52918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Mobile App</a:t>
            </a:r>
            <a:endParaRPr lang="nl-NL" sz="1600" dirty="0"/>
          </a:p>
        </p:txBody>
      </p:sp>
      <p:sp>
        <p:nvSpPr>
          <p:cNvPr id="25" name="Rounded Rectangle 24"/>
          <p:cNvSpPr/>
          <p:nvPr/>
        </p:nvSpPr>
        <p:spPr>
          <a:xfrm>
            <a:off x="1309287" y="5740047"/>
            <a:ext cx="1372939" cy="660928"/>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600" dirty="0" smtClean="0"/>
              <a:t>Big Data Lake</a:t>
            </a:r>
            <a:endParaRPr lang="nl-NL" sz="1600" dirty="0"/>
          </a:p>
        </p:txBody>
      </p:sp>
      <p:sp>
        <p:nvSpPr>
          <p:cNvPr id="26" name="Rounded Rectangle 25"/>
          <p:cNvSpPr/>
          <p:nvPr/>
        </p:nvSpPr>
        <p:spPr>
          <a:xfrm>
            <a:off x="5034444" y="3574827"/>
            <a:ext cx="1978051" cy="829689"/>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600" dirty="0" smtClean="0"/>
              <a:t>Custom Application for Product Catalog</a:t>
            </a:r>
            <a:endParaRPr lang="nl-NL" sz="1600" dirty="0"/>
          </a:p>
        </p:txBody>
      </p:sp>
      <p:sp>
        <p:nvSpPr>
          <p:cNvPr id="27" name="Rounded Rectangle 26"/>
          <p:cNvSpPr/>
          <p:nvPr/>
        </p:nvSpPr>
        <p:spPr>
          <a:xfrm>
            <a:off x="1751259" y="2884333"/>
            <a:ext cx="1484562"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err="1" smtClean="0"/>
              <a:t>IoT</a:t>
            </a:r>
            <a:r>
              <a:rPr lang="en-US" sz="1600" dirty="0" smtClean="0"/>
              <a:t> Gateways &amp; Hub</a:t>
            </a:r>
            <a:endParaRPr lang="nl-NL" sz="1600" dirty="0"/>
          </a:p>
        </p:txBody>
      </p:sp>
      <p:sp>
        <p:nvSpPr>
          <p:cNvPr id="28" name="Rounded Rectangle 27"/>
          <p:cNvSpPr/>
          <p:nvPr/>
        </p:nvSpPr>
        <p:spPr>
          <a:xfrm>
            <a:off x="7064787" y="3968691"/>
            <a:ext cx="2067465" cy="81262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ERP</a:t>
            </a:r>
          </a:p>
        </p:txBody>
      </p:sp>
      <p:sp>
        <p:nvSpPr>
          <p:cNvPr id="29" name="Rounded Rectangle 28"/>
          <p:cNvSpPr/>
          <p:nvPr/>
        </p:nvSpPr>
        <p:spPr>
          <a:xfrm>
            <a:off x="9783361" y="5510348"/>
            <a:ext cx="2052451" cy="83432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Content Management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0" name="Rounded Rectangle 29"/>
          <p:cNvSpPr/>
          <p:nvPr/>
        </p:nvSpPr>
        <p:spPr>
          <a:xfrm>
            <a:off x="7679265" y="2857058"/>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Human Workflow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1" name="Rounded Rectangle 30"/>
          <p:cNvSpPr/>
          <p:nvPr/>
        </p:nvSpPr>
        <p:spPr>
          <a:xfrm>
            <a:off x="10530802" y="3417050"/>
            <a:ext cx="1229033" cy="492557"/>
          </a:xfrm>
          <a:prstGeom prst="round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Mail Server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32" name="Rounded Rectangle 31"/>
          <p:cNvSpPr/>
          <p:nvPr/>
        </p:nvSpPr>
        <p:spPr>
          <a:xfrm>
            <a:off x="7626460" y="4940745"/>
            <a:ext cx="2318505" cy="771496"/>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Data Warehouse</a:t>
            </a:r>
            <a:endParaRPr lang="nl-NL" sz="1200" dirty="0">
              <a:ln w="0"/>
              <a:solidFill>
                <a:schemeClr val="tx1"/>
              </a:solidFill>
              <a:effectLst>
                <a:outerShdw blurRad="38100" dist="19050" dir="2700000" algn="tl" rotWithShape="0">
                  <a:schemeClr val="dk1">
                    <a:alpha val="40000"/>
                  </a:schemeClr>
                </a:outerShdw>
              </a:effectLst>
            </a:endParaRPr>
          </a:p>
        </p:txBody>
      </p:sp>
      <p:sp>
        <p:nvSpPr>
          <p:cNvPr id="33" name="Rounded Rectangle 32"/>
          <p:cNvSpPr/>
          <p:nvPr/>
        </p:nvSpPr>
        <p:spPr>
          <a:xfrm>
            <a:off x="1786828" y="4650098"/>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SaaS CRM</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42" name="Rounded Rectangle 41"/>
          <p:cNvSpPr/>
          <p:nvPr/>
        </p:nvSpPr>
        <p:spPr>
          <a:xfrm>
            <a:off x="10097655" y="578485"/>
            <a:ext cx="1647741" cy="664666"/>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2000" dirty="0" err="1" smtClean="0"/>
              <a:t>DaaS</a:t>
            </a:r>
            <a:r>
              <a:rPr lang="en-US" sz="2000" dirty="0" smtClean="0"/>
              <a:t> Services</a:t>
            </a:r>
            <a:endParaRPr lang="nl-NL" sz="2000" dirty="0"/>
          </a:p>
        </p:txBody>
      </p:sp>
      <p:sp>
        <p:nvSpPr>
          <p:cNvPr id="49" name="Rounded Rectangle 48"/>
          <p:cNvSpPr/>
          <p:nvPr/>
        </p:nvSpPr>
        <p:spPr>
          <a:xfrm>
            <a:off x="3782634" y="5444874"/>
            <a:ext cx="2423429" cy="109957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SaaS CX</a:t>
            </a:r>
          </a:p>
          <a:p>
            <a:pPr algn="ctr"/>
            <a:r>
              <a:rPr lang="en-US" sz="1600" dirty="0" smtClean="0">
                <a:ln w="0"/>
                <a:solidFill>
                  <a:schemeClr val="tx1"/>
                </a:solidFill>
                <a:effectLst>
                  <a:outerShdw blurRad="38100" dist="19050" dir="2700000" algn="tl" rotWithShape="0">
                    <a:schemeClr val="dk1">
                      <a:alpha val="40000"/>
                    </a:schemeClr>
                  </a:outerShdw>
                </a:effectLst>
              </a:rPr>
              <a:t>Campaigns, Social Media Monitor, 360 Customer View</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0" name="Rounded Rectangle 49"/>
          <p:cNvSpPr/>
          <p:nvPr/>
        </p:nvSpPr>
        <p:spPr>
          <a:xfrm>
            <a:off x="294781" y="3694944"/>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LDAP for Users, Roles &amp; Permissions</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51" name="Rounded Rectangle 50"/>
          <p:cNvSpPr/>
          <p:nvPr/>
        </p:nvSpPr>
        <p:spPr>
          <a:xfrm>
            <a:off x="4198993" y="2026554"/>
            <a:ext cx="1242996" cy="724095"/>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err="1" smtClean="0"/>
              <a:t>WebShop</a:t>
            </a:r>
            <a:r>
              <a:rPr lang="en-US" sz="1600" dirty="0" smtClean="0"/>
              <a:t> Portal</a:t>
            </a:r>
            <a:endParaRPr lang="nl-NL" sz="1600" dirty="0"/>
          </a:p>
        </p:txBody>
      </p:sp>
      <p:sp>
        <p:nvSpPr>
          <p:cNvPr id="52" name="Rounded Rectangle 51"/>
          <p:cNvSpPr/>
          <p:nvPr/>
        </p:nvSpPr>
        <p:spPr>
          <a:xfrm>
            <a:off x="4994349" y="2829510"/>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Recommendation Engine</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3" name="Rounded Rectangle 52"/>
          <p:cNvSpPr/>
          <p:nvPr/>
        </p:nvSpPr>
        <p:spPr>
          <a:xfrm>
            <a:off x="9305972" y="3971671"/>
            <a:ext cx="1760111"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Enterprise Dashboard &amp; BI &amp; Reporting</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4" name="Rounded Rectangle 53"/>
          <p:cNvSpPr/>
          <p:nvPr/>
        </p:nvSpPr>
        <p:spPr>
          <a:xfrm>
            <a:off x="3332297" y="2864433"/>
            <a:ext cx="1484562" cy="8119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Security &amp; Compliance Monitor</a:t>
            </a:r>
            <a:endParaRPr lang="nl-NL" sz="1600" dirty="0"/>
          </a:p>
        </p:txBody>
      </p:sp>
      <p:sp>
        <p:nvSpPr>
          <p:cNvPr id="55" name="Rounded Rectangle 54"/>
          <p:cNvSpPr/>
          <p:nvPr/>
        </p:nvSpPr>
        <p:spPr>
          <a:xfrm>
            <a:off x="10568874" y="4926105"/>
            <a:ext cx="1229033" cy="492557"/>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Desktop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56" name="Rounded Rectangle 55"/>
          <p:cNvSpPr/>
          <p:nvPr/>
        </p:nvSpPr>
        <p:spPr>
          <a:xfrm>
            <a:off x="9933939" y="2780947"/>
            <a:ext cx="1811457" cy="5779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Communication &amp; Collaboration tools</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79" name="Rounded Rectangle 78"/>
          <p:cNvSpPr/>
          <p:nvPr/>
        </p:nvSpPr>
        <p:spPr>
          <a:xfrm>
            <a:off x="7653591" y="5818632"/>
            <a:ext cx="1811457" cy="832408"/>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Logging Collector &amp; Monitor &amp; Analyzer</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0" name="Rounded Rectangle 79"/>
          <p:cNvSpPr/>
          <p:nvPr/>
        </p:nvSpPr>
        <p:spPr>
          <a:xfrm>
            <a:off x="4571993" y="4492000"/>
            <a:ext cx="1974799" cy="770222"/>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en-US" sz="1600" dirty="0" smtClean="0">
                <a:ln w="0"/>
                <a:solidFill>
                  <a:schemeClr val="bg1"/>
                </a:solidFill>
                <a:effectLst>
                  <a:outerShdw blurRad="38100" dist="19050" dir="2700000" algn="tl" rotWithShape="0">
                    <a:schemeClr val="dk1">
                      <a:alpha val="40000"/>
                    </a:schemeClr>
                  </a:outerShdw>
                </a:effectLst>
              </a:rPr>
              <a:t>Monitor for Application &amp; Infra metrics</a:t>
            </a:r>
            <a:endParaRPr lang="nl-NL" sz="1600" dirty="0">
              <a:ln w="0"/>
              <a:solidFill>
                <a:schemeClr val="bg1"/>
              </a:solidFill>
              <a:effectLst>
                <a:outerShdw blurRad="38100" dist="19050" dir="2700000" algn="tl" rotWithShape="0">
                  <a:schemeClr val="dk1">
                    <a:alpha val="40000"/>
                  </a:schemeClr>
                </a:outerShdw>
              </a:effectLst>
            </a:endParaRPr>
          </a:p>
        </p:txBody>
      </p:sp>
      <p:sp>
        <p:nvSpPr>
          <p:cNvPr id="81" name="Rounded Rectangle 80"/>
          <p:cNvSpPr/>
          <p:nvPr/>
        </p:nvSpPr>
        <p:spPr>
          <a:xfrm>
            <a:off x="202911" y="4786691"/>
            <a:ext cx="1384828" cy="834320"/>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600" dirty="0" smtClean="0">
                <a:ln w="0"/>
                <a:solidFill>
                  <a:schemeClr val="tx1"/>
                </a:solidFill>
                <a:effectLst>
                  <a:outerShdw blurRad="38100" dist="19050" dir="2700000" algn="tl" rotWithShape="0">
                    <a:schemeClr val="dk1">
                      <a:alpha val="40000"/>
                    </a:schemeClr>
                  </a:outerShdw>
                </a:effectLst>
              </a:rPr>
              <a:t>Source Code Control System</a:t>
            </a:r>
            <a:endParaRPr lang="nl-NL" sz="1600" dirty="0">
              <a:ln w="0"/>
              <a:solidFill>
                <a:schemeClr val="tx1"/>
              </a:solidFill>
              <a:effectLst>
                <a:outerShdw blurRad="38100" dist="19050" dir="2700000" algn="tl" rotWithShape="0">
                  <a:schemeClr val="dk1">
                    <a:alpha val="40000"/>
                  </a:schemeClr>
                </a:outerShdw>
              </a:effectLst>
            </a:endParaRPr>
          </a:p>
        </p:txBody>
      </p:sp>
      <p:sp>
        <p:nvSpPr>
          <p:cNvPr id="82" name="Rounded Rectangle 81"/>
          <p:cNvSpPr/>
          <p:nvPr/>
        </p:nvSpPr>
        <p:spPr>
          <a:xfrm>
            <a:off x="8083250" y="1992683"/>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API Gateway</a:t>
            </a:r>
            <a:endParaRPr lang="nl-NL" sz="1400" dirty="0"/>
          </a:p>
        </p:txBody>
      </p:sp>
      <p:sp>
        <p:nvSpPr>
          <p:cNvPr id="83" name="Rounded Rectangle 82"/>
          <p:cNvSpPr/>
          <p:nvPr/>
        </p:nvSpPr>
        <p:spPr>
          <a:xfrm>
            <a:off x="6787741" y="305049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Service Bus</a:t>
            </a:r>
            <a:endParaRPr lang="nl-NL" sz="1400" dirty="0"/>
          </a:p>
        </p:txBody>
      </p:sp>
      <p:sp>
        <p:nvSpPr>
          <p:cNvPr id="84" name="Rounded Rectangle 83"/>
          <p:cNvSpPr/>
          <p:nvPr/>
        </p:nvSpPr>
        <p:spPr>
          <a:xfrm>
            <a:off x="4025800" y="3744506"/>
            <a:ext cx="952138"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7" name="Rounded Rectangle 86"/>
          <p:cNvSpPr/>
          <p:nvPr/>
        </p:nvSpPr>
        <p:spPr>
          <a:xfrm>
            <a:off x="6703655" y="4856815"/>
            <a:ext cx="840605"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Event Bus</a:t>
            </a:r>
            <a:endParaRPr lang="nl-NL" sz="1400" dirty="0"/>
          </a:p>
        </p:txBody>
      </p:sp>
      <p:sp>
        <p:nvSpPr>
          <p:cNvPr id="88" name="Rounded Rectangle 87"/>
          <p:cNvSpPr/>
          <p:nvPr/>
        </p:nvSpPr>
        <p:spPr>
          <a:xfrm>
            <a:off x="9249137" y="3271180"/>
            <a:ext cx="753197" cy="725556"/>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Rule Engine</a:t>
            </a:r>
            <a:endParaRPr lang="nl-NL" sz="1400" dirty="0"/>
          </a:p>
        </p:txBody>
      </p:sp>
      <p:sp>
        <p:nvSpPr>
          <p:cNvPr id="89" name="Rounded Rectangle 88"/>
          <p:cNvSpPr/>
          <p:nvPr/>
        </p:nvSpPr>
        <p:spPr>
          <a:xfrm>
            <a:off x="5421854" y="178136"/>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Desktop Browser</a:t>
            </a:r>
            <a:endParaRPr lang="nl-NL" sz="1600" dirty="0"/>
          </a:p>
        </p:txBody>
      </p:sp>
      <p:sp>
        <p:nvSpPr>
          <p:cNvPr id="90" name="Rounded Rectangle 89"/>
          <p:cNvSpPr/>
          <p:nvPr/>
        </p:nvSpPr>
        <p:spPr>
          <a:xfrm>
            <a:off x="4497592" y="654390"/>
            <a:ext cx="1110536" cy="52918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Mobile Devices</a:t>
            </a:r>
            <a:endParaRPr lang="nl-NL" sz="1600" dirty="0"/>
          </a:p>
        </p:txBody>
      </p:sp>
      <p:sp>
        <p:nvSpPr>
          <p:cNvPr id="91" name="Rounded Rectangle 90"/>
          <p:cNvSpPr/>
          <p:nvPr/>
        </p:nvSpPr>
        <p:spPr>
          <a:xfrm>
            <a:off x="3143868" y="628264"/>
            <a:ext cx="1306030" cy="7304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t>Email / Facebook / WhatsApp</a:t>
            </a:r>
            <a:endParaRPr lang="nl-NL" sz="1600" dirty="0"/>
          </a:p>
        </p:txBody>
      </p:sp>
      <p:pic>
        <p:nvPicPr>
          <p:cNvPr id="58" name="Picture 2" descr="Afbeeldingsresultaat voor internet of things"/>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6671" y="1219440"/>
            <a:ext cx="2104399" cy="1857760"/>
          </a:xfrm>
          <a:prstGeom prst="rect">
            <a:avLst/>
          </a:prstGeom>
          <a:noFill/>
          <a:extLst>
            <a:ext uri="{909E8E84-426E-40DD-AFC4-6F175D3DCCD1}">
              <a14:hiddenFill xmlns:a14="http://schemas.microsoft.com/office/drawing/2010/main">
                <a:solidFill>
                  <a:srgbClr val="FFFFFF"/>
                </a:solidFill>
              </a14:hiddenFill>
            </a:ext>
          </a:extLst>
        </p:spPr>
      </p:pic>
      <p:sp>
        <p:nvSpPr>
          <p:cNvPr id="85" name="Rounded Rectangle 84"/>
          <p:cNvSpPr/>
          <p:nvPr/>
        </p:nvSpPr>
        <p:spPr>
          <a:xfrm>
            <a:off x="3207376" y="3697398"/>
            <a:ext cx="1811457" cy="832408"/>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smtClean="0">
                <a:ln w="0"/>
                <a:solidFill>
                  <a:schemeClr val="tx1"/>
                </a:solidFill>
                <a:effectLst>
                  <a:outerShdw blurRad="38100" dist="19050" dir="2700000" algn="tl" rotWithShape="0">
                    <a:schemeClr val="dk1">
                      <a:alpha val="40000"/>
                    </a:schemeClr>
                  </a:outerShdw>
                </a:effectLst>
              </a:rPr>
              <a:t>Custom Order Management Application</a:t>
            </a:r>
            <a:endParaRPr lang="nl-NL" sz="1400" dirty="0">
              <a:ln w="0"/>
              <a:solidFill>
                <a:schemeClr val="tx1"/>
              </a:solidFill>
              <a:effectLst>
                <a:outerShdw blurRad="38100" dist="19050" dir="2700000" algn="tl" rotWithShape="0">
                  <a:schemeClr val="dk1">
                    <a:alpha val="40000"/>
                  </a:schemeClr>
                </a:outerShdw>
              </a:effectLst>
            </a:endParaRPr>
          </a:p>
        </p:txBody>
      </p:sp>
      <p:sp>
        <p:nvSpPr>
          <p:cNvPr id="86" name="Rounded Rectangle 85"/>
          <p:cNvSpPr/>
          <p:nvPr/>
        </p:nvSpPr>
        <p:spPr>
          <a:xfrm>
            <a:off x="2213835" y="3703215"/>
            <a:ext cx="922560" cy="5310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600" dirty="0" smtClean="0"/>
              <a:t>Asset Tracker</a:t>
            </a:r>
            <a:endParaRPr lang="nl-NL" sz="1600" dirty="0"/>
          </a:p>
        </p:txBody>
      </p:sp>
      <p:sp>
        <p:nvSpPr>
          <p:cNvPr id="92" name="Rounded Rectangle 91"/>
          <p:cNvSpPr/>
          <p:nvPr/>
        </p:nvSpPr>
        <p:spPr>
          <a:xfrm>
            <a:off x="6371491" y="5820645"/>
            <a:ext cx="1031944" cy="79620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Corporate Database</a:t>
            </a:r>
            <a:endParaRPr lang="nl-NL" sz="1400" dirty="0"/>
          </a:p>
        </p:txBody>
      </p:sp>
      <p:sp>
        <p:nvSpPr>
          <p:cNvPr id="93" name="Rounded Rectangle 92"/>
          <p:cNvSpPr/>
          <p:nvPr/>
        </p:nvSpPr>
        <p:spPr>
          <a:xfrm>
            <a:off x="2719849" y="6154855"/>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File Storage</a:t>
            </a:r>
            <a:endParaRPr lang="nl-NL" sz="1400" dirty="0"/>
          </a:p>
        </p:txBody>
      </p:sp>
      <p:sp>
        <p:nvSpPr>
          <p:cNvPr id="94" name="Rounded Rectangle 93"/>
          <p:cNvSpPr/>
          <p:nvPr/>
        </p:nvSpPr>
        <p:spPr>
          <a:xfrm>
            <a:off x="3661928" y="4727136"/>
            <a:ext cx="1031944" cy="644220"/>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Job Scheduling</a:t>
            </a:r>
            <a:endParaRPr lang="nl-NL" sz="1400" dirty="0"/>
          </a:p>
        </p:txBody>
      </p:sp>
      <p:sp>
        <p:nvSpPr>
          <p:cNvPr id="95" name="Rounded Rectangle 94"/>
          <p:cNvSpPr/>
          <p:nvPr/>
        </p:nvSpPr>
        <p:spPr>
          <a:xfrm>
            <a:off x="7012496" y="1603601"/>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97" name="Rounded Rectangle 96"/>
          <p:cNvSpPr/>
          <p:nvPr/>
        </p:nvSpPr>
        <p:spPr>
          <a:xfrm>
            <a:off x="9870947" y="1498483"/>
            <a:ext cx="1520636"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Open Data APIs</a:t>
            </a:r>
            <a:endParaRPr lang="nl-NL" sz="1600" dirty="0"/>
          </a:p>
        </p:txBody>
      </p:sp>
      <p:sp>
        <p:nvSpPr>
          <p:cNvPr id="98" name="Rounded Rectangle 97"/>
          <p:cNvSpPr/>
          <p:nvPr/>
        </p:nvSpPr>
        <p:spPr>
          <a:xfrm>
            <a:off x="9409694" y="987666"/>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APIs</a:t>
            </a:r>
            <a:endParaRPr lang="nl-NL" sz="1600" dirty="0"/>
          </a:p>
        </p:txBody>
      </p:sp>
      <p:sp>
        <p:nvSpPr>
          <p:cNvPr id="99" name="Rounded Rectangle 98"/>
          <p:cNvSpPr/>
          <p:nvPr/>
        </p:nvSpPr>
        <p:spPr>
          <a:xfrm>
            <a:off x="4403276" y="3310602"/>
            <a:ext cx="1190219" cy="464388"/>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Application Server</a:t>
            </a:r>
            <a:endParaRPr lang="nl-NL" sz="1400" dirty="0"/>
          </a:p>
        </p:txBody>
      </p:sp>
      <p:sp>
        <p:nvSpPr>
          <p:cNvPr id="100" name="Rounded Rectangle 99"/>
          <p:cNvSpPr/>
          <p:nvPr/>
        </p:nvSpPr>
        <p:spPr>
          <a:xfrm>
            <a:off x="9154083" y="1993823"/>
            <a:ext cx="1031944" cy="72441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400" dirty="0" smtClean="0"/>
              <a:t>Private </a:t>
            </a:r>
            <a:r>
              <a:rPr lang="en-US" sz="1400" dirty="0" err="1" smtClean="0"/>
              <a:t>Blockchain</a:t>
            </a:r>
            <a:endParaRPr lang="nl-NL" sz="1400" dirty="0"/>
          </a:p>
        </p:txBody>
      </p:sp>
      <p:sp>
        <p:nvSpPr>
          <p:cNvPr id="96" name="Rounded Rectangle 95"/>
          <p:cNvSpPr/>
          <p:nvPr/>
        </p:nvSpPr>
        <p:spPr>
          <a:xfrm>
            <a:off x="8768169" y="597665"/>
            <a:ext cx="878561" cy="529186"/>
          </a:xfrm>
          <a:prstGeom prst="roundRect">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1600" dirty="0" smtClean="0"/>
              <a:t>B2B APIs</a:t>
            </a:r>
            <a:endParaRPr lang="nl-NL" sz="1600" dirty="0"/>
          </a:p>
        </p:txBody>
      </p:sp>
      <p:sp>
        <p:nvSpPr>
          <p:cNvPr id="2" name="Rectangle 1"/>
          <p:cNvSpPr/>
          <p:nvPr/>
        </p:nvSpPr>
        <p:spPr>
          <a:xfrm>
            <a:off x="0" y="0"/>
            <a:ext cx="12192000" cy="6858000"/>
          </a:xfrm>
          <a:prstGeom prst="rect">
            <a:avLst/>
          </a:prstGeom>
          <a:solidFill>
            <a:schemeClr val="bg1">
              <a:lumMod val="85000"/>
              <a:alpha val="66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7" name="Title 1"/>
          <p:cNvSpPr txBox="1">
            <a:spLocks/>
          </p:cNvSpPr>
          <p:nvPr/>
        </p:nvSpPr>
        <p:spPr>
          <a:xfrm>
            <a:off x="0" y="137846"/>
            <a:ext cx="9058275" cy="94615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nl-NL" dirty="0" smtClean="0"/>
              <a:t>Availability</a:t>
            </a:r>
            <a:endParaRPr lang="nl-NL" dirty="0"/>
          </a:p>
        </p:txBody>
      </p:sp>
      <p:sp>
        <p:nvSpPr>
          <p:cNvPr id="101" name="Rectangular Callout 100"/>
          <p:cNvSpPr/>
          <p:nvPr/>
        </p:nvSpPr>
        <p:spPr>
          <a:xfrm>
            <a:off x="5613196" y="1042574"/>
            <a:ext cx="1629137" cy="729911"/>
          </a:xfrm>
          <a:prstGeom prst="wedgeRectCallout">
            <a:avLst>
              <a:gd name="adj1" fmla="val -59054"/>
              <a:gd name="adj2" fmla="val -592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Personal Profile, Order and Payments Details</a:t>
            </a:r>
            <a:endParaRPr lang="nl-NL" sz="1600" dirty="0">
              <a:solidFill>
                <a:schemeClr val="bg1"/>
              </a:solidFill>
            </a:endParaRPr>
          </a:p>
        </p:txBody>
      </p:sp>
      <p:sp>
        <p:nvSpPr>
          <p:cNvPr id="102" name="Rectangular Callout 101"/>
          <p:cNvSpPr/>
          <p:nvPr/>
        </p:nvSpPr>
        <p:spPr>
          <a:xfrm>
            <a:off x="10390877" y="1903857"/>
            <a:ext cx="1655501" cy="657666"/>
          </a:xfrm>
          <a:prstGeom prst="wedgeRectCallout">
            <a:avLst>
              <a:gd name="adj1" fmla="val -80740"/>
              <a:gd name="adj2" fmla="val -2464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Smart Contracts with supply chain details</a:t>
            </a:r>
            <a:endParaRPr lang="nl-NL" sz="1600" dirty="0">
              <a:solidFill>
                <a:schemeClr val="bg1"/>
              </a:solidFill>
            </a:endParaRPr>
          </a:p>
        </p:txBody>
      </p:sp>
      <p:sp>
        <p:nvSpPr>
          <p:cNvPr id="103" name="Rectangular Callout 102"/>
          <p:cNvSpPr/>
          <p:nvPr/>
        </p:nvSpPr>
        <p:spPr>
          <a:xfrm>
            <a:off x="8891611" y="177704"/>
            <a:ext cx="1202157" cy="1001736"/>
          </a:xfrm>
          <a:prstGeom prst="wedgeRectCallout">
            <a:avLst>
              <a:gd name="adj1" fmla="val 83237"/>
              <a:gd name="adj2" fmla="val 2296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Recent Consumer purchases information</a:t>
            </a:r>
            <a:endParaRPr lang="nl-NL" sz="1600" dirty="0">
              <a:solidFill>
                <a:schemeClr val="bg1"/>
              </a:solidFill>
            </a:endParaRPr>
          </a:p>
        </p:txBody>
      </p:sp>
      <p:sp>
        <p:nvSpPr>
          <p:cNvPr id="104" name="Rectangular Callout 103"/>
          <p:cNvSpPr/>
          <p:nvPr/>
        </p:nvSpPr>
        <p:spPr>
          <a:xfrm>
            <a:off x="1414332" y="1108950"/>
            <a:ext cx="1294598" cy="765151"/>
          </a:xfrm>
          <a:prstGeom prst="wedgeRectCallout">
            <a:avLst>
              <a:gd name="adj1" fmla="val -87585"/>
              <a:gd name="adj2" fmla="val 6563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Footage from security cameras</a:t>
            </a:r>
            <a:endParaRPr lang="nl-NL" sz="1600" dirty="0">
              <a:solidFill>
                <a:schemeClr val="bg1"/>
              </a:solidFill>
            </a:endParaRPr>
          </a:p>
        </p:txBody>
      </p:sp>
      <p:sp>
        <p:nvSpPr>
          <p:cNvPr id="106" name="Rectangular Callout 105"/>
          <p:cNvSpPr/>
          <p:nvPr/>
        </p:nvSpPr>
        <p:spPr>
          <a:xfrm>
            <a:off x="10186027" y="3981993"/>
            <a:ext cx="1908510" cy="765151"/>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Emails regarding customer complaints</a:t>
            </a:r>
            <a:endParaRPr lang="nl-NL" sz="1600" dirty="0">
              <a:solidFill>
                <a:schemeClr val="bg1"/>
              </a:solidFill>
            </a:endParaRPr>
          </a:p>
        </p:txBody>
      </p:sp>
      <p:sp>
        <p:nvSpPr>
          <p:cNvPr id="108" name="Rectangular Callout 107"/>
          <p:cNvSpPr/>
          <p:nvPr/>
        </p:nvSpPr>
        <p:spPr>
          <a:xfrm>
            <a:off x="8825761" y="6034022"/>
            <a:ext cx="1635848" cy="765151"/>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Log-files from IT systems (infra &amp; platform)</a:t>
            </a:r>
            <a:endParaRPr lang="nl-NL" sz="1600" dirty="0">
              <a:solidFill>
                <a:schemeClr val="bg1"/>
              </a:solidFill>
            </a:endParaRPr>
          </a:p>
        </p:txBody>
      </p:sp>
      <p:sp>
        <p:nvSpPr>
          <p:cNvPr id="110" name="Rectangular Callout 109"/>
          <p:cNvSpPr/>
          <p:nvPr/>
        </p:nvSpPr>
        <p:spPr>
          <a:xfrm>
            <a:off x="5313435" y="3407414"/>
            <a:ext cx="1417170" cy="460388"/>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12" name="Rectangular Callout 111"/>
          <p:cNvSpPr/>
          <p:nvPr/>
        </p:nvSpPr>
        <p:spPr>
          <a:xfrm>
            <a:off x="6932162" y="210717"/>
            <a:ext cx="2413759" cy="564357"/>
          </a:xfrm>
          <a:prstGeom prst="wedgeRectCallout">
            <a:avLst>
              <a:gd name="adj1" fmla="val 34740"/>
              <a:gd name="adj2" fmla="val 84219"/>
            </a:avLst>
          </a:prstGeom>
          <a:solidFill>
            <a:srgbClr val="FF0000"/>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Global Content Delivery Network</a:t>
            </a:r>
            <a:endParaRPr lang="nl-NL" dirty="0">
              <a:solidFill>
                <a:schemeClr val="bg1"/>
              </a:solidFill>
            </a:endParaRPr>
          </a:p>
        </p:txBody>
      </p:sp>
      <p:sp>
        <p:nvSpPr>
          <p:cNvPr id="113" name="Rectangular Callout 112"/>
          <p:cNvSpPr/>
          <p:nvPr/>
        </p:nvSpPr>
        <p:spPr>
          <a:xfrm>
            <a:off x="2371044" y="5218777"/>
            <a:ext cx="1240107" cy="474459"/>
          </a:xfrm>
          <a:prstGeom prst="wedgeRectCallout">
            <a:avLst>
              <a:gd name="adj1" fmla="val 111654"/>
              <a:gd name="adj2" fmla="val -4426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Job Schedules</a:t>
            </a:r>
            <a:endParaRPr lang="nl-NL" sz="1600" dirty="0">
              <a:solidFill>
                <a:schemeClr val="bg1"/>
              </a:solidFill>
            </a:endParaRPr>
          </a:p>
        </p:txBody>
      </p:sp>
      <p:sp>
        <p:nvSpPr>
          <p:cNvPr id="115" name="Rectangular Callout 114"/>
          <p:cNvSpPr/>
          <p:nvPr/>
        </p:nvSpPr>
        <p:spPr>
          <a:xfrm>
            <a:off x="2755804" y="1349946"/>
            <a:ext cx="1342661" cy="644447"/>
          </a:xfrm>
          <a:prstGeom prst="wedgeRectCallout">
            <a:avLst>
              <a:gd name="adj1" fmla="val -2226"/>
              <a:gd name="adj2" fmla="val -7627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Offers, invoices, rewards messages</a:t>
            </a:r>
            <a:endParaRPr lang="nl-NL" sz="1400" dirty="0">
              <a:solidFill>
                <a:schemeClr val="bg1"/>
              </a:solidFill>
            </a:endParaRPr>
          </a:p>
        </p:txBody>
      </p:sp>
      <p:sp>
        <p:nvSpPr>
          <p:cNvPr id="117" name="Rectangular Callout 116"/>
          <p:cNvSpPr/>
          <p:nvPr/>
        </p:nvSpPr>
        <p:spPr>
          <a:xfrm>
            <a:off x="2726170" y="3954137"/>
            <a:ext cx="747629" cy="597696"/>
          </a:xfrm>
          <a:prstGeom prst="wedgeRectCallout">
            <a:avLst>
              <a:gd name="adj1" fmla="val 76593"/>
              <a:gd name="adj2" fmla="val -51838"/>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Order Details</a:t>
            </a:r>
            <a:endParaRPr lang="nl-NL" sz="1600" dirty="0">
              <a:solidFill>
                <a:schemeClr val="bg1"/>
              </a:solidFill>
            </a:endParaRPr>
          </a:p>
        </p:txBody>
      </p:sp>
      <p:sp>
        <p:nvSpPr>
          <p:cNvPr id="118" name="Rectangular Callout 117"/>
          <p:cNvSpPr/>
          <p:nvPr/>
        </p:nvSpPr>
        <p:spPr>
          <a:xfrm>
            <a:off x="6703656" y="2463858"/>
            <a:ext cx="1435386" cy="474459"/>
          </a:xfrm>
          <a:prstGeom prst="wedgeRectCallout">
            <a:avLst>
              <a:gd name="adj1" fmla="val 56879"/>
              <a:gd name="adj2" fmla="val -9565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API usage, billing, policies</a:t>
            </a:r>
            <a:endParaRPr lang="nl-NL" sz="1600" dirty="0">
              <a:solidFill>
                <a:schemeClr val="bg1"/>
              </a:solidFill>
            </a:endParaRPr>
          </a:p>
        </p:txBody>
      </p:sp>
      <p:sp>
        <p:nvSpPr>
          <p:cNvPr id="119" name="Rectangular Callout 118"/>
          <p:cNvSpPr/>
          <p:nvPr/>
        </p:nvSpPr>
        <p:spPr>
          <a:xfrm>
            <a:off x="8295923" y="2452687"/>
            <a:ext cx="1793972" cy="474459"/>
          </a:xfrm>
          <a:prstGeom prst="wedgeRectCallout">
            <a:avLst>
              <a:gd name="adj1" fmla="val -31700"/>
              <a:gd name="adj2" fmla="val 11175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Running &amp; Past workflow instances</a:t>
            </a:r>
            <a:endParaRPr lang="nl-NL" sz="1600" dirty="0">
              <a:solidFill>
                <a:schemeClr val="bg1"/>
              </a:solidFill>
            </a:endParaRPr>
          </a:p>
        </p:txBody>
      </p:sp>
      <p:sp>
        <p:nvSpPr>
          <p:cNvPr id="121" name="Rectangular Callout 120"/>
          <p:cNvSpPr/>
          <p:nvPr/>
        </p:nvSpPr>
        <p:spPr>
          <a:xfrm>
            <a:off x="7266407" y="4465241"/>
            <a:ext cx="1290168" cy="474459"/>
          </a:xfrm>
          <a:prstGeom prst="wedgeRectCallout">
            <a:avLst>
              <a:gd name="adj1" fmla="val -32857"/>
              <a:gd name="adj2" fmla="val -69961"/>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Invoices &amp; Payments</a:t>
            </a:r>
            <a:endParaRPr lang="nl-NL" sz="1600" dirty="0">
              <a:solidFill>
                <a:schemeClr val="bg1"/>
              </a:solidFill>
            </a:endParaRPr>
          </a:p>
        </p:txBody>
      </p:sp>
      <p:sp>
        <p:nvSpPr>
          <p:cNvPr id="123" name="Rectangular Callout 122"/>
          <p:cNvSpPr/>
          <p:nvPr/>
        </p:nvSpPr>
        <p:spPr>
          <a:xfrm>
            <a:off x="10526361" y="6221671"/>
            <a:ext cx="1582828" cy="306510"/>
          </a:xfrm>
          <a:prstGeom prst="wedgeRectCallout">
            <a:avLst>
              <a:gd name="adj1" fmla="val -29176"/>
              <a:gd name="adj2" fmla="val -6507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Product Manuals</a:t>
            </a:r>
            <a:endParaRPr lang="nl-NL" sz="1600" dirty="0">
              <a:solidFill>
                <a:schemeClr val="bg1"/>
              </a:solidFill>
            </a:endParaRPr>
          </a:p>
        </p:txBody>
      </p:sp>
      <p:sp>
        <p:nvSpPr>
          <p:cNvPr id="124" name="Rectangular Callout 123"/>
          <p:cNvSpPr/>
          <p:nvPr/>
        </p:nvSpPr>
        <p:spPr>
          <a:xfrm>
            <a:off x="1649203" y="3346203"/>
            <a:ext cx="747629" cy="597696"/>
          </a:xfrm>
          <a:prstGeom prst="wedgeRectCallout">
            <a:avLst>
              <a:gd name="adj1" fmla="val 82417"/>
              <a:gd name="adj2" fmla="val 1664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smtClean="0">
                <a:solidFill>
                  <a:schemeClr val="bg1"/>
                </a:solidFill>
              </a:rPr>
              <a:t>Digital Twin</a:t>
            </a:r>
            <a:endParaRPr lang="nl-NL" sz="1600" dirty="0">
              <a:solidFill>
                <a:schemeClr val="bg1"/>
              </a:solidFill>
            </a:endParaRPr>
          </a:p>
        </p:txBody>
      </p:sp>
      <p:sp>
        <p:nvSpPr>
          <p:cNvPr id="125" name="Rectangular Callout 124"/>
          <p:cNvSpPr/>
          <p:nvPr/>
        </p:nvSpPr>
        <p:spPr>
          <a:xfrm>
            <a:off x="4202135" y="4267773"/>
            <a:ext cx="1417170" cy="460388"/>
          </a:xfrm>
          <a:prstGeom prst="wedgeRectCallout">
            <a:avLst>
              <a:gd name="adj1" fmla="val 6377"/>
              <a:gd name="adj2" fmla="val 82613"/>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KPIs &amp; Alerts</a:t>
            </a:r>
            <a:endParaRPr lang="nl-NL" sz="1600" dirty="0">
              <a:solidFill>
                <a:schemeClr val="bg1"/>
              </a:solidFill>
            </a:endParaRPr>
          </a:p>
        </p:txBody>
      </p:sp>
      <p:sp>
        <p:nvSpPr>
          <p:cNvPr id="126" name="Rectangular Callout 125"/>
          <p:cNvSpPr/>
          <p:nvPr/>
        </p:nvSpPr>
        <p:spPr>
          <a:xfrm>
            <a:off x="4372564" y="5302878"/>
            <a:ext cx="1859574" cy="460388"/>
          </a:xfrm>
          <a:prstGeom prst="wedgeRectCallout">
            <a:avLst>
              <a:gd name="adj1" fmla="val 6991"/>
              <a:gd name="adj2" fmla="val 109095"/>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Interaction records</a:t>
            </a:r>
            <a:endParaRPr lang="nl-NL" sz="1600" dirty="0">
              <a:solidFill>
                <a:schemeClr val="bg1"/>
              </a:solidFill>
            </a:endParaRPr>
          </a:p>
        </p:txBody>
      </p:sp>
      <p:sp>
        <p:nvSpPr>
          <p:cNvPr id="127" name="Rectangular Callout 126"/>
          <p:cNvSpPr/>
          <p:nvPr/>
        </p:nvSpPr>
        <p:spPr>
          <a:xfrm>
            <a:off x="1556978" y="2260405"/>
            <a:ext cx="1143981" cy="644447"/>
          </a:xfrm>
          <a:prstGeom prst="wedgeRectCallout">
            <a:avLst>
              <a:gd name="adj1" fmla="val 67823"/>
              <a:gd name="adj2" fmla="val -3438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400" dirty="0" smtClean="0">
                <a:solidFill>
                  <a:schemeClr val="bg1"/>
                </a:solidFill>
              </a:rPr>
              <a:t>Case files (Complaints, Requests)</a:t>
            </a:r>
            <a:endParaRPr lang="nl-NL" sz="1400" dirty="0">
              <a:solidFill>
                <a:schemeClr val="bg1"/>
              </a:solidFill>
            </a:endParaRPr>
          </a:p>
        </p:txBody>
      </p:sp>
      <p:sp>
        <p:nvSpPr>
          <p:cNvPr id="128" name="Rectangular Callout 127"/>
          <p:cNvSpPr/>
          <p:nvPr/>
        </p:nvSpPr>
        <p:spPr>
          <a:xfrm>
            <a:off x="8551420" y="3769189"/>
            <a:ext cx="1287431" cy="780180"/>
          </a:xfrm>
          <a:prstGeom prst="wedgeRectCallout">
            <a:avLst>
              <a:gd name="adj1" fmla="val 11641"/>
              <a:gd name="adj2" fmla="val -63609"/>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Rules &amp; Rule Execution metrics</a:t>
            </a:r>
            <a:endParaRPr lang="nl-NL" sz="1600" dirty="0">
              <a:solidFill>
                <a:schemeClr val="bg1"/>
              </a:solidFill>
            </a:endParaRPr>
          </a:p>
        </p:txBody>
      </p:sp>
      <p:sp>
        <p:nvSpPr>
          <p:cNvPr id="129" name="Rectangular Callout 128"/>
          <p:cNvSpPr/>
          <p:nvPr/>
        </p:nvSpPr>
        <p:spPr>
          <a:xfrm>
            <a:off x="10661568" y="1042574"/>
            <a:ext cx="1530432" cy="708725"/>
          </a:xfrm>
          <a:prstGeom prst="wedgeRectCallout">
            <a:avLst>
              <a:gd name="adj1" fmla="val -69722"/>
              <a:gd name="adj2" fmla="val 42290"/>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Weather, Demographics, Sports, Social, … </a:t>
            </a:r>
            <a:endParaRPr lang="nl-NL" sz="1600" dirty="0">
              <a:solidFill>
                <a:schemeClr val="bg1"/>
              </a:solidFill>
            </a:endParaRPr>
          </a:p>
        </p:txBody>
      </p:sp>
      <p:sp>
        <p:nvSpPr>
          <p:cNvPr id="130" name="Rectangular Callout 129"/>
          <p:cNvSpPr/>
          <p:nvPr/>
        </p:nvSpPr>
        <p:spPr>
          <a:xfrm>
            <a:off x="3306616" y="3293046"/>
            <a:ext cx="747629" cy="496496"/>
          </a:xfrm>
          <a:prstGeom prst="wedgeRectCallout">
            <a:avLst>
              <a:gd name="adj1" fmla="val 113868"/>
              <a:gd name="adj2" fmla="val 19556"/>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err="1" smtClean="0">
                <a:solidFill>
                  <a:schemeClr val="bg1"/>
                </a:solidFill>
              </a:rPr>
              <a:t>Config</a:t>
            </a:r>
            <a:r>
              <a:rPr lang="en-US" sz="1600" dirty="0" smtClean="0">
                <a:solidFill>
                  <a:schemeClr val="bg1"/>
                </a:solidFill>
              </a:rPr>
              <a:t> data</a:t>
            </a:r>
            <a:endParaRPr lang="nl-NL" sz="1600" dirty="0">
              <a:solidFill>
                <a:schemeClr val="bg1"/>
              </a:solidFill>
            </a:endParaRPr>
          </a:p>
        </p:txBody>
      </p:sp>
      <p:sp>
        <p:nvSpPr>
          <p:cNvPr id="131" name="Rectangular Callout 130"/>
          <p:cNvSpPr/>
          <p:nvPr/>
        </p:nvSpPr>
        <p:spPr>
          <a:xfrm>
            <a:off x="1690858" y="4397304"/>
            <a:ext cx="1106895" cy="434252"/>
          </a:xfrm>
          <a:prstGeom prst="wedgeRectCallout">
            <a:avLst>
              <a:gd name="adj1" fmla="val 44311"/>
              <a:gd name="adj2" fmla="val 8002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Customer Details</a:t>
            </a:r>
            <a:endParaRPr lang="nl-NL" sz="1600" dirty="0">
              <a:solidFill>
                <a:schemeClr val="bg1"/>
              </a:solidFill>
            </a:endParaRPr>
          </a:p>
        </p:txBody>
      </p:sp>
      <p:sp>
        <p:nvSpPr>
          <p:cNvPr id="133" name="Rectangular Callout 132"/>
          <p:cNvSpPr/>
          <p:nvPr/>
        </p:nvSpPr>
        <p:spPr>
          <a:xfrm>
            <a:off x="4977938" y="6346501"/>
            <a:ext cx="1417170" cy="460388"/>
          </a:xfrm>
          <a:prstGeom prst="wedgeRectCallout">
            <a:avLst>
              <a:gd name="adj1" fmla="val -37253"/>
              <a:gd name="adj2" fmla="val -81954"/>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ML Models  </a:t>
            </a:r>
            <a:endParaRPr lang="nl-NL" sz="1600" dirty="0">
              <a:solidFill>
                <a:schemeClr val="bg1"/>
              </a:solidFill>
            </a:endParaRPr>
          </a:p>
        </p:txBody>
      </p:sp>
      <p:sp>
        <p:nvSpPr>
          <p:cNvPr id="134" name="Rectangular Callout 133"/>
          <p:cNvSpPr/>
          <p:nvPr/>
        </p:nvSpPr>
        <p:spPr>
          <a:xfrm>
            <a:off x="2639115" y="5810822"/>
            <a:ext cx="1379001" cy="474459"/>
          </a:xfrm>
          <a:prstGeom prst="wedgeRectCallout">
            <a:avLst>
              <a:gd name="adj1" fmla="val -27542"/>
              <a:gd name="adj2" fmla="val 76877"/>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Programming in progress</a:t>
            </a:r>
            <a:endParaRPr lang="nl-NL" sz="1600" dirty="0">
              <a:solidFill>
                <a:schemeClr val="bg1"/>
              </a:solidFill>
            </a:endParaRPr>
          </a:p>
        </p:txBody>
      </p:sp>
      <p:sp>
        <p:nvSpPr>
          <p:cNvPr id="135" name="Rectangular Callout 134"/>
          <p:cNvSpPr/>
          <p:nvPr/>
        </p:nvSpPr>
        <p:spPr>
          <a:xfrm>
            <a:off x="10312835" y="2643402"/>
            <a:ext cx="1856283" cy="474459"/>
          </a:xfrm>
          <a:prstGeom prst="wedgeRectCallout">
            <a:avLst>
              <a:gd name="adj1" fmla="val -27288"/>
              <a:gd name="adj2" fmla="val 78712"/>
            </a:avLst>
          </a:prstGeom>
          <a:solidFill>
            <a:schemeClr val="accent2">
              <a:lumMod val="75000"/>
              <a:alpha val="60000"/>
            </a:schemeClr>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600" dirty="0">
                <a:solidFill>
                  <a:schemeClr val="bg1"/>
                </a:solidFill>
              </a:rPr>
              <a:t>User Stories, Designs, Discussions</a:t>
            </a:r>
            <a:endParaRPr lang="nl-NL" sz="1600" dirty="0">
              <a:solidFill>
                <a:schemeClr val="bg1"/>
              </a:solidFill>
            </a:endParaRPr>
          </a:p>
        </p:txBody>
      </p:sp>
      <p:sp>
        <p:nvSpPr>
          <p:cNvPr id="122" name="TextBox 121"/>
          <p:cNvSpPr txBox="1"/>
          <p:nvPr/>
        </p:nvSpPr>
        <p:spPr>
          <a:xfrm>
            <a:off x="2776251" y="1016369"/>
            <a:ext cx="523605" cy="369332"/>
          </a:xfrm>
          <a:prstGeom prst="rect">
            <a:avLst/>
          </a:prstGeom>
          <a:noFill/>
        </p:spPr>
        <p:txBody>
          <a:bodyPr wrap="none" rtlCol="0">
            <a:spAutoFit/>
          </a:bodyPr>
          <a:lstStyle/>
          <a:p>
            <a:r>
              <a:rPr lang="en-US" dirty="0" smtClean="0">
                <a:solidFill>
                  <a:schemeClr val="bg1"/>
                </a:solidFill>
              </a:rPr>
              <a:t>low</a:t>
            </a:r>
            <a:endParaRPr lang="nl-NL" dirty="0">
              <a:solidFill>
                <a:schemeClr val="bg1"/>
              </a:solidFill>
            </a:endParaRPr>
          </a:p>
        </p:txBody>
      </p:sp>
      <p:sp>
        <p:nvSpPr>
          <p:cNvPr id="136" name="Rectangular Callout 135"/>
          <p:cNvSpPr/>
          <p:nvPr/>
        </p:nvSpPr>
        <p:spPr>
          <a:xfrm>
            <a:off x="5511221" y="963078"/>
            <a:ext cx="1420941" cy="564357"/>
          </a:xfrm>
          <a:prstGeom prst="wedgeRectCallout">
            <a:avLst>
              <a:gd name="adj1" fmla="val -63543"/>
              <a:gd name="adj2" fmla="val 160526"/>
            </a:avLst>
          </a:prstGeom>
          <a:solidFill>
            <a:srgbClr val="FF0000"/>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rPr>
              <a:t>Webshop</a:t>
            </a:r>
            <a:r>
              <a:rPr lang="en-US" dirty="0" smtClean="0">
                <a:solidFill>
                  <a:schemeClr val="bg1"/>
                </a:solidFill>
              </a:rPr>
              <a:t> 24/7 on line</a:t>
            </a:r>
            <a:endParaRPr lang="nl-NL" dirty="0">
              <a:solidFill>
                <a:schemeClr val="bg1"/>
              </a:solidFill>
            </a:endParaRPr>
          </a:p>
        </p:txBody>
      </p:sp>
      <p:sp>
        <p:nvSpPr>
          <p:cNvPr id="138" name="Rectangular Callout 137"/>
          <p:cNvSpPr/>
          <p:nvPr/>
        </p:nvSpPr>
        <p:spPr>
          <a:xfrm>
            <a:off x="9289288" y="4492705"/>
            <a:ext cx="2546524" cy="644841"/>
          </a:xfrm>
          <a:prstGeom prst="wedgeRectCallout">
            <a:avLst>
              <a:gd name="adj1" fmla="val -63414"/>
              <a:gd name="adj2" fmla="val 40031"/>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Relaxed availability (office hours) for DWH</a:t>
            </a:r>
            <a:endParaRPr lang="nl-NL" dirty="0">
              <a:solidFill>
                <a:srgbClr val="002060"/>
              </a:solidFill>
            </a:endParaRPr>
          </a:p>
        </p:txBody>
      </p:sp>
      <p:sp>
        <p:nvSpPr>
          <p:cNvPr id="141" name="Rectangular Callout 140"/>
          <p:cNvSpPr/>
          <p:nvPr/>
        </p:nvSpPr>
        <p:spPr>
          <a:xfrm>
            <a:off x="2147394" y="3710422"/>
            <a:ext cx="2496015" cy="564357"/>
          </a:xfrm>
          <a:prstGeom prst="wedgeRectCallout">
            <a:avLst>
              <a:gd name="adj1" fmla="val -6981"/>
              <a:gd name="adj2" fmla="val 155617"/>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SaaS CRM less available than desired</a:t>
            </a:r>
            <a:endParaRPr lang="nl-NL" dirty="0">
              <a:solidFill>
                <a:srgbClr val="002060"/>
              </a:solidFill>
            </a:endParaRPr>
          </a:p>
        </p:txBody>
      </p:sp>
      <p:sp>
        <p:nvSpPr>
          <p:cNvPr id="143" name="Rectangular Callout 142"/>
          <p:cNvSpPr/>
          <p:nvPr/>
        </p:nvSpPr>
        <p:spPr>
          <a:xfrm>
            <a:off x="185043" y="2621627"/>
            <a:ext cx="2533003" cy="888774"/>
          </a:xfrm>
          <a:prstGeom prst="wedgeRectCallout">
            <a:avLst>
              <a:gd name="adj1" fmla="val -17339"/>
              <a:gd name="adj2" fmla="val -84199"/>
            </a:avLst>
          </a:prstGeom>
          <a:solidFill>
            <a:srgbClr val="002060">
              <a:alpha val="60000"/>
            </a:srgb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bg1"/>
                </a:solidFill>
              </a:rPr>
              <a:t>Fairly high availability for [clusters of] things – not for individual things</a:t>
            </a:r>
            <a:endParaRPr lang="nl-NL" dirty="0">
              <a:solidFill>
                <a:schemeClr val="bg1"/>
              </a:solidFill>
            </a:endParaRPr>
          </a:p>
        </p:txBody>
      </p:sp>
      <p:sp>
        <p:nvSpPr>
          <p:cNvPr id="105" name="Rectangular Callout 104"/>
          <p:cNvSpPr/>
          <p:nvPr/>
        </p:nvSpPr>
        <p:spPr>
          <a:xfrm>
            <a:off x="7847545" y="6192691"/>
            <a:ext cx="1898037" cy="564357"/>
          </a:xfrm>
          <a:prstGeom prst="wedgeRectCallout">
            <a:avLst>
              <a:gd name="adj1" fmla="val -79767"/>
              <a:gd name="adj2" fmla="val -14707"/>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Active Standby Database</a:t>
            </a:r>
            <a:endParaRPr lang="nl-NL" dirty="0">
              <a:solidFill>
                <a:srgbClr val="002060"/>
              </a:solidFill>
            </a:endParaRPr>
          </a:p>
        </p:txBody>
      </p:sp>
      <p:sp>
        <p:nvSpPr>
          <p:cNvPr id="107" name="Rectangular Callout 106"/>
          <p:cNvSpPr/>
          <p:nvPr/>
        </p:nvSpPr>
        <p:spPr>
          <a:xfrm>
            <a:off x="2195951" y="5591229"/>
            <a:ext cx="777805" cy="564357"/>
          </a:xfrm>
          <a:prstGeom prst="wedgeRectCallout">
            <a:avLst>
              <a:gd name="adj1" fmla="val 57521"/>
              <a:gd name="adj2" fmla="val 66306"/>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SAN</a:t>
            </a:r>
            <a:endParaRPr lang="nl-NL" dirty="0">
              <a:solidFill>
                <a:srgbClr val="002060"/>
              </a:solidFill>
            </a:endParaRPr>
          </a:p>
        </p:txBody>
      </p:sp>
      <p:sp>
        <p:nvSpPr>
          <p:cNvPr id="109" name="Rectangular Callout 108"/>
          <p:cNvSpPr/>
          <p:nvPr/>
        </p:nvSpPr>
        <p:spPr>
          <a:xfrm>
            <a:off x="148742" y="6127811"/>
            <a:ext cx="1766745" cy="564357"/>
          </a:xfrm>
          <a:prstGeom prst="wedgeRectCallout">
            <a:avLst>
              <a:gd name="adj1" fmla="val 94281"/>
              <a:gd name="adj2" fmla="val 7189"/>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Cross Cloud/On Premises archive</a:t>
            </a:r>
            <a:endParaRPr lang="nl-NL" dirty="0">
              <a:solidFill>
                <a:srgbClr val="002060"/>
              </a:solidFill>
            </a:endParaRPr>
          </a:p>
        </p:txBody>
      </p:sp>
      <p:sp>
        <p:nvSpPr>
          <p:cNvPr id="114" name="Rectangular Callout 113"/>
          <p:cNvSpPr/>
          <p:nvPr/>
        </p:nvSpPr>
        <p:spPr>
          <a:xfrm>
            <a:off x="3946043" y="4915413"/>
            <a:ext cx="2301120" cy="564357"/>
          </a:xfrm>
          <a:prstGeom prst="wedgeRectCallout">
            <a:avLst>
              <a:gd name="adj1" fmla="val -11177"/>
              <a:gd name="adj2" fmla="val 170313"/>
            </a:avLst>
          </a:prstGeom>
          <a:solidFill>
            <a:srgbClr val="002060">
              <a:alpha val="60000"/>
            </a:srgb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bg1"/>
                </a:solidFill>
              </a:rPr>
              <a:t>Low availability demands on Big Data </a:t>
            </a:r>
            <a:endParaRPr lang="nl-NL" dirty="0">
              <a:solidFill>
                <a:schemeClr val="bg1"/>
              </a:solidFill>
            </a:endParaRPr>
          </a:p>
        </p:txBody>
      </p:sp>
      <p:sp>
        <p:nvSpPr>
          <p:cNvPr id="116" name="Rectangular Callout 115"/>
          <p:cNvSpPr/>
          <p:nvPr/>
        </p:nvSpPr>
        <p:spPr>
          <a:xfrm>
            <a:off x="5695266" y="4188728"/>
            <a:ext cx="1708169" cy="633239"/>
          </a:xfrm>
          <a:prstGeom prst="wedgeRectCallout">
            <a:avLst>
              <a:gd name="adj1" fmla="val 476"/>
              <a:gd name="adj2" fmla="val 217715"/>
            </a:avLst>
          </a:prstGeom>
          <a:solidFill>
            <a:srgbClr val="FF0000"/>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H/A for Oracle Database</a:t>
            </a:r>
            <a:endParaRPr lang="nl-NL" dirty="0">
              <a:solidFill>
                <a:schemeClr val="bg1"/>
              </a:solidFill>
            </a:endParaRPr>
          </a:p>
        </p:txBody>
      </p:sp>
      <p:sp>
        <p:nvSpPr>
          <p:cNvPr id="137" name="Rectangular Callout 136"/>
          <p:cNvSpPr/>
          <p:nvPr/>
        </p:nvSpPr>
        <p:spPr>
          <a:xfrm>
            <a:off x="7730733" y="3567178"/>
            <a:ext cx="1420941" cy="564357"/>
          </a:xfrm>
          <a:prstGeom prst="wedgeRectCallout">
            <a:avLst>
              <a:gd name="adj1" fmla="val -63543"/>
              <a:gd name="adj2" fmla="val 160526"/>
            </a:avLst>
          </a:prstGeom>
          <a:solidFill>
            <a:srgbClr val="FF0000"/>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solidFill>
                  <a:schemeClr val="bg1"/>
                </a:solidFill>
              </a:rPr>
              <a:t>EventBus</a:t>
            </a:r>
            <a:r>
              <a:rPr lang="en-US" dirty="0" smtClean="0">
                <a:solidFill>
                  <a:schemeClr val="bg1"/>
                </a:solidFill>
              </a:rPr>
              <a:t> 24/7 on line</a:t>
            </a:r>
            <a:endParaRPr lang="nl-NL" dirty="0">
              <a:solidFill>
                <a:schemeClr val="bg1"/>
              </a:solidFill>
            </a:endParaRPr>
          </a:p>
        </p:txBody>
      </p:sp>
      <p:sp>
        <p:nvSpPr>
          <p:cNvPr id="140" name="Rectangular Callout 139"/>
          <p:cNvSpPr/>
          <p:nvPr/>
        </p:nvSpPr>
        <p:spPr>
          <a:xfrm>
            <a:off x="2636862" y="1007362"/>
            <a:ext cx="1124765" cy="564357"/>
          </a:xfrm>
          <a:prstGeom prst="wedgeRectCallout">
            <a:avLst>
              <a:gd name="adj1" fmla="val -63543"/>
              <a:gd name="adj2" fmla="val 160526"/>
            </a:avLst>
          </a:prstGeom>
          <a:solidFill>
            <a:srgbClr val="FF0000"/>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H/A for </a:t>
            </a:r>
            <a:r>
              <a:rPr lang="en-US" dirty="0" err="1" smtClean="0">
                <a:solidFill>
                  <a:schemeClr val="bg1"/>
                </a:solidFill>
              </a:rPr>
              <a:t>IoT</a:t>
            </a:r>
            <a:r>
              <a:rPr lang="en-US" dirty="0" smtClean="0">
                <a:solidFill>
                  <a:schemeClr val="bg1"/>
                </a:solidFill>
              </a:rPr>
              <a:t> Hub</a:t>
            </a:r>
            <a:endParaRPr lang="nl-NL" dirty="0">
              <a:solidFill>
                <a:schemeClr val="bg1"/>
              </a:solidFill>
            </a:endParaRPr>
          </a:p>
        </p:txBody>
      </p:sp>
      <p:sp>
        <p:nvSpPr>
          <p:cNvPr id="145" name="Rectangular Callout 144"/>
          <p:cNvSpPr/>
          <p:nvPr/>
        </p:nvSpPr>
        <p:spPr>
          <a:xfrm>
            <a:off x="504074" y="4870106"/>
            <a:ext cx="1124765" cy="564357"/>
          </a:xfrm>
          <a:prstGeom prst="wedgeRectCallout">
            <a:avLst>
              <a:gd name="adj1" fmla="val -46914"/>
              <a:gd name="adj2" fmla="val -141430"/>
            </a:avLst>
          </a:prstGeom>
          <a:solidFill>
            <a:srgbClr val="FF0000"/>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H/A for LDAP</a:t>
            </a:r>
            <a:endParaRPr lang="nl-NL" dirty="0">
              <a:solidFill>
                <a:schemeClr val="bg1"/>
              </a:solidFill>
            </a:endParaRPr>
          </a:p>
        </p:txBody>
      </p:sp>
      <p:sp>
        <p:nvSpPr>
          <p:cNvPr id="146" name="Rectangular Callout 145"/>
          <p:cNvSpPr/>
          <p:nvPr/>
        </p:nvSpPr>
        <p:spPr>
          <a:xfrm>
            <a:off x="8432631" y="1787422"/>
            <a:ext cx="2533003" cy="888774"/>
          </a:xfrm>
          <a:prstGeom prst="wedgeRectCallout">
            <a:avLst>
              <a:gd name="adj1" fmla="val -17339"/>
              <a:gd name="adj2" fmla="val -84199"/>
            </a:avLst>
          </a:prstGeom>
          <a:solidFill>
            <a:srgbClr val="002060">
              <a:alpha val="60000"/>
            </a:srgb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bg1"/>
                </a:solidFill>
              </a:rPr>
              <a:t>Fairly high availability for [clusters of] things – not for individual things</a:t>
            </a:r>
            <a:endParaRPr lang="nl-NL" dirty="0">
              <a:solidFill>
                <a:schemeClr val="bg1"/>
              </a:solidFill>
            </a:endParaRPr>
          </a:p>
        </p:txBody>
      </p:sp>
      <p:sp>
        <p:nvSpPr>
          <p:cNvPr id="147" name="Rectangular Callout 146"/>
          <p:cNvSpPr/>
          <p:nvPr/>
        </p:nvSpPr>
        <p:spPr>
          <a:xfrm>
            <a:off x="9409694" y="2877689"/>
            <a:ext cx="2546524" cy="914462"/>
          </a:xfrm>
          <a:prstGeom prst="wedgeRectCallout">
            <a:avLst>
              <a:gd name="adj1" fmla="val -63414"/>
              <a:gd name="adj2" fmla="val -12238"/>
            </a:avLst>
          </a:prstGeom>
          <a:solidFill>
            <a:srgbClr val="C6A5A8"/>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rgbClr val="002060"/>
                </a:solidFill>
              </a:rPr>
              <a:t>H/A during extended office hours for human workflow engine</a:t>
            </a:r>
            <a:endParaRPr lang="nl-NL" dirty="0">
              <a:solidFill>
                <a:srgbClr val="002060"/>
              </a:solidFill>
            </a:endParaRPr>
          </a:p>
        </p:txBody>
      </p:sp>
      <p:sp>
        <p:nvSpPr>
          <p:cNvPr id="148" name="Rectangular Callout 147"/>
          <p:cNvSpPr/>
          <p:nvPr/>
        </p:nvSpPr>
        <p:spPr>
          <a:xfrm>
            <a:off x="6520550" y="2501821"/>
            <a:ext cx="1420941" cy="564357"/>
          </a:xfrm>
          <a:prstGeom prst="wedgeRectCallout">
            <a:avLst>
              <a:gd name="adj1" fmla="val 9584"/>
              <a:gd name="adj2" fmla="val 88719"/>
            </a:avLst>
          </a:prstGeom>
          <a:solidFill>
            <a:srgbClr val="FF0000"/>
          </a:solid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chemeClr val="bg1"/>
                </a:solidFill>
              </a:rPr>
              <a:t>Service Bus 24/7 on line</a:t>
            </a:r>
            <a:endParaRPr lang="nl-NL" dirty="0">
              <a:solidFill>
                <a:schemeClr val="bg1"/>
              </a:solidFill>
            </a:endParaRPr>
          </a:p>
        </p:txBody>
      </p:sp>
      <p:sp>
        <p:nvSpPr>
          <p:cNvPr id="149" name="Rectangular Callout 148"/>
          <p:cNvSpPr/>
          <p:nvPr/>
        </p:nvSpPr>
        <p:spPr>
          <a:xfrm>
            <a:off x="2976535" y="2313312"/>
            <a:ext cx="3526928" cy="564357"/>
          </a:xfrm>
          <a:prstGeom prst="wedgeRectCallout">
            <a:avLst>
              <a:gd name="adj1" fmla="val 26754"/>
              <a:gd name="adj2" fmla="val 87459"/>
            </a:avLst>
          </a:prstGeom>
          <a:solidFill>
            <a:srgbClr val="002060">
              <a:alpha val="60000"/>
            </a:srgbClr>
          </a:solidFill>
          <a:ln w="57150">
            <a:solidFill>
              <a:schemeClr val="accent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chemeClr val="bg1"/>
                </a:solidFill>
              </a:rPr>
              <a:t>Some loss or service is acceptable for recommendation engine </a:t>
            </a:r>
            <a:endParaRPr lang="nl-NL" dirty="0">
              <a:solidFill>
                <a:schemeClr val="bg1"/>
              </a:solidFill>
            </a:endParaRPr>
          </a:p>
        </p:txBody>
      </p:sp>
    </p:spTree>
    <p:extLst>
      <p:ext uri="{BB962C8B-B14F-4D97-AF65-F5344CB8AC3E}">
        <p14:creationId xmlns:p14="http://schemas.microsoft.com/office/powerpoint/2010/main" val="409639036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Availability</a:t>
            </a:r>
            <a:r>
              <a:rPr lang="fr-FR" sz="7200" dirty="0" smtClean="0">
                <a:solidFill>
                  <a:schemeClr val="accent4">
                    <a:lumMod val="75000"/>
                  </a:schemeClr>
                </a:solidFill>
                <a:latin typeface="Trebuchet MS Bold" charset="0"/>
                <a:cs typeface="Trebuchet MS Bold" charset="0"/>
              </a:rPr>
              <a:t> of Data</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4"/>
            <a:ext cx="9525000" cy="4762211"/>
          </a:xfrm>
        </p:spPr>
        <p:txBody>
          <a:bodyPr>
            <a:normAutofit fontScale="92500" lnSpcReduction="20000"/>
          </a:bodyPr>
          <a:lstStyle/>
          <a:p>
            <a:r>
              <a:rPr lang="en-US" dirty="0" smtClean="0"/>
              <a:t>Availability: </a:t>
            </a:r>
          </a:p>
          <a:p>
            <a:pPr lvl="1"/>
            <a:r>
              <a:rPr lang="en-US" dirty="0" smtClean="0"/>
              <a:t>unplanned downtime (incident =&gt; disaster)</a:t>
            </a:r>
          </a:p>
          <a:p>
            <a:pPr lvl="1"/>
            <a:r>
              <a:rPr lang="en-US" dirty="0" smtClean="0"/>
              <a:t>planned (not desired) downtime (upgrade, patch to application, platform, infra)</a:t>
            </a:r>
          </a:p>
          <a:p>
            <a:r>
              <a:rPr lang="en-US" dirty="0" smtClean="0"/>
              <a:t>Chain </a:t>
            </a:r>
            <a:r>
              <a:rPr lang="en-US" dirty="0"/>
              <a:t>is as strong as the weakest link</a:t>
            </a:r>
          </a:p>
          <a:p>
            <a:pPr lvl="1"/>
            <a:r>
              <a:rPr lang="en-US" dirty="0"/>
              <a:t>Availability is determined by least available component</a:t>
            </a:r>
          </a:p>
          <a:p>
            <a:r>
              <a:rPr lang="en-US" dirty="0" err="1"/>
              <a:t>Datastore</a:t>
            </a:r>
            <a:r>
              <a:rPr lang="en-US" dirty="0"/>
              <a:t> can drive </a:t>
            </a:r>
            <a:r>
              <a:rPr lang="en-US" dirty="0" smtClean="0"/>
              <a:t>(and help improve) availability </a:t>
            </a:r>
            <a:r>
              <a:rPr lang="en-US" dirty="0"/>
              <a:t>of many </a:t>
            </a:r>
            <a:r>
              <a:rPr lang="en-US" dirty="0" smtClean="0"/>
              <a:t>systems/applications/services</a:t>
            </a:r>
          </a:p>
          <a:p>
            <a:pPr lvl="1"/>
            <a:r>
              <a:rPr lang="en-US" dirty="0" smtClean="0"/>
              <a:t>Custom UI on top of SAP requires 99.95% up time – SAP only offers 98%</a:t>
            </a:r>
            <a:endParaRPr lang="en-US" dirty="0"/>
          </a:p>
          <a:p>
            <a:r>
              <a:rPr lang="en-US" dirty="0" smtClean="0"/>
              <a:t>Increase </a:t>
            </a:r>
            <a:r>
              <a:rPr lang="en-US" dirty="0"/>
              <a:t>availability</a:t>
            </a:r>
          </a:p>
          <a:p>
            <a:pPr lvl="1"/>
            <a:r>
              <a:rPr lang="en-US" dirty="0"/>
              <a:t>H/A architecture – multi-node cluster, hot standby and fail-over, disaster recovery</a:t>
            </a:r>
          </a:p>
          <a:p>
            <a:pPr lvl="1"/>
            <a:r>
              <a:rPr lang="en-US" dirty="0"/>
              <a:t>Rolling upgrades</a:t>
            </a:r>
          </a:p>
          <a:p>
            <a:pPr lvl="1"/>
            <a:r>
              <a:rPr lang="en-US" dirty="0"/>
              <a:t>Single node for command, multiple (independent) helpers for query</a:t>
            </a:r>
            <a:endParaRPr lang="nl-NL"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241217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Case of Web Shop</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nl-NL" sz="2400" dirty="0"/>
              <a:t>Webshop – 1M </a:t>
            </a:r>
            <a:r>
              <a:rPr lang="nl-NL" sz="2400" dirty="0" err="1"/>
              <a:t>visitors</a:t>
            </a:r>
            <a:r>
              <a:rPr lang="nl-NL" sz="2400" dirty="0"/>
              <a:t> per </a:t>
            </a:r>
            <a:r>
              <a:rPr lang="nl-NL" sz="2400" dirty="0" err="1"/>
              <a:t>day</a:t>
            </a:r>
            <a:endParaRPr lang="nl-NL" sz="2400" dirty="0"/>
          </a:p>
          <a:p>
            <a:r>
              <a:rPr lang="nl-NL" sz="2400" dirty="0"/>
              <a:t>Product </a:t>
            </a:r>
            <a:r>
              <a:rPr lang="nl-NL" sz="2400" dirty="0" err="1"/>
              <a:t>catalog</a:t>
            </a:r>
            <a:r>
              <a:rPr lang="nl-NL" sz="2400" dirty="0"/>
              <a:t> </a:t>
            </a:r>
            <a:r>
              <a:rPr lang="nl-NL" sz="2400" dirty="0" err="1"/>
              <a:t>consists</a:t>
            </a:r>
            <a:r>
              <a:rPr lang="nl-NL" sz="2400" dirty="0"/>
              <a:t> of </a:t>
            </a:r>
            <a:r>
              <a:rPr lang="nl-NL" sz="2400" dirty="0" smtClean="0"/>
              <a:t>15+ </a:t>
            </a:r>
            <a:r>
              <a:rPr lang="nl-NL" sz="2400" dirty="0" err="1" smtClean="0"/>
              <a:t>millions</a:t>
            </a:r>
            <a:r>
              <a:rPr lang="nl-NL" sz="2400" dirty="0" smtClean="0"/>
              <a:t> </a:t>
            </a:r>
            <a:r>
              <a:rPr lang="nl-NL" sz="2400" dirty="0"/>
              <a:t>of records</a:t>
            </a:r>
          </a:p>
          <a:p>
            <a:pPr lvl="1"/>
            <a:r>
              <a:rPr lang="nl-NL" sz="2000" dirty="0"/>
              <a:t>The web shop presents: product </a:t>
            </a:r>
            <a:r>
              <a:rPr lang="nl-NL" sz="2000" dirty="0" err="1"/>
              <a:t>description</a:t>
            </a:r>
            <a:r>
              <a:rPr lang="nl-NL" sz="2000" dirty="0"/>
              <a:t>, images, reviews, pricing details, </a:t>
            </a:r>
            <a:r>
              <a:rPr lang="nl-NL" sz="2000" dirty="0" err="1"/>
              <a:t>related</a:t>
            </a:r>
            <a:r>
              <a:rPr lang="nl-NL" sz="2000" dirty="0"/>
              <a:t> </a:t>
            </a:r>
            <a:r>
              <a:rPr lang="nl-NL" sz="2000" dirty="0" err="1"/>
              <a:t>offerings</a:t>
            </a:r>
            <a:r>
              <a:rPr lang="nl-NL" sz="2000" dirty="0"/>
              <a:t>, stock status</a:t>
            </a:r>
          </a:p>
          <a:p>
            <a:r>
              <a:rPr lang="nl-NL" sz="2400" dirty="0" err="1" smtClean="0"/>
              <a:t>Some</a:t>
            </a:r>
            <a:r>
              <a:rPr lang="nl-NL" sz="2400" dirty="0" smtClean="0"/>
              <a:t> </a:t>
            </a:r>
            <a:r>
              <a:rPr lang="nl-NL" sz="2400" dirty="0" err="1" smtClean="0"/>
              <a:t>Products</a:t>
            </a:r>
            <a:r>
              <a:rPr lang="nl-NL" sz="2400" dirty="0" smtClean="0"/>
              <a:t> </a:t>
            </a:r>
            <a:r>
              <a:rPr lang="nl-NL" sz="2400" dirty="0"/>
              <a:t>are </a:t>
            </a:r>
            <a:r>
              <a:rPr lang="nl-NL" sz="2400" dirty="0" err="1"/>
              <a:t>added</a:t>
            </a:r>
            <a:r>
              <a:rPr lang="nl-NL" sz="2400" dirty="0"/>
              <a:t> </a:t>
            </a:r>
            <a:r>
              <a:rPr lang="nl-NL" sz="2400" dirty="0" err="1"/>
              <a:t>and</a:t>
            </a:r>
            <a:r>
              <a:rPr lang="nl-NL" sz="2400" dirty="0"/>
              <a:t> </a:t>
            </a:r>
            <a:r>
              <a:rPr lang="nl-NL" sz="2400" dirty="0" err="1"/>
              <a:t>updated</a:t>
            </a:r>
            <a:r>
              <a:rPr lang="nl-NL" sz="2400" dirty="0"/>
              <a:t> </a:t>
            </a:r>
            <a:r>
              <a:rPr lang="nl-NL" sz="2400" dirty="0" err="1"/>
              <a:t>and</a:t>
            </a:r>
            <a:r>
              <a:rPr lang="nl-NL" sz="2400" dirty="0"/>
              <a:t> </a:t>
            </a:r>
            <a:r>
              <a:rPr lang="nl-NL" sz="2400" dirty="0" err="1"/>
              <a:t>removed</a:t>
            </a:r>
            <a:r>
              <a:rPr lang="nl-NL" sz="2400" dirty="0"/>
              <a:t> </a:t>
            </a:r>
            <a:r>
              <a:rPr lang="nl-NL" sz="2400" dirty="0" err="1"/>
              <a:t>every</a:t>
            </a:r>
            <a:r>
              <a:rPr lang="nl-NL" sz="2400" dirty="0"/>
              <a:t> </a:t>
            </a:r>
            <a:r>
              <a:rPr lang="nl-NL" sz="2400" dirty="0" err="1"/>
              <a:t>day</a:t>
            </a:r>
            <a:endParaRPr lang="nl-NL" sz="2400" dirty="0"/>
          </a:p>
          <a:p>
            <a:pPr lvl="1"/>
            <a:r>
              <a:rPr lang="nl-NL" sz="2000" dirty="0" err="1"/>
              <a:t>Although</a:t>
            </a:r>
            <a:r>
              <a:rPr lang="nl-NL" sz="2000" dirty="0"/>
              <a:t> most </a:t>
            </a:r>
            <a:r>
              <a:rPr lang="nl-NL" sz="2000" dirty="0" err="1"/>
              <a:t>products</a:t>
            </a:r>
            <a:r>
              <a:rPr lang="nl-NL" sz="2000" dirty="0"/>
              <a:t> do </a:t>
            </a:r>
            <a:r>
              <a:rPr lang="nl-NL" sz="2000" dirty="0" err="1"/>
              <a:t>not</a:t>
            </a:r>
            <a:r>
              <a:rPr lang="nl-NL" sz="2000" dirty="0"/>
              <a:t> change </a:t>
            </a:r>
            <a:r>
              <a:rPr lang="nl-NL" sz="2000" dirty="0" err="1"/>
              <a:t>very</a:t>
            </a:r>
            <a:r>
              <a:rPr lang="nl-NL" sz="2000" dirty="0"/>
              <a:t> </a:t>
            </a:r>
            <a:r>
              <a:rPr lang="nl-NL" sz="2000" dirty="0" err="1"/>
              <a:t>frequently</a:t>
            </a:r>
            <a:endParaRPr lang="nl-NL" sz="2000" dirty="0"/>
          </a:p>
          <a:p>
            <a:pPr lvl="1"/>
            <a:r>
              <a:rPr lang="nl-NL" sz="2000" dirty="0" err="1"/>
              <a:t>Some</a:t>
            </a:r>
            <a:r>
              <a:rPr lang="nl-NL" sz="2000" dirty="0"/>
              <a:t> </a:t>
            </a:r>
            <a:r>
              <a:rPr lang="nl-NL" sz="2000" dirty="0" err="1"/>
              <a:t>vendors</a:t>
            </a:r>
            <a:r>
              <a:rPr lang="nl-NL" sz="2000" dirty="0"/>
              <a:t> do bulk </a:t>
            </a:r>
            <a:r>
              <a:rPr lang="nl-NL" sz="2000" dirty="0" err="1"/>
              <a:t>manipulation</a:t>
            </a:r>
            <a:r>
              <a:rPr lang="nl-NL" sz="2000" dirty="0"/>
              <a:t> of product details</a:t>
            </a:r>
            <a:endParaRPr lang="en-US" sz="2000"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an 7"/>
          <p:cNvSpPr/>
          <p:nvPr/>
        </p:nvSpPr>
        <p:spPr>
          <a:xfrm>
            <a:off x="7036008" y="4584125"/>
            <a:ext cx="3111500" cy="1663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Products</a:t>
            </a:r>
            <a:endParaRPr lang="en-US" dirty="0"/>
          </a:p>
        </p:txBody>
      </p:sp>
      <p:sp>
        <p:nvSpPr>
          <p:cNvPr id="9" name="Left Arrow 8"/>
          <p:cNvSpPr/>
          <p:nvPr/>
        </p:nvSpPr>
        <p:spPr>
          <a:xfrm>
            <a:off x="9963358" y="5181025"/>
            <a:ext cx="2400300" cy="850900"/>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TextBox 9"/>
          <p:cNvSpPr txBox="1"/>
          <p:nvPr/>
        </p:nvSpPr>
        <p:spPr>
          <a:xfrm>
            <a:off x="10172908" y="5415975"/>
            <a:ext cx="2050561" cy="400110"/>
          </a:xfrm>
          <a:prstGeom prst="rect">
            <a:avLst/>
          </a:prstGeom>
          <a:noFill/>
        </p:spPr>
        <p:txBody>
          <a:bodyPr wrap="none" rtlCol="0">
            <a:spAutoFit/>
          </a:bodyPr>
          <a:lstStyle/>
          <a:p>
            <a:r>
              <a:rPr lang="nl-NL" sz="2000" dirty="0" smtClean="0"/>
              <a:t>Product updates</a:t>
            </a:r>
            <a:endParaRPr lang="en-US" sz="2000" dirty="0" err="1" smtClean="0"/>
          </a:p>
        </p:txBody>
      </p:sp>
      <p:cxnSp>
        <p:nvCxnSpPr>
          <p:cNvPr id="11" name="Straight Arrow Connector 10"/>
          <p:cNvCxnSpPr/>
          <p:nvPr/>
        </p:nvCxnSpPr>
        <p:spPr>
          <a:xfrm>
            <a:off x="3880058" y="4888925"/>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3880058" y="5003225"/>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3880058" y="5117525"/>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3880058" y="5231825"/>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3880058" y="5346125"/>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3880058" y="5460425"/>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3880058" y="5574725"/>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880058" y="5689025"/>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3880058" y="5803325"/>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3880058" y="5917625"/>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880058" y="6031925"/>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426292" y="4703565"/>
            <a:ext cx="2534668" cy="1569660"/>
          </a:xfrm>
          <a:prstGeom prst="rect">
            <a:avLst/>
          </a:prstGeom>
          <a:solidFill>
            <a:schemeClr val="accent2">
              <a:lumMod val="40000"/>
              <a:lumOff val="60000"/>
            </a:schemeClr>
          </a:solidFill>
        </p:spPr>
        <p:txBody>
          <a:bodyPr wrap="none" rtlCol="0">
            <a:spAutoFit/>
          </a:bodyPr>
          <a:lstStyle/>
          <a:p>
            <a:r>
              <a:rPr lang="nl-NL" dirty="0" smtClean="0"/>
              <a:t>Webshop </a:t>
            </a:r>
            <a:r>
              <a:rPr lang="nl-NL" dirty="0" err="1" smtClean="0"/>
              <a:t>visits</a:t>
            </a:r>
            <a:endParaRPr lang="nl-NL" dirty="0" smtClean="0"/>
          </a:p>
          <a:p>
            <a:pPr marL="342900" indent="-342900">
              <a:buFontTx/>
              <a:buChar char="-"/>
            </a:pPr>
            <a:r>
              <a:rPr lang="nl-NL" dirty="0" err="1"/>
              <a:t>s</a:t>
            </a:r>
            <a:r>
              <a:rPr lang="nl-NL" dirty="0" err="1" smtClean="0"/>
              <a:t>earches</a:t>
            </a:r>
            <a:endParaRPr lang="nl-NL" dirty="0" smtClean="0"/>
          </a:p>
          <a:p>
            <a:pPr marL="342900" indent="-342900">
              <a:buFontTx/>
              <a:buChar char="-"/>
            </a:pPr>
            <a:r>
              <a:rPr lang="nl-NL" dirty="0"/>
              <a:t>p</a:t>
            </a:r>
            <a:r>
              <a:rPr lang="nl-NL" dirty="0" smtClean="0"/>
              <a:t>roduct details</a:t>
            </a:r>
          </a:p>
          <a:p>
            <a:pPr marL="342900" indent="-342900">
              <a:buFontTx/>
              <a:buChar char="-"/>
            </a:pPr>
            <a:r>
              <a:rPr lang="nl-NL" dirty="0" smtClean="0"/>
              <a:t>orders</a:t>
            </a:r>
            <a:endParaRPr lang="en-US" dirty="0" err="1" smtClean="0"/>
          </a:p>
        </p:txBody>
      </p:sp>
    </p:spTree>
    <p:extLst>
      <p:ext uri="{BB962C8B-B14F-4D97-AF65-F5344CB8AC3E}">
        <p14:creationId xmlns:p14="http://schemas.microsoft.com/office/powerpoint/2010/main" val="1536581953"/>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912828"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Case of Web Shop –  </a:t>
            </a:r>
            <a:br>
              <a:rPr lang="fr-FR" sz="6000" dirty="0" smtClean="0">
                <a:solidFill>
                  <a:schemeClr val="accent4">
                    <a:lumMod val="75000"/>
                  </a:schemeClr>
                </a:solidFill>
                <a:latin typeface="Trebuchet MS Bold" charset="0"/>
                <a:cs typeface="Trebuchet MS Bold" charset="0"/>
              </a:rPr>
            </a:br>
            <a:r>
              <a:rPr lang="fr-FR" sz="6000" dirty="0" smtClean="0">
                <a:solidFill>
                  <a:schemeClr val="accent4">
                    <a:lumMod val="75000"/>
                  </a:schemeClr>
                </a:solidFill>
                <a:latin typeface="Trebuchet MS Bold" charset="0"/>
                <a:cs typeface="Trebuchet MS Bold" charset="0"/>
              </a:rPr>
              <a:t> Usage Patterns &amp; Architecture</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7" name="Content Placeholder 6"/>
          <p:cNvSpPr>
            <a:spLocks noGrp="1"/>
          </p:cNvSpPr>
          <p:nvPr>
            <p:ph idx="1"/>
          </p:nvPr>
        </p:nvSpPr>
        <p:spPr/>
        <p:txBody>
          <a:bodyPr/>
          <a:lstStyle/>
          <a:p>
            <a:endParaRPr lang="nl-NL"/>
          </a:p>
        </p:txBody>
      </p:sp>
      <p:sp>
        <p:nvSpPr>
          <p:cNvPr id="23" name="Can 22"/>
          <p:cNvSpPr/>
          <p:nvPr/>
        </p:nvSpPr>
        <p:spPr>
          <a:xfrm>
            <a:off x="7063432" y="2269550"/>
            <a:ext cx="3111500" cy="1663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Products</a:t>
            </a:r>
            <a:endParaRPr lang="en-US" dirty="0"/>
          </a:p>
        </p:txBody>
      </p:sp>
      <p:sp>
        <p:nvSpPr>
          <p:cNvPr id="24" name="Left Arrow 23"/>
          <p:cNvSpPr/>
          <p:nvPr/>
        </p:nvSpPr>
        <p:spPr>
          <a:xfrm>
            <a:off x="9990782" y="2866450"/>
            <a:ext cx="2400300" cy="850900"/>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25" name="TextBox 24"/>
          <p:cNvSpPr txBox="1"/>
          <p:nvPr/>
        </p:nvSpPr>
        <p:spPr>
          <a:xfrm>
            <a:off x="10200332" y="3101400"/>
            <a:ext cx="2050561" cy="400110"/>
          </a:xfrm>
          <a:prstGeom prst="rect">
            <a:avLst/>
          </a:prstGeom>
          <a:noFill/>
        </p:spPr>
        <p:txBody>
          <a:bodyPr wrap="none" rtlCol="0">
            <a:spAutoFit/>
          </a:bodyPr>
          <a:lstStyle/>
          <a:p>
            <a:r>
              <a:rPr lang="nl-NL" sz="2000" dirty="0" smtClean="0"/>
              <a:t>Product updates</a:t>
            </a:r>
            <a:endParaRPr lang="en-US" sz="2000" dirty="0" err="1" smtClean="0"/>
          </a:p>
        </p:txBody>
      </p:sp>
      <p:cxnSp>
        <p:nvCxnSpPr>
          <p:cNvPr id="26" name="Straight Arrow Connector 25"/>
          <p:cNvCxnSpPr/>
          <p:nvPr/>
        </p:nvCxnSpPr>
        <p:spPr>
          <a:xfrm>
            <a:off x="3907482" y="2574350"/>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3907482" y="2688650"/>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p:nvPr/>
        </p:nvCxnSpPr>
        <p:spPr>
          <a:xfrm>
            <a:off x="3907482" y="2802950"/>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9" name="Straight Arrow Connector 28"/>
          <p:cNvCxnSpPr/>
          <p:nvPr/>
        </p:nvCxnSpPr>
        <p:spPr>
          <a:xfrm>
            <a:off x="3907482" y="2917250"/>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p:nvPr/>
        </p:nvCxnSpPr>
        <p:spPr>
          <a:xfrm>
            <a:off x="3907482" y="3031550"/>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1" name="Straight Arrow Connector 30"/>
          <p:cNvCxnSpPr/>
          <p:nvPr/>
        </p:nvCxnSpPr>
        <p:spPr>
          <a:xfrm>
            <a:off x="3907482" y="3145850"/>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3907482" y="3260150"/>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3907482" y="3374450"/>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3907482" y="3488750"/>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3907482" y="3603050"/>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3907482" y="3717350"/>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7" name="TextBox 36"/>
          <p:cNvSpPr txBox="1"/>
          <p:nvPr/>
        </p:nvSpPr>
        <p:spPr>
          <a:xfrm>
            <a:off x="1453716" y="2388990"/>
            <a:ext cx="2534668" cy="1569660"/>
          </a:xfrm>
          <a:prstGeom prst="rect">
            <a:avLst/>
          </a:prstGeom>
          <a:solidFill>
            <a:schemeClr val="accent2">
              <a:lumMod val="40000"/>
              <a:lumOff val="60000"/>
            </a:schemeClr>
          </a:solidFill>
        </p:spPr>
        <p:txBody>
          <a:bodyPr wrap="none" rtlCol="0">
            <a:spAutoFit/>
          </a:bodyPr>
          <a:lstStyle/>
          <a:p>
            <a:r>
              <a:rPr lang="nl-NL" dirty="0" smtClean="0"/>
              <a:t>Webshop </a:t>
            </a:r>
            <a:r>
              <a:rPr lang="nl-NL" dirty="0" err="1" smtClean="0"/>
              <a:t>visits</a:t>
            </a:r>
            <a:endParaRPr lang="nl-NL" dirty="0" smtClean="0"/>
          </a:p>
          <a:p>
            <a:pPr marL="342900" indent="-342900">
              <a:buFontTx/>
              <a:buChar char="-"/>
            </a:pPr>
            <a:r>
              <a:rPr lang="nl-NL" dirty="0" err="1"/>
              <a:t>s</a:t>
            </a:r>
            <a:r>
              <a:rPr lang="nl-NL" dirty="0" err="1" smtClean="0"/>
              <a:t>earches</a:t>
            </a:r>
            <a:endParaRPr lang="nl-NL" dirty="0" smtClean="0"/>
          </a:p>
          <a:p>
            <a:pPr marL="342900" indent="-342900">
              <a:buFontTx/>
              <a:buChar char="-"/>
            </a:pPr>
            <a:r>
              <a:rPr lang="nl-NL" dirty="0"/>
              <a:t>p</a:t>
            </a:r>
            <a:r>
              <a:rPr lang="nl-NL" dirty="0" smtClean="0"/>
              <a:t>roduct details</a:t>
            </a:r>
          </a:p>
          <a:p>
            <a:pPr marL="342900" indent="-342900">
              <a:buFontTx/>
              <a:buChar char="-"/>
            </a:pPr>
            <a:r>
              <a:rPr lang="nl-NL" dirty="0" smtClean="0"/>
              <a:t>orders</a:t>
            </a:r>
            <a:endParaRPr lang="en-US" dirty="0" err="1" smtClean="0"/>
          </a:p>
        </p:txBody>
      </p:sp>
      <p:cxnSp>
        <p:nvCxnSpPr>
          <p:cNvPr id="38" name="Straight Connector 37"/>
          <p:cNvCxnSpPr/>
          <p:nvPr/>
        </p:nvCxnSpPr>
        <p:spPr>
          <a:xfrm flipH="1">
            <a:off x="7451272" y="1672650"/>
            <a:ext cx="12700" cy="43434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9" name="TextBox 38"/>
          <p:cNvSpPr txBox="1"/>
          <p:nvPr/>
        </p:nvSpPr>
        <p:spPr>
          <a:xfrm>
            <a:off x="7006282" y="6016050"/>
            <a:ext cx="1144865" cy="461665"/>
          </a:xfrm>
          <a:prstGeom prst="rect">
            <a:avLst/>
          </a:prstGeom>
          <a:noFill/>
        </p:spPr>
        <p:txBody>
          <a:bodyPr wrap="none" rtlCol="0">
            <a:spAutoFit/>
          </a:bodyPr>
          <a:lstStyle/>
          <a:p>
            <a:r>
              <a:rPr lang="nl-NL" dirty="0" smtClean="0"/>
              <a:t>firewall</a:t>
            </a:r>
            <a:endParaRPr lang="en-US" dirty="0" err="1" smtClean="0"/>
          </a:p>
        </p:txBody>
      </p:sp>
      <p:sp>
        <p:nvSpPr>
          <p:cNvPr id="40" name="TextBox 39"/>
          <p:cNvSpPr txBox="1"/>
          <p:nvPr/>
        </p:nvSpPr>
        <p:spPr>
          <a:xfrm>
            <a:off x="8619182" y="4067452"/>
            <a:ext cx="3881191" cy="1938992"/>
          </a:xfrm>
          <a:prstGeom prst="rect">
            <a:avLst/>
          </a:prstGeom>
          <a:noFill/>
        </p:spPr>
        <p:txBody>
          <a:bodyPr wrap="none" rtlCol="0">
            <a:spAutoFit/>
          </a:bodyPr>
          <a:lstStyle/>
          <a:p>
            <a:r>
              <a:rPr lang="nl-NL" dirty="0" smtClean="0"/>
              <a:t>Data </a:t>
            </a:r>
            <a:r>
              <a:rPr lang="nl-NL" dirty="0" err="1" smtClean="0"/>
              <a:t>manipulation</a:t>
            </a:r>
            <a:endParaRPr lang="nl-NL" dirty="0" smtClean="0"/>
          </a:p>
          <a:p>
            <a:r>
              <a:rPr lang="nl-NL" dirty="0" smtClean="0"/>
              <a:t>Data </a:t>
            </a:r>
            <a:r>
              <a:rPr lang="nl-NL" dirty="0" err="1" smtClean="0"/>
              <a:t>Quality</a:t>
            </a:r>
            <a:r>
              <a:rPr lang="nl-NL" dirty="0" smtClean="0"/>
              <a:t> (</a:t>
            </a:r>
            <a:r>
              <a:rPr lang="nl-NL" dirty="0" err="1" smtClean="0"/>
              <a:t>enforcement</a:t>
            </a:r>
            <a:r>
              <a:rPr lang="nl-NL" dirty="0" smtClean="0"/>
              <a:t>)</a:t>
            </a:r>
          </a:p>
          <a:p>
            <a:r>
              <a:rPr lang="nl-NL" dirty="0" smtClean="0"/>
              <a:t>&lt;10K transactions</a:t>
            </a:r>
          </a:p>
          <a:p>
            <a:r>
              <a:rPr lang="nl-NL" dirty="0" smtClean="0"/>
              <a:t>Batch jobs next </a:t>
            </a:r>
            <a:r>
              <a:rPr lang="nl-NL" dirty="0" err="1" smtClean="0"/>
              <a:t>to</a:t>
            </a:r>
            <a:r>
              <a:rPr lang="nl-NL" dirty="0" smtClean="0"/>
              <a:t> online</a:t>
            </a:r>
          </a:p>
          <a:p>
            <a:r>
              <a:rPr lang="nl-NL" dirty="0" smtClean="0"/>
              <a:t>Speed is </a:t>
            </a:r>
            <a:r>
              <a:rPr lang="nl-NL" dirty="0" err="1" smtClean="0"/>
              <a:t>nice</a:t>
            </a:r>
            <a:endParaRPr lang="en-US" dirty="0" err="1" smtClean="0"/>
          </a:p>
        </p:txBody>
      </p:sp>
      <p:sp>
        <p:nvSpPr>
          <p:cNvPr id="41" name="TextBox 40"/>
          <p:cNvSpPr txBox="1"/>
          <p:nvPr/>
        </p:nvSpPr>
        <p:spPr>
          <a:xfrm>
            <a:off x="1453716" y="4067452"/>
            <a:ext cx="1680268" cy="2031325"/>
          </a:xfrm>
          <a:prstGeom prst="rect">
            <a:avLst/>
          </a:prstGeom>
          <a:noFill/>
        </p:spPr>
        <p:txBody>
          <a:bodyPr wrap="none" rtlCol="0">
            <a:spAutoFit/>
          </a:bodyPr>
          <a:lstStyle/>
          <a:p>
            <a:r>
              <a:rPr lang="nl-NL" dirty="0" smtClean="0"/>
              <a:t>Read </a:t>
            </a:r>
            <a:r>
              <a:rPr lang="nl-NL" dirty="0" err="1" smtClean="0"/>
              <a:t>only</a:t>
            </a:r>
            <a:endParaRPr lang="nl-NL" dirty="0" smtClean="0"/>
          </a:p>
          <a:p>
            <a:r>
              <a:rPr lang="nl-NL" dirty="0" smtClean="0"/>
              <a:t>On line</a:t>
            </a:r>
          </a:p>
          <a:p>
            <a:r>
              <a:rPr lang="nl-NL" dirty="0"/>
              <a:t>Speed is </a:t>
            </a:r>
            <a:r>
              <a:rPr lang="nl-NL" dirty="0" err="1"/>
              <a:t>crucial</a:t>
            </a:r>
            <a:r>
              <a:rPr lang="nl-NL" dirty="0"/>
              <a:t> </a:t>
            </a:r>
            <a:endParaRPr lang="nl-NL" dirty="0" smtClean="0"/>
          </a:p>
          <a:p>
            <a:r>
              <a:rPr lang="nl-NL" dirty="0" smtClean="0"/>
              <a:t>XHTML &amp; JSON</a:t>
            </a:r>
          </a:p>
          <a:p>
            <a:r>
              <a:rPr lang="nl-NL" dirty="0" smtClean="0"/>
              <a:t>&gt; 5M </a:t>
            </a:r>
            <a:r>
              <a:rPr lang="nl-NL" dirty="0" err="1" smtClean="0"/>
              <a:t>visits</a:t>
            </a:r>
            <a:endParaRPr lang="nl-NL" dirty="0" smtClean="0"/>
          </a:p>
          <a:p>
            <a:endParaRPr lang="nl-NL" dirty="0" smtClean="0"/>
          </a:p>
          <a:p>
            <a:endParaRPr lang="en-US" dirty="0" err="1" smtClean="0"/>
          </a:p>
        </p:txBody>
      </p:sp>
    </p:spTree>
    <p:extLst>
      <p:ext uri="{BB962C8B-B14F-4D97-AF65-F5344CB8AC3E}">
        <p14:creationId xmlns:p14="http://schemas.microsoft.com/office/powerpoint/2010/main" val="153326736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Rectangle 2"/>
          <p:cNvSpPr/>
          <p:nvPr/>
        </p:nvSpPr>
        <p:spPr>
          <a:xfrm>
            <a:off x="-778933" y="1789734"/>
            <a:ext cx="2562577" cy="43627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Case of Web Shop – </a:t>
            </a:r>
            <a:r>
              <a:rPr lang="fr-FR" sz="7200" dirty="0" err="1" smtClean="0">
                <a:solidFill>
                  <a:schemeClr val="accent4">
                    <a:lumMod val="75000"/>
                  </a:schemeClr>
                </a:solidFill>
                <a:latin typeface="Trebuchet MS Bold" charset="0"/>
                <a:cs typeface="Trebuchet MS Bold" charset="0"/>
              </a:rPr>
              <a:t>Technology</a:t>
            </a:r>
            <a:r>
              <a:rPr lang="fr-FR" sz="7200" dirty="0" smtClean="0">
                <a:solidFill>
                  <a:schemeClr val="accent4">
                    <a:lumMod val="75000"/>
                  </a:schemeClr>
                </a:solidFill>
                <a:latin typeface="Trebuchet MS Bold" charset="0"/>
                <a:cs typeface="Trebuchet MS Bold" charset="0"/>
              </a:rPr>
              <a:t> and Architecture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42" name="Can 41"/>
          <p:cNvSpPr/>
          <p:nvPr/>
        </p:nvSpPr>
        <p:spPr>
          <a:xfrm>
            <a:off x="4492488" y="3431537"/>
            <a:ext cx="2023785" cy="12312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Products</a:t>
            </a:r>
            <a:endParaRPr lang="en-US" dirty="0"/>
          </a:p>
        </p:txBody>
      </p:sp>
      <p:sp>
        <p:nvSpPr>
          <p:cNvPr id="43" name="Can 42"/>
          <p:cNvSpPr/>
          <p:nvPr/>
        </p:nvSpPr>
        <p:spPr>
          <a:xfrm>
            <a:off x="4365488" y="3202937"/>
            <a:ext cx="2023785" cy="12312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Products</a:t>
            </a:r>
            <a:endParaRPr lang="en-US" dirty="0"/>
          </a:p>
        </p:txBody>
      </p:sp>
      <p:sp>
        <p:nvSpPr>
          <p:cNvPr id="44" name="Can 43"/>
          <p:cNvSpPr/>
          <p:nvPr/>
        </p:nvSpPr>
        <p:spPr>
          <a:xfrm>
            <a:off x="4238488" y="2974337"/>
            <a:ext cx="2023785" cy="123126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Products</a:t>
            </a:r>
            <a:endParaRPr lang="en-US" dirty="0"/>
          </a:p>
        </p:txBody>
      </p:sp>
      <p:cxnSp>
        <p:nvCxnSpPr>
          <p:cNvPr id="45" name="Straight Arrow Connector 44"/>
          <p:cNvCxnSpPr/>
          <p:nvPr/>
        </p:nvCxnSpPr>
        <p:spPr>
          <a:xfrm>
            <a:off x="1139688" y="3049902"/>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1139688" y="3164202"/>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1139688" y="3278502"/>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1139688" y="3392802"/>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1139688" y="3507102"/>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139688" y="3621402"/>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139688" y="3735702"/>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139688" y="3850002"/>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139688" y="3964302"/>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139688" y="4078602"/>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p:nvPr/>
        </p:nvCxnSpPr>
        <p:spPr>
          <a:xfrm>
            <a:off x="1139688" y="4192902"/>
            <a:ext cx="3098800" cy="1270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6" name="TextBox 55"/>
          <p:cNvSpPr txBox="1"/>
          <p:nvPr/>
        </p:nvSpPr>
        <p:spPr>
          <a:xfrm>
            <a:off x="153476" y="2864542"/>
            <a:ext cx="2534668" cy="1569660"/>
          </a:xfrm>
          <a:prstGeom prst="rect">
            <a:avLst/>
          </a:prstGeom>
          <a:solidFill>
            <a:schemeClr val="accent2">
              <a:lumMod val="40000"/>
              <a:lumOff val="60000"/>
            </a:schemeClr>
          </a:solidFill>
        </p:spPr>
        <p:txBody>
          <a:bodyPr wrap="none" rtlCol="0">
            <a:spAutoFit/>
          </a:bodyPr>
          <a:lstStyle/>
          <a:p>
            <a:r>
              <a:rPr lang="nl-NL" dirty="0" smtClean="0"/>
              <a:t>Webshop </a:t>
            </a:r>
            <a:r>
              <a:rPr lang="nl-NL" dirty="0" err="1" smtClean="0"/>
              <a:t>visits</a:t>
            </a:r>
            <a:endParaRPr lang="nl-NL" dirty="0" smtClean="0"/>
          </a:p>
          <a:p>
            <a:pPr marL="342900" indent="-342900">
              <a:buFontTx/>
              <a:buChar char="-"/>
            </a:pPr>
            <a:r>
              <a:rPr lang="nl-NL" dirty="0" err="1"/>
              <a:t>s</a:t>
            </a:r>
            <a:r>
              <a:rPr lang="nl-NL" dirty="0" err="1" smtClean="0"/>
              <a:t>earches</a:t>
            </a:r>
            <a:endParaRPr lang="nl-NL" dirty="0" smtClean="0"/>
          </a:p>
          <a:p>
            <a:pPr marL="342900" indent="-342900">
              <a:buFontTx/>
              <a:buChar char="-"/>
            </a:pPr>
            <a:r>
              <a:rPr lang="nl-NL" dirty="0"/>
              <a:t>p</a:t>
            </a:r>
            <a:r>
              <a:rPr lang="nl-NL" dirty="0" smtClean="0"/>
              <a:t>roduct details</a:t>
            </a:r>
          </a:p>
          <a:p>
            <a:pPr marL="342900" indent="-342900">
              <a:buFontTx/>
              <a:buChar char="-"/>
            </a:pPr>
            <a:r>
              <a:rPr lang="nl-NL" dirty="0" smtClean="0"/>
              <a:t>orders</a:t>
            </a:r>
            <a:endParaRPr lang="en-US" dirty="0" err="1" smtClean="0"/>
          </a:p>
        </p:txBody>
      </p:sp>
      <p:cxnSp>
        <p:nvCxnSpPr>
          <p:cNvPr id="57" name="Straight Connector 56"/>
          <p:cNvCxnSpPr/>
          <p:nvPr/>
        </p:nvCxnSpPr>
        <p:spPr>
          <a:xfrm flipH="1">
            <a:off x="6613878" y="2020567"/>
            <a:ext cx="12700" cy="434340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a:off x="6090823" y="6376666"/>
            <a:ext cx="1144865" cy="461665"/>
          </a:xfrm>
          <a:prstGeom prst="rect">
            <a:avLst/>
          </a:prstGeom>
          <a:noFill/>
        </p:spPr>
        <p:txBody>
          <a:bodyPr wrap="none" rtlCol="0">
            <a:spAutoFit/>
          </a:bodyPr>
          <a:lstStyle/>
          <a:p>
            <a:r>
              <a:rPr lang="nl-NL" dirty="0" smtClean="0"/>
              <a:t>firewall</a:t>
            </a:r>
            <a:endParaRPr lang="en-US" dirty="0" err="1" smtClean="0"/>
          </a:p>
        </p:txBody>
      </p:sp>
      <p:sp>
        <p:nvSpPr>
          <p:cNvPr id="59" name="TextBox 58"/>
          <p:cNvSpPr txBox="1"/>
          <p:nvPr/>
        </p:nvSpPr>
        <p:spPr>
          <a:xfrm>
            <a:off x="8799884" y="4669450"/>
            <a:ext cx="2752035" cy="1477328"/>
          </a:xfrm>
          <a:prstGeom prst="rect">
            <a:avLst/>
          </a:prstGeom>
          <a:noFill/>
        </p:spPr>
        <p:txBody>
          <a:bodyPr wrap="none" rtlCol="0">
            <a:spAutoFit/>
          </a:bodyPr>
          <a:lstStyle/>
          <a:p>
            <a:r>
              <a:rPr lang="nl-NL" dirty="0" smtClean="0"/>
              <a:t>Data </a:t>
            </a:r>
            <a:r>
              <a:rPr lang="nl-NL" dirty="0" err="1" smtClean="0"/>
              <a:t>manipulation</a:t>
            </a:r>
            <a:endParaRPr lang="nl-NL" dirty="0" smtClean="0"/>
          </a:p>
          <a:p>
            <a:r>
              <a:rPr lang="nl-NL" dirty="0" smtClean="0"/>
              <a:t>Data </a:t>
            </a:r>
            <a:r>
              <a:rPr lang="nl-NL" dirty="0" err="1" smtClean="0"/>
              <a:t>Quality</a:t>
            </a:r>
            <a:r>
              <a:rPr lang="nl-NL" dirty="0" smtClean="0"/>
              <a:t> (</a:t>
            </a:r>
            <a:r>
              <a:rPr lang="nl-NL" dirty="0" err="1" smtClean="0"/>
              <a:t>enforcement</a:t>
            </a:r>
            <a:r>
              <a:rPr lang="nl-NL" dirty="0" smtClean="0"/>
              <a:t>)</a:t>
            </a:r>
          </a:p>
          <a:p>
            <a:r>
              <a:rPr lang="nl-NL" dirty="0" smtClean="0"/>
              <a:t>&lt;10K transactions</a:t>
            </a:r>
          </a:p>
          <a:p>
            <a:r>
              <a:rPr lang="nl-NL" dirty="0" smtClean="0"/>
              <a:t>Batch jobs next </a:t>
            </a:r>
            <a:r>
              <a:rPr lang="nl-NL" dirty="0" err="1" smtClean="0"/>
              <a:t>to</a:t>
            </a:r>
            <a:r>
              <a:rPr lang="nl-NL" dirty="0" smtClean="0"/>
              <a:t> online</a:t>
            </a:r>
          </a:p>
          <a:p>
            <a:r>
              <a:rPr lang="nl-NL" dirty="0" smtClean="0"/>
              <a:t>Speed is </a:t>
            </a:r>
            <a:r>
              <a:rPr lang="nl-NL" dirty="0" err="1" smtClean="0"/>
              <a:t>nice</a:t>
            </a:r>
            <a:endParaRPr lang="en-US" dirty="0" err="1" smtClean="0"/>
          </a:p>
        </p:txBody>
      </p:sp>
      <p:sp>
        <p:nvSpPr>
          <p:cNvPr id="60" name="TextBox 59"/>
          <p:cNvSpPr txBox="1"/>
          <p:nvPr/>
        </p:nvSpPr>
        <p:spPr>
          <a:xfrm>
            <a:off x="153476" y="4669450"/>
            <a:ext cx="1680268" cy="2031325"/>
          </a:xfrm>
          <a:prstGeom prst="rect">
            <a:avLst/>
          </a:prstGeom>
          <a:noFill/>
        </p:spPr>
        <p:txBody>
          <a:bodyPr wrap="none" rtlCol="0">
            <a:spAutoFit/>
          </a:bodyPr>
          <a:lstStyle/>
          <a:p>
            <a:r>
              <a:rPr lang="nl-NL" dirty="0" smtClean="0"/>
              <a:t>Read </a:t>
            </a:r>
            <a:r>
              <a:rPr lang="nl-NL" dirty="0" err="1" smtClean="0"/>
              <a:t>only</a:t>
            </a:r>
            <a:endParaRPr lang="nl-NL" dirty="0" smtClean="0"/>
          </a:p>
          <a:p>
            <a:r>
              <a:rPr lang="nl-NL" dirty="0" smtClean="0"/>
              <a:t>On line</a:t>
            </a:r>
          </a:p>
          <a:p>
            <a:r>
              <a:rPr lang="nl-NL" dirty="0"/>
              <a:t>Speed is </a:t>
            </a:r>
            <a:r>
              <a:rPr lang="nl-NL" dirty="0" err="1"/>
              <a:t>crucial</a:t>
            </a:r>
            <a:r>
              <a:rPr lang="nl-NL" dirty="0"/>
              <a:t> </a:t>
            </a:r>
            <a:endParaRPr lang="nl-NL" dirty="0" smtClean="0"/>
          </a:p>
          <a:p>
            <a:r>
              <a:rPr lang="nl-NL" dirty="0" smtClean="0"/>
              <a:t>XHTML &amp; JSON</a:t>
            </a:r>
          </a:p>
          <a:p>
            <a:r>
              <a:rPr lang="nl-NL" dirty="0" smtClean="0"/>
              <a:t>&gt; 1M </a:t>
            </a:r>
            <a:r>
              <a:rPr lang="nl-NL" dirty="0" err="1" smtClean="0"/>
              <a:t>visits</a:t>
            </a:r>
            <a:endParaRPr lang="nl-NL" dirty="0" smtClean="0"/>
          </a:p>
          <a:p>
            <a:endParaRPr lang="nl-NL" dirty="0" smtClean="0"/>
          </a:p>
          <a:p>
            <a:endParaRPr lang="en-US" dirty="0" err="1" smtClean="0"/>
          </a:p>
        </p:txBody>
      </p:sp>
      <p:sp>
        <p:nvSpPr>
          <p:cNvPr id="61" name="TextBox 60"/>
          <p:cNvSpPr txBox="1"/>
          <p:nvPr/>
        </p:nvSpPr>
        <p:spPr>
          <a:xfrm>
            <a:off x="4824622" y="1789734"/>
            <a:ext cx="851515" cy="461665"/>
          </a:xfrm>
          <a:prstGeom prst="rect">
            <a:avLst/>
          </a:prstGeom>
          <a:noFill/>
        </p:spPr>
        <p:txBody>
          <a:bodyPr wrap="none" rtlCol="0">
            <a:spAutoFit/>
          </a:bodyPr>
          <a:lstStyle/>
          <a:p>
            <a:r>
              <a:rPr lang="nl-NL" dirty="0" smtClean="0"/>
              <a:t>DMZ</a:t>
            </a:r>
            <a:endParaRPr lang="en-US" dirty="0" err="1" smtClean="0"/>
          </a:p>
        </p:txBody>
      </p:sp>
      <p:cxnSp>
        <p:nvCxnSpPr>
          <p:cNvPr id="62" name="Straight Connector 61"/>
          <p:cNvCxnSpPr/>
          <p:nvPr/>
        </p:nvCxnSpPr>
        <p:spPr>
          <a:xfrm flipH="1">
            <a:off x="3921478" y="2020566"/>
            <a:ext cx="12700" cy="434340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4172000" y="4669450"/>
            <a:ext cx="2062103" cy="1754326"/>
          </a:xfrm>
          <a:prstGeom prst="rect">
            <a:avLst/>
          </a:prstGeom>
          <a:noFill/>
        </p:spPr>
        <p:txBody>
          <a:bodyPr wrap="none" rtlCol="0">
            <a:spAutoFit/>
          </a:bodyPr>
          <a:lstStyle/>
          <a:p>
            <a:r>
              <a:rPr lang="nl-NL" b="1" dirty="0" smtClean="0"/>
              <a:t>Read </a:t>
            </a:r>
            <a:r>
              <a:rPr lang="nl-NL" b="1" dirty="0" err="1" smtClean="0"/>
              <a:t>only</a:t>
            </a:r>
            <a:endParaRPr lang="nl-NL" b="1" dirty="0" smtClean="0"/>
          </a:p>
          <a:p>
            <a:r>
              <a:rPr lang="nl-NL" b="1" dirty="0" smtClean="0"/>
              <a:t>JSON </a:t>
            </a:r>
            <a:r>
              <a:rPr lang="nl-NL" b="1" dirty="0" err="1" smtClean="0"/>
              <a:t>documents</a:t>
            </a:r>
            <a:endParaRPr lang="nl-NL" b="1" dirty="0" smtClean="0"/>
          </a:p>
          <a:p>
            <a:r>
              <a:rPr lang="nl-NL" b="1" dirty="0" smtClean="0"/>
              <a:t>Images</a:t>
            </a:r>
          </a:p>
          <a:p>
            <a:r>
              <a:rPr lang="nl-NL" b="1" dirty="0" err="1" smtClean="0"/>
              <a:t>Text</a:t>
            </a:r>
            <a:r>
              <a:rPr lang="nl-NL" b="1" dirty="0" smtClean="0"/>
              <a:t> Search</a:t>
            </a:r>
          </a:p>
          <a:p>
            <a:r>
              <a:rPr lang="nl-NL" b="1" dirty="0" err="1" smtClean="0"/>
              <a:t>Scale</a:t>
            </a:r>
            <a:r>
              <a:rPr lang="nl-NL" b="1" dirty="0" smtClean="0"/>
              <a:t> </a:t>
            </a:r>
            <a:r>
              <a:rPr lang="nl-NL" b="1" dirty="0" err="1" smtClean="0"/>
              <a:t>Horizontally</a:t>
            </a:r>
            <a:endParaRPr lang="nl-NL" b="1" dirty="0" smtClean="0"/>
          </a:p>
          <a:p>
            <a:r>
              <a:rPr lang="en-US" b="1" dirty="0" smtClean="0"/>
              <a:t>Stale but consistent</a:t>
            </a:r>
          </a:p>
        </p:txBody>
      </p:sp>
      <p:sp>
        <p:nvSpPr>
          <p:cNvPr id="64" name="Can 63"/>
          <p:cNvSpPr/>
          <p:nvPr/>
        </p:nvSpPr>
        <p:spPr>
          <a:xfrm>
            <a:off x="7235688" y="2809237"/>
            <a:ext cx="2717800" cy="1733767"/>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smtClean="0"/>
              <a:t>Products</a:t>
            </a:r>
            <a:endParaRPr lang="en-US" dirty="0"/>
          </a:p>
        </p:txBody>
      </p:sp>
      <p:pic>
        <p:nvPicPr>
          <p:cNvPr id="65" name="Picture 6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03162" y="2424090"/>
            <a:ext cx="2059111" cy="5395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6" name="Left Arrow 65"/>
          <p:cNvSpPr/>
          <p:nvPr/>
        </p:nvSpPr>
        <p:spPr>
          <a:xfrm>
            <a:off x="6090823" y="3453840"/>
            <a:ext cx="1348555" cy="44456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ular Callout 66"/>
          <p:cNvSpPr/>
          <p:nvPr/>
        </p:nvSpPr>
        <p:spPr>
          <a:xfrm>
            <a:off x="6741916" y="1576388"/>
            <a:ext cx="2252540" cy="487065"/>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2000"/>
          </a:p>
        </p:txBody>
      </p:sp>
      <p:sp>
        <p:nvSpPr>
          <p:cNvPr id="68" name="TextBox 67"/>
          <p:cNvSpPr txBox="1"/>
          <p:nvPr/>
        </p:nvSpPr>
        <p:spPr>
          <a:xfrm>
            <a:off x="6741916" y="1601788"/>
            <a:ext cx="2252540" cy="400110"/>
          </a:xfrm>
          <a:prstGeom prst="rect">
            <a:avLst/>
          </a:prstGeom>
          <a:noFill/>
        </p:spPr>
        <p:txBody>
          <a:bodyPr wrap="none" rtlCol="0">
            <a:spAutoFit/>
          </a:bodyPr>
          <a:lstStyle/>
          <a:p>
            <a:r>
              <a:rPr lang="nl-NL" sz="2000" dirty="0" err="1" smtClean="0"/>
              <a:t>Nightly</a:t>
            </a:r>
            <a:r>
              <a:rPr lang="nl-NL" sz="2000" dirty="0" smtClean="0"/>
              <a:t> </a:t>
            </a:r>
            <a:r>
              <a:rPr lang="nl-NL" sz="2000" dirty="0" err="1" smtClean="0"/>
              <a:t>generation</a:t>
            </a:r>
            <a:endParaRPr lang="en-US" sz="2000" dirty="0" err="1" smtClean="0"/>
          </a:p>
        </p:txBody>
      </p:sp>
      <p:sp>
        <p:nvSpPr>
          <p:cNvPr id="69" name="Left Arrow 68"/>
          <p:cNvSpPr/>
          <p:nvPr/>
        </p:nvSpPr>
        <p:spPr>
          <a:xfrm>
            <a:off x="9720978" y="3316602"/>
            <a:ext cx="2400300" cy="850900"/>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0" name="TextBox 69"/>
          <p:cNvSpPr txBox="1"/>
          <p:nvPr/>
        </p:nvSpPr>
        <p:spPr>
          <a:xfrm>
            <a:off x="9930528" y="3551552"/>
            <a:ext cx="2050561" cy="400110"/>
          </a:xfrm>
          <a:prstGeom prst="rect">
            <a:avLst/>
          </a:prstGeom>
          <a:noFill/>
        </p:spPr>
        <p:txBody>
          <a:bodyPr wrap="none" rtlCol="0">
            <a:spAutoFit/>
          </a:bodyPr>
          <a:lstStyle/>
          <a:p>
            <a:r>
              <a:rPr lang="nl-NL" sz="2000" dirty="0" smtClean="0"/>
              <a:t>Product updates</a:t>
            </a:r>
            <a:endParaRPr lang="en-US" sz="2000" dirty="0" err="1" smtClean="0"/>
          </a:p>
        </p:txBody>
      </p:sp>
      <p:pic>
        <p:nvPicPr>
          <p:cNvPr id="71" name="Picture 4" descr="Image result for oracle database logo"/>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542352" y="2128867"/>
            <a:ext cx="2081425" cy="6887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6817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61" grpId="0"/>
      <p:bldP spid="63" grpId="0"/>
      <p:bldP spid="66" grpId="0" animBg="1"/>
      <p:bldP spid="6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smtClean="0">
                <a:solidFill>
                  <a:schemeClr val="bg1"/>
                </a:solidFill>
                <a:latin typeface="Trebuchet MS Bold" charset="0"/>
                <a:cs typeface="Trebuchet MS Bold" charset="0"/>
              </a:rPr>
              <a:t>CQRS</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345512633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CQRS</a:t>
            </a:r>
            <a:r>
              <a:rPr lang="nl-NL" sz="6000" dirty="0"/>
              <a:t> </a:t>
            </a:r>
            <a:r>
              <a:rPr lang="nl-NL" sz="6000" dirty="0" smtClean="0"/>
              <a:t>- </a:t>
            </a:r>
            <a:r>
              <a:rPr lang="nl-NL" sz="6000" dirty="0" err="1" smtClean="0">
                <a:solidFill>
                  <a:schemeClr val="accent4">
                    <a:lumMod val="75000"/>
                  </a:schemeClr>
                </a:solidFill>
                <a:latin typeface="Trebuchet MS Bold" charset="0"/>
                <a:cs typeface="Trebuchet MS Bold" charset="0"/>
              </a:rPr>
              <a:t>Command</a:t>
            </a:r>
            <a:r>
              <a:rPr lang="nl-NL" sz="6000" dirty="0" smtClean="0">
                <a:solidFill>
                  <a:schemeClr val="accent4">
                    <a:lumMod val="75000"/>
                  </a:schemeClr>
                </a:solidFill>
                <a:latin typeface="Trebuchet MS Bold" charset="0"/>
                <a:cs typeface="Trebuchet MS Bold" charset="0"/>
              </a:rPr>
              <a:t> </a:t>
            </a:r>
            <a:r>
              <a:rPr lang="nl-NL" sz="6000" dirty="0" err="1">
                <a:solidFill>
                  <a:schemeClr val="accent4">
                    <a:lumMod val="75000"/>
                  </a:schemeClr>
                </a:solidFill>
                <a:latin typeface="Trebuchet MS Bold" charset="0"/>
                <a:cs typeface="Trebuchet MS Bold" charset="0"/>
              </a:rPr>
              <a:t>and</a:t>
            </a:r>
            <a:r>
              <a:rPr lang="nl-NL" sz="6000" dirty="0">
                <a:solidFill>
                  <a:schemeClr val="accent4">
                    <a:lumMod val="75000"/>
                  </a:schemeClr>
                </a:solidFill>
                <a:latin typeface="Trebuchet MS Bold" charset="0"/>
                <a:cs typeface="Trebuchet MS Bold" charset="0"/>
              </a:rPr>
              <a:t> </a:t>
            </a:r>
            <a:r>
              <a:rPr lang="nl-NL" sz="6000" dirty="0" smtClean="0">
                <a:solidFill>
                  <a:schemeClr val="accent4">
                    <a:lumMod val="75000"/>
                  </a:schemeClr>
                </a:solidFill>
                <a:latin typeface="Trebuchet MS Bold" charset="0"/>
                <a:cs typeface="Trebuchet MS Bold" charset="0"/>
              </a:rPr>
              <a:t>Query</a:t>
            </a:r>
            <a:br>
              <a:rPr lang="nl-NL" sz="6000" dirty="0" smtClean="0">
                <a:solidFill>
                  <a:schemeClr val="accent4">
                    <a:lumMod val="75000"/>
                  </a:schemeClr>
                </a:solidFill>
                <a:latin typeface="Trebuchet MS Bold" charset="0"/>
                <a:cs typeface="Trebuchet MS Bold" charset="0"/>
              </a:rPr>
            </a:br>
            <a:r>
              <a:rPr lang="nl-NL" sz="6000" dirty="0" smtClean="0">
                <a:solidFill>
                  <a:schemeClr val="accent4">
                    <a:lumMod val="75000"/>
                  </a:schemeClr>
                </a:solidFill>
                <a:latin typeface="Trebuchet MS Bold" charset="0"/>
                <a:cs typeface="Trebuchet MS Bold" charset="0"/>
              </a:rPr>
              <a:t> </a:t>
            </a:r>
            <a:r>
              <a:rPr lang="nl-NL" sz="6000" dirty="0" err="1" smtClean="0">
                <a:solidFill>
                  <a:schemeClr val="accent4">
                    <a:lumMod val="75000"/>
                  </a:schemeClr>
                </a:solidFill>
                <a:latin typeface="Trebuchet MS Bold" charset="0"/>
                <a:cs typeface="Trebuchet MS Bold" charset="0"/>
              </a:rPr>
              <a:t>Responsibility</a:t>
            </a:r>
            <a:r>
              <a:rPr lang="nl-NL" sz="6000" dirty="0" smtClean="0">
                <a:solidFill>
                  <a:schemeClr val="accent4">
                    <a:lumMod val="75000"/>
                  </a:schemeClr>
                </a:solidFill>
                <a:latin typeface="Trebuchet MS Bold" charset="0"/>
                <a:cs typeface="Trebuchet MS Bold" charset="0"/>
              </a:rPr>
              <a:t> </a:t>
            </a:r>
            <a:r>
              <a:rPr lang="nl-NL" sz="6000" dirty="0" err="1" smtClean="0">
                <a:solidFill>
                  <a:schemeClr val="accent4">
                    <a:lumMod val="75000"/>
                  </a:schemeClr>
                </a:solidFill>
                <a:latin typeface="Trebuchet MS Bold" charset="0"/>
                <a:cs typeface="Trebuchet MS Bold" charset="0"/>
              </a:rPr>
              <a:t>Segragation</a:t>
            </a:r>
            <a:r>
              <a:rPr lang="fr-FR" sz="6000" dirty="0" smtClean="0">
                <a:solidFill>
                  <a:schemeClr val="accent4">
                    <a:lumMod val="75000"/>
                  </a:schemeClr>
                </a:solidFill>
                <a:latin typeface="Trebuchet MS Bold" charset="0"/>
                <a:cs typeface="Trebuchet MS Bold" charset="0"/>
              </a:rPr>
              <a:t> </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9" name="Can 8"/>
          <p:cNvSpPr/>
          <p:nvPr/>
        </p:nvSpPr>
        <p:spPr>
          <a:xfrm>
            <a:off x="7343637" y="3595155"/>
            <a:ext cx="1213427" cy="717945"/>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smtClean="0"/>
              <a:t>Special </a:t>
            </a:r>
            <a:r>
              <a:rPr lang="nl-NL" dirty="0" err="1" smtClean="0"/>
              <a:t>Products</a:t>
            </a:r>
            <a:endParaRPr lang="en-US" dirty="0"/>
          </a:p>
        </p:txBody>
      </p:sp>
      <p:sp>
        <p:nvSpPr>
          <p:cNvPr id="10" name="Can 9"/>
          <p:cNvSpPr/>
          <p:nvPr/>
        </p:nvSpPr>
        <p:spPr>
          <a:xfrm>
            <a:off x="7179115" y="4557912"/>
            <a:ext cx="2023785" cy="123126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smtClean="0"/>
              <a:t>Product Clusters</a:t>
            </a:r>
            <a:endParaRPr lang="en-US" dirty="0"/>
          </a:p>
        </p:txBody>
      </p:sp>
      <p:sp>
        <p:nvSpPr>
          <p:cNvPr id="11" name="Can 10"/>
          <p:cNvSpPr/>
          <p:nvPr/>
        </p:nvSpPr>
        <p:spPr>
          <a:xfrm>
            <a:off x="4461315" y="1881261"/>
            <a:ext cx="2717800" cy="173376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err="1" smtClean="0"/>
              <a:t>Products</a:t>
            </a:r>
            <a:endParaRPr lang="en-US" dirty="0"/>
          </a:p>
        </p:txBody>
      </p:sp>
      <p:sp>
        <p:nvSpPr>
          <p:cNvPr id="12" name="Right Arrow 11"/>
          <p:cNvSpPr/>
          <p:nvPr/>
        </p:nvSpPr>
        <p:spPr>
          <a:xfrm>
            <a:off x="1943100" y="2244432"/>
            <a:ext cx="2909455" cy="104726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Data Manipulation</a:t>
            </a:r>
            <a:endParaRPr lang="nl-NL" dirty="0"/>
          </a:p>
        </p:txBody>
      </p:sp>
      <p:sp>
        <p:nvSpPr>
          <p:cNvPr id="13" name="Right Arrow 12"/>
          <p:cNvSpPr/>
          <p:nvPr/>
        </p:nvSpPr>
        <p:spPr>
          <a:xfrm>
            <a:off x="1943100" y="4313100"/>
            <a:ext cx="2909455" cy="104726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Data Retrieval</a:t>
            </a:r>
            <a:endParaRPr lang="nl-NL" dirty="0"/>
          </a:p>
        </p:txBody>
      </p:sp>
      <p:sp>
        <p:nvSpPr>
          <p:cNvPr id="14" name="Cube 13"/>
          <p:cNvSpPr/>
          <p:nvPr/>
        </p:nvSpPr>
        <p:spPr>
          <a:xfrm>
            <a:off x="5287605" y="5173544"/>
            <a:ext cx="1620982" cy="1091029"/>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Food Stuff</a:t>
            </a:r>
            <a:endParaRPr lang="nl-NL" dirty="0"/>
          </a:p>
        </p:txBody>
      </p:sp>
      <p:sp>
        <p:nvSpPr>
          <p:cNvPr id="15" name="Cube 14"/>
          <p:cNvSpPr/>
          <p:nvPr/>
        </p:nvSpPr>
        <p:spPr>
          <a:xfrm>
            <a:off x="5205344" y="4206951"/>
            <a:ext cx="1891510" cy="483046"/>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Toys</a:t>
            </a:r>
            <a:endParaRPr lang="nl-NL" dirty="0"/>
          </a:p>
        </p:txBody>
      </p:sp>
      <p:sp>
        <p:nvSpPr>
          <p:cNvPr id="16" name="Can 15"/>
          <p:cNvSpPr/>
          <p:nvPr/>
        </p:nvSpPr>
        <p:spPr>
          <a:xfrm>
            <a:off x="9367422" y="3832841"/>
            <a:ext cx="2023785" cy="1231265"/>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dirty="0" smtClean="0"/>
              <a:t>Quick Product Search Index</a:t>
            </a:r>
            <a:endParaRPr lang="en-US" dirty="0"/>
          </a:p>
        </p:txBody>
      </p:sp>
    </p:spTree>
    <p:extLst>
      <p:ext uri="{BB962C8B-B14F-4D97-AF65-F5344CB8AC3E}">
        <p14:creationId xmlns:p14="http://schemas.microsoft.com/office/powerpoint/2010/main" val="1346071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250"/>
                                        <p:tgtEl>
                                          <p:spTgt spid="9"/>
                                        </p:tgtEl>
                                      </p:cBhvr>
                                    </p:animEffect>
                                  </p:childTnLst>
                                </p:cTn>
                              </p:par>
                            </p:childTnLst>
                          </p:cTn>
                        </p:par>
                        <p:par>
                          <p:cTn id="20" fill="hold">
                            <p:stCondLst>
                              <p:cond delay="1250"/>
                            </p:stCondLst>
                            <p:childTnLst>
                              <p:par>
                                <p:cTn id="21" presetID="10" presetClass="entr" presetSubtype="0" fill="hold" grpId="0" nodeType="afterEffect">
                                  <p:stCondLst>
                                    <p:cond delay="0"/>
                                  </p:stCondLst>
                                  <p:childTnLst>
                                    <p:set>
                                      <p:cBhvr>
                                        <p:cTn id="22" dur="1" fill="hold">
                                          <p:stCondLst>
                                            <p:cond delay="0"/>
                                          </p:stCondLst>
                                        </p:cTn>
                                        <p:tgtEl>
                                          <p:spTgt spid="15"/>
                                        </p:tgtEl>
                                        <p:attrNameLst>
                                          <p:attrName>style.visibility</p:attrName>
                                        </p:attrNameLst>
                                      </p:cBhvr>
                                      <p:to>
                                        <p:strVal val="visible"/>
                                      </p:to>
                                    </p:set>
                                    <p:animEffect transition="in" filter="fade">
                                      <p:cBhvr>
                                        <p:cTn id="23" dur="1000"/>
                                        <p:tgtEl>
                                          <p:spTgt spid="15"/>
                                        </p:tgtEl>
                                      </p:cBhvr>
                                    </p:animEffect>
                                  </p:childTnLst>
                                </p:cTn>
                              </p:par>
                            </p:childTnLst>
                          </p:cTn>
                        </p:par>
                        <p:par>
                          <p:cTn id="24" fill="hold">
                            <p:stCondLst>
                              <p:cond delay="2250"/>
                            </p:stCondLst>
                            <p:childTnLst>
                              <p:par>
                                <p:cTn id="25" presetID="10" presetClass="entr" presetSubtype="0"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childTnLst>
                          </p:cTn>
                        </p:par>
                        <p:par>
                          <p:cTn id="32" fill="hold">
                            <p:stCondLst>
                              <p:cond delay="4250"/>
                            </p:stCondLst>
                            <p:childTnLst>
                              <p:par>
                                <p:cTn id="33" presetID="10" presetClass="entr" presetSubtype="0" fill="hold" grpId="0" nodeType="after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10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CQRS </a:t>
            </a:r>
            <a:r>
              <a:rPr lang="fr-FR" sz="7200" dirty="0">
                <a:solidFill>
                  <a:schemeClr val="accent4">
                    <a:lumMod val="75000"/>
                  </a:schemeClr>
                </a:solidFill>
                <a:latin typeface="Trebuchet MS Bold" charset="0"/>
                <a:cs typeface="Trebuchet MS Bold" charset="0"/>
              </a:rPr>
              <a:t>i</a:t>
            </a:r>
            <a:r>
              <a:rPr lang="fr-FR" sz="7200" dirty="0" smtClean="0">
                <a:solidFill>
                  <a:schemeClr val="accent4">
                    <a:lumMod val="75000"/>
                  </a:schemeClr>
                </a:solidFill>
                <a:latin typeface="Trebuchet MS Bold" charset="0"/>
                <a:cs typeface="Trebuchet MS Bold" charset="0"/>
              </a:rPr>
              <a:t>n Oracle </a:t>
            </a:r>
            <a:r>
              <a:rPr lang="fr-FR" sz="7200" dirty="0" err="1" smtClean="0">
                <a:solidFill>
                  <a:schemeClr val="accent4">
                    <a:lumMod val="75000"/>
                  </a:schemeClr>
                </a:solidFill>
                <a:latin typeface="Trebuchet MS Bold" charset="0"/>
                <a:cs typeface="Trebuchet MS Bold" charset="0"/>
              </a:rPr>
              <a:t>Database</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8" name="Can 7"/>
          <p:cNvSpPr/>
          <p:nvPr/>
        </p:nvSpPr>
        <p:spPr>
          <a:xfrm>
            <a:off x="8972326" y="2716414"/>
            <a:ext cx="1829024" cy="1036380"/>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Active Data Guard Standby</a:t>
            </a:r>
            <a:endParaRPr lang="nl-NL" dirty="0"/>
          </a:p>
        </p:txBody>
      </p:sp>
      <p:sp>
        <p:nvSpPr>
          <p:cNvPr id="9" name="Can 8"/>
          <p:cNvSpPr/>
          <p:nvPr/>
        </p:nvSpPr>
        <p:spPr>
          <a:xfrm>
            <a:off x="5463455" y="3186108"/>
            <a:ext cx="2020441" cy="152069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10" name="Cube 9"/>
          <p:cNvSpPr/>
          <p:nvPr/>
        </p:nvSpPr>
        <p:spPr>
          <a:xfrm>
            <a:off x="5566363" y="4914604"/>
            <a:ext cx="1814623" cy="467832"/>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SAN</a:t>
            </a:r>
            <a:endParaRPr lang="nl-NL" dirty="0"/>
          </a:p>
        </p:txBody>
      </p:sp>
      <p:sp>
        <p:nvSpPr>
          <p:cNvPr id="11" name="Rectangle 10"/>
          <p:cNvSpPr/>
          <p:nvPr/>
        </p:nvSpPr>
        <p:spPr>
          <a:xfrm>
            <a:off x="4070717" y="2581352"/>
            <a:ext cx="1495646" cy="4678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Middleware</a:t>
            </a:r>
          </a:p>
          <a:p>
            <a:pPr algn="ctr"/>
            <a:endParaRPr lang="nl-NL" dirty="0"/>
          </a:p>
        </p:txBody>
      </p:sp>
      <p:sp>
        <p:nvSpPr>
          <p:cNvPr id="12" name="Rectangle 11"/>
          <p:cNvSpPr/>
          <p:nvPr/>
        </p:nvSpPr>
        <p:spPr>
          <a:xfrm>
            <a:off x="5793255" y="2581352"/>
            <a:ext cx="1495646" cy="4678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Middleware</a:t>
            </a:r>
          </a:p>
          <a:p>
            <a:pPr algn="ctr"/>
            <a:endParaRPr lang="nl-NL" dirty="0"/>
          </a:p>
        </p:txBody>
      </p:sp>
      <p:sp>
        <p:nvSpPr>
          <p:cNvPr id="13" name="Rectangle 12"/>
          <p:cNvSpPr/>
          <p:nvPr/>
        </p:nvSpPr>
        <p:spPr>
          <a:xfrm>
            <a:off x="7515793" y="2581352"/>
            <a:ext cx="1495646" cy="467833"/>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Middleware</a:t>
            </a:r>
          </a:p>
          <a:p>
            <a:pPr algn="ctr"/>
            <a:endParaRPr lang="nl-NL" dirty="0"/>
          </a:p>
        </p:txBody>
      </p:sp>
      <p:sp>
        <p:nvSpPr>
          <p:cNvPr id="14" name="Rectangle 13"/>
          <p:cNvSpPr/>
          <p:nvPr/>
        </p:nvSpPr>
        <p:spPr>
          <a:xfrm>
            <a:off x="5793255" y="4216342"/>
            <a:ext cx="258789" cy="3402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nl-NL" dirty="0"/>
          </a:p>
        </p:txBody>
      </p:sp>
      <p:sp>
        <p:nvSpPr>
          <p:cNvPr id="15" name="Rectangle 14"/>
          <p:cNvSpPr/>
          <p:nvPr/>
        </p:nvSpPr>
        <p:spPr>
          <a:xfrm>
            <a:off x="6133497" y="4301697"/>
            <a:ext cx="258789" cy="34024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T</a:t>
            </a:r>
            <a:endParaRPr lang="nl-NL" dirty="0"/>
          </a:p>
        </p:txBody>
      </p:sp>
      <p:sp>
        <p:nvSpPr>
          <p:cNvPr id="16" name="Rectangle 15"/>
          <p:cNvSpPr/>
          <p:nvPr/>
        </p:nvSpPr>
        <p:spPr>
          <a:xfrm>
            <a:off x="6580064" y="4021858"/>
            <a:ext cx="460680" cy="254887"/>
          </a:xfrm>
          <a:prstGeom prst="rect">
            <a:avLst/>
          </a:prstGeom>
          <a:solidFill>
            <a:schemeClr val="bg1">
              <a:lumMod val="75000"/>
            </a:schemeClr>
          </a:soli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MV</a:t>
            </a:r>
            <a:endParaRPr lang="nl-NL" sz="1050" dirty="0"/>
          </a:p>
        </p:txBody>
      </p:sp>
      <p:sp>
        <p:nvSpPr>
          <p:cNvPr id="17" name="Rectangle 16"/>
          <p:cNvSpPr/>
          <p:nvPr/>
        </p:nvSpPr>
        <p:spPr>
          <a:xfrm>
            <a:off x="6920306" y="4107213"/>
            <a:ext cx="460680" cy="254887"/>
          </a:xfrm>
          <a:prstGeom prst="rect">
            <a:avLst/>
          </a:prstGeom>
          <a:solidFill>
            <a:schemeClr val="bg1">
              <a:lumMod val="75000"/>
            </a:schemeClr>
          </a:solidFill>
          <a:ln>
            <a:prstDash val="dash"/>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050" dirty="0" smtClean="0"/>
              <a:t>MV</a:t>
            </a:r>
            <a:endParaRPr lang="nl-NL" sz="1050" dirty="0"/>
          </a:p>
        </p:txBody>
      </p:sp>
      <p:sp>
        <p:nvSpPr>
          <p:cNvPr id="18" name="Rectangle 17"/>
          <p:cNvSpPr/>
          <p:nvPr/>
        </p:nvSpPr>
        <p:spPr>
          <a:xfrm>
            <a:off x="6519685" y="4413667"/>
            <a:ext cx="361699" cy="21353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err="1" smtClean="0"/>
              <a:t>idx</a:t>
            </a:r>
            <a:endParaRPr lang="nl-NL" sz="1100" dirty="0"/>
          </a:p>
        </p:txBody>
      </p:sp>
      <p:sp>
        <p:nvSpPr>
          <p:cNvPr id="19" name="Rectangle 18"/>
          <p:cNvSpPr/>
          <p:nvPr/>
        </p:nvSpPr>
        <p:spPr>
          <a:xfrm>
            <a:off x="6827933" y="4392255"/>
            <a:ext cx="361699" cy="21353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err="1" smtClean="0"/>
              <a:t>idx</a:t>
            </a:r>
            <a:endParaRPr lang="nl-NL" sz="1100" dirty="0"/>
          </a:p>
        </p:txBody>
      </p:sp>
      <p:sp>
        <p:nvSpPr>
          <p:cNvPr id="20" name="Rectangle 19"/>
          <p:cNvSpPr/>
          <p:nvPr/>
        </p:nvSpPr>
        <p:spPr>
          <a:xfrm>
            <a:off x="4935435" y="2909427"/>
            <a:ext cx="528020" cy="106739"/>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21" name="Rectangle 20"/>
          <p:cNvSpPr/>
          <p:nvPr/>
        </p:nvSpPr>
        <p:spPr>
          <a:xfrm>
            <a:off x="6959357" y="2909427"/>
            <a:ext cx="283120" cy="8771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22" name="Rectangle 21"/>
          <p:cNvSpPr/>
          <p:nvPr/>
        </p:nvSpPr>
        <p:spPr>
          <a:xfrm>
            <a:off x="8547151" y="2909427"/>
            <a:ext cx="446503" cy="92535"/>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a:p>
        </p:txBody>
      </p:sp>
      <p:sp>
        <p:nvSpPr>
          <p:cNvPr id="23" name="Rounded Rectangle 22"/>
          <p:cNvSpPr/>
          <p:nvPr/>
        </p:nvSpPr>
        <p:spPr>
          <a:xfrm>
            <a:off x="6640379" y="3288831"/>
            <a:ext cx="740607" cy="402972"/>
          </a:xfrm>
          <a:prstGeom prst="roundRect">
            <a:avLst/>
          </a:prstGeom>
        </p:spPr>
        <p:style>
          <a:lnRef idx="1">
            <a:schemeClr val="accent2"/>
          </a:lnRef>
          <a:fillRef idx="3">
            <a:schemeClr val="accent2"/>
          </a:fillRef>
          <a:effectRef idx="2">
            <a:schemeClr val="accent2"/>
          </a:effectRef>
          <a:fontRef idx="minor">
            <a:schemeClr val="lt1"/>
          </a:fontRef>
        </p:style>
        <p:txBody>
          <a:bodyPr rtlCol="0" anchor="ctr"/>
          <a:lstStyle/>
          <a:p>
            <a:pPr algn="ctr"/>
            <a:r>
              <a:rPr lang="en-US" dirty="0" smtClean="0"/>
              <a:t>IMDB</a:t>
            </a:r>
            <a:endParaRPr lang="nl-NL" dirty="0"/>
          </a:p>
        </p:txBody>
      </p:sp>
      <p:sp>
        <p:nvSpPr>
          <p:cNvPr id="24" name="Can 23"/>
          <p:cNvSpPr/>
          <p:nvPr/>
        </p:nvSpPr>
        <p:spPr>
          <a:xfrm>
            <a:off x="4774806" y="4023478"/>
            <a:ext cx="754656" cy="76034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RAC</a:t>
            </a:r>
            <a:endParaRPr lang="nl-NL" dirty="0"/>
          </a:p>
        </p:txBody>
      </p:sp>
      <p:sp>
        <p:nvSpPr>
          <p:cNvPr id="25" name="Can 24"/>
          <p:cNvSpPr/>
          <p:nvPr/>
        </p:nvSpPr>
        <p:spPr>
          <a:xfrm>
            <a:off x="7436368" y="4050356"/>
            <a:ext cx="754656" cy="76034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RAC</a:t>
            </a:r>
            <a:endParaRPr lang="nl-NL" dirty="0"/>
          </a:p>
        </p:txBody>
      </p:sp>
      <p:sp>
        <p:nvSpPr>
          <p:cNvPr id="26" name="Can 25"/>
          <p:cNvSpPr/>
          <p:nvPr/>
        </p:nvSpPr>
        <p:spPr>
          <a:xfrm>
            <a:off x="2014396" y="2976799"/>
            <a:ext cx="1279132" cy="11725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Shard</a:t>
            </a:r>
          </a:p>
          <a:p>
            <a:pPr algn="ctr"/>
            <a:r>
              <a:rPr lang="en-US" dirty="0" smtClean="0"/>
              <a:t>(12c R2)</a:t>
            </a:r>
            <a:endParaRPr lang="nl-NL" dirty="0"/>
          </a:p>
        </p:txBody>
      </p:sp>
      <p:sp>
        <p:nvSpPr>
          <p:cNvPr id="27" name="Can 26"/>
          <p:cNvSpPr/>
          <p:nvPr/>
        </p:nvSpPr>
        <p:spPr>
          <a:xfrm>
            <a:off x="2937943" y="3739992"/>
            <a:ext cx="1279132" cy="1172502"/>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dirty="0" smtClean="0"/>
              <a:t>Shard</a:t>
            </a:r>
          </a:p>
          <a:p>
            <a:pPr algn="ctr"/>
            <a:r>
              <a:rPr lang="en-US" dirty="0" smtClean="0"/>
              <a:t>(12c R2)</a:t>
            </a:r>
            <a:endParaRPr lang="nl-NL" dirty="0"/>
          </a:p>
        </p:txBody>
      </p:sp>
      <p:sp>
        <p:nvSpPr>
          <p:cNvPr id="28" name="Cube 27"/>
          <p:cNvSpPr/>
          <p:nvPr/>
        </p:nvSpPr>
        <p:spPr>
          <a:xfrm>
            <a:off x="3126021" y="5000840"/>
            <a:ext cx="902975" cy="381596"/>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SAN</a:t>
            </a:r>
            <a:endParaRPr lang="nl-NL" dirty="0"/>
          </a:p>
        </p:txBody>
      </p:sp>
      <p:sp>
        <p:nvSpPr>
          <p:cNvPr id="29" name="Cube 28"/>
          <p:cNvSpPr/>
          <p:nvPr/>
        </p:nvSpPr>
        <p:spPr>
          <a:xfrm>
            <a:off x="1989402" y="4187696"/>
            <a:ext cx="750729" cy="366828"/>
          </a:xfrm>
          <a:prstGeom prst="cub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SAN</a:t>
            </a:r>
            <a:endParaRPr lang="nl-NL" dirty="0"/>
          </a:p>
        </p:txBody>
      </p:sp>
      <p:sp>
        <p:nvSpPr>
          <p:cNvPr id="30" name="Rectangle 29"/>
          <p:cNvSpPr/>
          <p:nvPr/>
        </p:nvSpPr>
        <p:spPr>
          <a:xfrm>
            <a:off x="6700534" y="5081124"/>
            <a:ext cx="489098" cy="241004"/>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400" dirty="0" smtClean="0"/>
              <a:t>dbf</a:t>
            </a:r>
            <a:endParaRPr lang="nl-NL" sz="1400" dirty="0"/>
          </a:p>
        </p:txBody>
      </p:sp>
      <p:sp>
        <p:nvSpPr>
          <p:cNvPr id="31" name="Rectangle 30"/>
          <p:cNvSpPr/>
          <p:nvPr/>
        </p:nvSpPr>
        <p:spPr>
          <a:xfrm>
            <a:off x="5566363" y="3635951"/>
            <a:ext cx="567134" cy="294908"/>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smtClean="0"/>
              <a:t>SGA</a:t>
            </a:r>
            <a:endParaRPr lang="nl-NL" dirty="0"/>
          </a:p>
        </p:txBody>
      </p:sp>
      <p:sp>
        <p:nvSpPr>
          <p:cNvPr id="32" name="Rectangle 31"/>
          <p:cNvSpPr/>
          <p:nvPr/>
        </p:nvSpPr>
        <p:spPr>
          <a:xfrm>
            <a:off x="7628719" y="4931296"/>
            <a:ext cx="725434" cy="78046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33" name="TextBox 32"/>
          <p:cNvSpPr txBox="1"/>
          <p:nvPr/>
        </p:nvSpPr>
        <p:spPr>
          <a:xfrm>
            <a:off x="7659069" y="4998962"/>
            <a:ext cx="664734" cy="646331"/>
          </a:xfrm>
          <a:prstGeom prst="rect">
            <a:avLst/>
          </a:prstGeom>
          <a:noFill/>
        </p:spPr>
        <p:txBody>
          <a:bodyPr wrap="none" rtlCol="0">
            <a:spAutoFit/>
          </a:bodyPr>
          <a:lstStyle/>
          <a:p>
            <a:r>
              <a:rPr lang="en-US" dirty="0" smtClean="0"/>
              <a:t>Redo</a:t>
            </a:r>
            <a:br>
              <a:rPr lang="en-US" dirty="0" smtClean="0"/>
            </a:br>
            <a:r>
              <a:rPr lang="en-US" dirty="0" smtClean="0"/>
              <a:t>Logs</a:t>
            </a:r>
            <a:endParaRPr lang="nl-NL" dirty="0"/>
          </a:p>
        </p:txBody>
      </p:sp>
    </p:spTree>
    <p:extLst>
      <p:ext uri="{BB962C8B-B14F-4D97-AF65-F5344CB8AC3E}">
        <p14:creationId xmlns:p14="http://schemas.microsoft.com/office/powerpoint/2010/main" val="315832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3"/>
                                        </p:tgtEl>
                                        <p:attrNameLst>
                                          <p:attrName>style.visibility</p:attrName>
                                        </p:attrNameLst>
                                      </p:cBhvr>
                                      <p:to>
                                        <p:strVal val="visible"/>
                                      </p:to>
                                    </p:set>
                                  </p:childTnLst>
                                </p:cTn>
                              </p:par>
                            </p:childTnLst>
                          </p:cTn>
                        </p:par>
                        <p:par>
                          <p:cTn id="15" fill="hold">
                            <p:stCondLst>
                              <p:cond delay="500"/>
                            </p:stCondLst>
                            <p:childTnLst>
                              <p:par>
                                <p:cTn id="16" presetID="10" presetClass="entr" presetSubtype="0" fill="hold" grpId="0" nodeType="afterEffect">
                                  <p:stCondLst>
                                    <p:cond delay="1000"/>
                                  </p:stCondLst>
                                  <p:childTnLst>
                                    <p:set>
                                      <p:cBhvr>
                                        <p:cTn id="17" dur="1" fill="hold">
                                          <p:stCondLst>
                                            <p:cond delay="0"/>
                                          </p:stCondLst>
                                        </p:cTn>
                                        <p:tgtEl>
                                          <p:spTgt spid="31"/>
                                        </p:tgtEl>
                                        <p:attrNameLst>
                                          <p:attrName>style.visibility</p:attrName>
                                        </p:attrNameLst>
                                      </p:cBhvr>
                                      <p:to>
                                        <p:strVal val="visible"/>
                                      </p:to>
                                    </p:set>
                                    <p:animEffect transition="in" filter="fade">
                                      <p:cBhvr>
                                        <p:cTn id="18" dur="500"/>
                                        <p:tgtEl>
                                          <p:spTgt spid="31"/>
                                        </p:tgtEl>
                                      </p:cBhvr>
                                    </p:animEffect>
                                  </p:childTnLst>
                                </p:cTn>
                              </p:par>
                            </p:childTnLst>
                          </p:cTn>
                        </p:par>
                        <p:par>
                          <p:cTn id="19" fill="hold">
                            <p:stCondLst>
                              <p:cond delay="2000"/>
                            </p:stCondLst>
                            <p:childTnLst>
                              <p:par>
                                <p:cTn id="20" presetID="10" presetClass="entr" presetSubtype="0" fill="hold" grpId="0" nodeType="afterEffect">
                                  <p:stCondLst>
                                    <p:cond delay="150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childTnLst>
                          </p:cTn>
                        </p:par>
                        <p:par>
                          <p:cTn id="23" fill="hold">
                            <p:stCondLst>
                              <p:cond delay="4000"/>
                            </p:stCondLst>
                            <p:childTnLst>
                              <p:par>
                                <p:cTn id="24" presetID="10" presetClass="entr" presetSubtype="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par>
                          <p:cTn id="27" fill="hold">
                            <p:stCondLst>
                              <p:cond delay="4500"/>
                            </p:stCondLst>
                            <p:childTnLst>
                              <p:par>
                                <p:cTn id="28" presetID="10" presetClass="entr" presetSubtype="0" fill="hold" grpId="0" nodeType="afterEffect">
                                  <p:stCondLst>
                                    <p:cond delay="15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500"/>
                                        <p:tgtEl>
                                          <p:spTgt spid="16"/>
                                        </p:tgtEl>
                                      </p:cBhvr>
                                    </p:animEffect>
                                  </p:childTnLst>
                                </p:cTn>
                              </p:par>
                            </p:childTnLst>
                          </p:cTn>
                        </p:par>
                        <p:par>
                          <p:cTn id="31" fill="hold">
                            <p:stCondLst>
                              <p:cond delay="6500"/>
                            </p:stCondLst>
                            <p:childTnLst>
                              <p:par>
                                <p:cTn id="32" presetID="10" presetClass="entr" presetSubtype="0" fill="hold" grpId="0" nodeType="after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par>
                          <p:cTn id="35" fill="hold">
                            <p:stCondLst>
                              <p:cond delay="7000"/>
                            </p:stCondLst>
                            <p:childTnLst>
                              <p:par>
                                <p:cTn id="36" presetID="10" presetClass="entr" presetSubtype="0" fill="hold" grpId="0" nodeType="afterEffect">
                                  <p:stCondLst>
                                    <p:cond delay="175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childTnLst>
                                </p:cTn>
                              </p:par>
                            </p:childTnLst>
                          </p:cTn>
                        </p:par>
                        <p:par>
                          <p:cTn id="39" fill="hold">
                            <p:stCondLst>
                              <p:cond delay="9250"/>
                            </p:stCondLst>
                            <p:childTnLst>
                              <p:par>
                                <p:cTn id="40" presetID="10" presetClass="entr" presetSubtype="0" fill="hold" grpId="0" nodeType="afterEffect">
                                  <p:stCondLst>
                                    <p:cond delay="25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childTnLst>
                                </p:cTn>
                              </p:par>
                            </p:childTnLst>
                          </p:cTn>
                        </p:par>
                        <p:par>
                          <p:cTn id="43" fill="hold">
                            <p:stCondLst>
                              <p:cond delay="10000"/>
                            </p:stCondLst>
                            <p:childTnLst>
                              <p:par>
                                <p:cTn id="44" presetID="10" presetClass="entr" presetSubtype="0" fill="hold" grpId="0" nodeType="afterEffect">
                                  <p:stCondLst>
                                    <p:cond delay="750"/>
                                  </p:stCondLst>
                                  <p:childTnLst>
                                    <p:set>
                                      <p:cBhvr>
                                        <p:cTn id="45" dur="1" fill="hold">
                                          <p:stCondLst>
                                            <p:cond delay="0"/>
                                          </p:stCondLst>
                                        </p:cTn>
                                        <p:tgtEl>
                                          <p:spTgt spid="11"/>
                                        </p:tgtEl>
                                        <p:attrNameLst>
                                          <p:attrName>style.visibility</p:attrName>
                                        </p:attrNameLst>
                                      </p:cBhvr>
                                      <p:to>
                                        <p:strVal val="visible"/>
                                      </p:to>
                                    </p:set>
                                    <p:animEffect transition="in" filter="fade">
                                      <p:cBhvr>
                                        <p:cTn id="46" dur="500"/>
                                        <p:tgtEl>
                                          <p:spTgt spid="11"/>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animEffect transition="in" filter="fade">
                                      <p:cBhvr>
                                        <p:cTn id="49" dur="500"/>
                                        <p:tgtEl>
                                          <p:spTgt spid="2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500"/>
                                        <p:tgtEl>
                                          <p:spTgt spid="13"/>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fade">
                                      <p:cBhvr>
                                        <p:cTn id="55" dur="500"/>
                                        <p:tgtEl>
                                          <p:spTgt spid="22"/>
                                        </p:tgtEl>
                                      </p:cBhvr>
                                    </p:animEffect>
                                  </p:childTnLst>
                                </p:cTn>
                              </p:par>
                            </p:childTnLst>
                          </p:cTn>
                        </p:par>
                        <p:par>
                          <p:cTn id="56" fill="hold">
                            <p:stCondLst>
                              <p:cond delay="11250"/>
                            </p:stCondLst>
                            <p:childTnLst>
                              <p:par>
                                <p:cTn id="57" presetID="10" presetClass="entr" presetSubtype="0" fill="hold" grpId="0" nodeType="afterEffect">
                                  <p:stCondLst>
                                    <p:cond delay="1000"/>
                                  </p:stCondLst>
                                  <p:childTnLst>
                                    <p:set>
                                      <p:cBhvr>
                                        <p:cTn id="58" dur="1" fill="hold">
                                          <p:stCondLst>
                                            <p:cond delay="0"/>
                                          </p:stCondLst>
                                        </p:cTn>
                                        <p:tgtEl>
                                          <p:spTgt spid="8"/>
                                        </p:tgtEl>
                                        <p:attrNameLst>
                                          <p:attrName>style.visibility</p:attrName>
                                        </p:attrNameLst>
                                      </p:cBhvr>
                                      <p:to>
                                        <p:strVal val="visible"/>
                                      </p:to>
                                    </p:set>
                                    <p:animEffect transition="in" filter="fade">
                                      <p:cBhvr>
                                        <p:cTn id="59" dur="500"/>
                                        <p:tgtEl>
                                          <p:spTgt spid="8"/>
                                        </p:tgtEl>
                                      </p:cBhvr>
                                    </p:animEffect>
                                  </p:childTnLst>
                                </p:cTn>
                              </p:par>
                            </p:childTnLst>
                          </p:cTn>
                        </p:par>
                        <p:par>
                          <p:cTn id="60" fill="hold">
                            <p:stCondLst>
                              <p:cond delay="12750"/>
                            </p:stCondLst>
                            <p:childTnLst>
                              <p:par>
                                <p:cTn id="61" presetID="10" presetClass="entr" presetSubtype="0" fill="hold" grpId="0" nodeType="afterEffect">
                                  <p:stCondLst>
                                    <p:cond delay="1000"/>
                                  </p:stCondLst>
                                  <p:childTnLst>
                                    <p:set>
                                      <p:cBhvr>
                                        <p:cTn id="62" dur="1" fill="hold">
                                          <p:stCondLst>
                                            <p:cond delay="0"/>
                                          </p:stCondLst>
                                        </p:cTn>
                                        <p:tgtEl>
                                          <p:spTgt spid="25"/>
                                        </p:tgtEl>
                                        <p:attrNameLst>
                                          <p:attrName>style.visibility</p:attrName>
                                        </p:attrNameLst>
                                      </p:cBhvr>
                                      <p:to>
                                        <p:strVal val="visible"/>
                                      </p:to>
                                    </p:set>
                                    <p:animEffect transition="in" filter="fade">
                                      <p:cBhvr>
                                        <p:cTn id="63" dur="500"/>
                                        <p:tgtEl>
                                          <p:spTgt spid="25"/>
                                        </p:tgtEl>
                                      </p:cBhvr>
                                    </p:animEffect>
                                  </p:childTnLst>
                                </p:cTn>
                              </p:par>
                            </p:childTnLst>
                          </p:cTn>
                        </p:par>
                        <p:par>
                          <p:cTn id="64" fill="hold">
                            <p:stCondLst>
                              <p:cond delay="14250"/>
                            </p:stCondLst>
                            <p:childTnLst>
                              <p:par>
                                <p:cTn id="65" presetID="10" presetClass="entr" presetSubtype="0" fill="hold" grpId="0" nodeType="after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fade">
                                      <p:cBhvr>
                                        <p:cTn id="67" dur="500"/>
                                        <p:tgtEl>
                                          <p:spTgt spid="24"/>
                                        </p:tgtEl>
                                      </p:cBhvr>
                                    </p:animEffect>
                                  </p:childTnLst>
                                </p:cTn>
                              </p:par>
                            </p:childTnLst>
                          </p:cTn>
                        </p:par>
                        <p:par>
                          <p:cTn id="68" fill="hold">
                            <p:stCondLst>
                              <p:cond delay="14750"/>
                            </p:stCondLst>
                            <p:childTnLst>
                              <p:par>
                                <p:cTn id="69" presetID="10" presetClass="entr" presetSubtype="0" fill="hold" grpId="0" nodeType="afterEffect">
                                  <p:stCondLst>
                                    <p:cond delay="125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500"/>
                                        <p:tgtEl>
                                          <p:spTgt spid="23"/>
                                        </p:tgtEl>
                                      </p:cBhvr>
                                    </p:animEffect>
                                  </p:childTnLst>
                                </p:cTn>
                              </p:par>
                            </p:childTnLst>
                          </p:cTn>
                        </p:par>
                        <p:par>
                          <p:cTn id="72" fill="hold">
                            <p:stCondLst>
                              <p:cond delay="16500"/>
                            </p:stCondLst>
                            <p:childTnLst>
                              <p:par>
                                <p:cTn id="73" presetID="10" presetClass="entr" presetSubtype="0" fill="hold" grpId="0" nodeType="afterEffect">
                                  <p:stCondLst>
                                    <p:cond delay="1500"/>
                                  </p:stCondLst>
                                  <p:childTnLst>
                                    <p:set>
                                      <p:cBhvr>
                                        <p:cTn id="74" dur="1" fill="hold">
                                          <p:stCondLst>
                                            <p:cond delay="0"/>
                                          </p:stCondLst>
                                        </p:cTn>
                                        <p:tgtEl>
                                          <p:spTgt spid="26"/>
                                        </p:tgtEl>
                                        <p:attrNameLst>
                                          <p:attrName>style.visibility</p:attrName>
                                        </p:attrNameLst>
                                      </p:cBhvr>
                                      <p:to>
                                        <p:strVal val="visible"/>
                                      </p:to>
                                    </p:set>
                                    <p:animEffect transition="in" filter="fade">
                                      <p:cBhvr>
                                        <p:cTn id="75" dur="500"/>
                                        <p:tgtEl>
                                          <p:spTgt spid="26"/>
                                        </p:tgtEl>
                                      </p:cBhvr>
                                    </p:animEffect>
                                  </p:childTnLst>
                                </p:cTn>
                              </p:par>
                            </p:childTnLst>
                          </p:cTn>
                        </p:par>
                        <p:par>
                          <p:cTn id="76" fill="hold">
                            <p:stCondLst>
                              <p:cond delay="18500"/>
                            </p:stCondLst>
                            <p:childTnLst>
                              <p:par>
                                <p:cTn id="77" presetID="10" presetClass="entr" presetSubtype="0" fill="hold" grpId="0" nodeType="after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28"/>
                                        </p:tgtEl>
                                        <p:attrNameLst>
                                          <p:attrName>style.visibility</p:attrName>
                                        </p:attrNameLst>
                                      </p:cBhvr>
                                      <p:to>
                                        <p:strVal val="visible"/>
                                      </p:to>
                                    </p:set>
                                    <p:animEffect transition="in" filter="fade">
                                      <p:cBhvr>
                                        <p:cTn id="82" dur="500"/>
                                        <p:tgtEl>
                                          <p:spTgt spid="28"/>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fade">
                                      <p:cBhvr>
                                        <p:cTn id="85"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P spid="11" grpId="0" animBg="1"/>
      <p:bldP spid="12" grpId="0" animBg="1"/>
      <p:bldP spid="13"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p:bldLst>
  </p:timing>
</p:sld>
</file>

<file path=ppt/slides/slide8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CQRS</a:t>
            </a:r>
            <a:r>
              <a:rPr lang="nl-NL" sz="6000" dirty="0"/>
              <a:t> </a:t>
            </a:r>
            <a:r>
              <a:rPr lang="nl-NL" sz="6000" dirty="0" smtClean="0"/>
              <a:t>- </a:t>
            </a:r>
            <a:r>
              <a:rPr lang="nl-NL" sz="6000" dirty="0" err="1" smtClean="0">
                <a:solidFill>
                  <a:schemeClr val="accent4">
                    <a:lumMod val="75000"/>
                  </a:schemeClr>
                </a:solidFill>
                <a:latin typeface="Trebuchet MS Bold" charset="0"/>
                <a:cs typeface="Trebuchet MS Bold" charset="0"/>
              </a:rPr>
              <a:t>Command</a:t>
            </a:r>
            <a:r>
              <a:rPr lang="nl-NL" sz="6000" dirty="0" smtClean="0">
                <a:solidFill>
                  <a:schemeClr val="accent4">
                    <a:lumMod val="75000"/>
                  </a:schemeClr>
                </a:solidFill>
                <a:latin typeface="Trebuchet MS Bold" charset="0"/>
                <a:cs typeface="Trebuchet MS Bold" charset="0"/>
              </a:rPr>
              <a:t> </a:t>
            </a:r>
            <a:r>
              <a:rPr lang="nl-NL" sz="6000" dirty="0" err="1">
                <a:solidFill>
                  <a:schemeClr val="accent4">
                    <a:lumMod val="75000"/>
                  </a:schemeClr>
                </a:solidFill>
                <a:latin typeface="Trebuchet MS Bold" charset="0"/>
                <a:cs typeface="Trebuchet MS Bold" charset="0"/>
              </a:rPr>
              <a:t>and</a:t>
            </a:r>
            <a:r>
              <a:rPr lang="nl-NL" sz="6000" dirty="0">
                <a:solidFill>
                  <a:schemeClr val="accent4">
                    <a:lumMod val="75000"/>
                  </a:schemeClr>
                </a:solidFill>
                <a:latin typeface="Trebuchet MS Bold" charset="0"/>
                <a:cs typeface="Trebuchet MS Bold" charset="0"/>
              </a:rPr>
              <a:t> </a:t>
            </a:r>
            <a:r>
              <a:rPr lang="nl-NL" sz="6000" dirty="0" smtClean="0">
                <a:solidFill>
                  <a:schemeClr val="accent4">
                    <a:lumMod val="75000"/>
                  </a:schemeClr>
                </a:solidFill>
                <a:latin typeface="Trebuchet MS Bold" charset="0"/>
                <a:cs typeface="Trebuchet MS Bold" charset="0"/>
              </a:rPr>
              <a:t>Query</a:t>
            </a:r>
            <a:br>
              <a:rPr lang="nl-NL" sz="6000" dirty="0" smtClean="0">
                <a:solidFill>
                  <a:schemeClr val="accent4">
                    <a:lumMod val="75000"/>
                  </a:schemeClr>
                </a:solidFill>
                <a:latin typeface="Trebuchet MS Bold" charset="0"/>
                <a:cs typeface="Trebuchet MS Bold" charset="0"/>
              </a:rPr>
            </a:br>
            <a:r>
              <a:rPr lang="nl-NL" sz="6000" dirty="0" smtClean="0">
                <a:solidFill>
                  <a:schemeClr val="accent4">
                    <a:lumMod val="75000"/>
                  </a:schemeClr>
                </a:solidFill>
                <a:latin typeface="Trebuchet MS Bold" charset="0"/>
                <a:cs typeface="Trebuchet MS Bold" charset="0"/>
              </a:rPr>
              <a:t> </a:t>
            </a:r>
            <a:r>
              <a:rPr lang="nl-NL" sz="6000" dirty="0" err="1" smtClean="0">
                <a:solidFill>
                  <a:schemeClr val="accent4">
                    <a:lumMod val="75000"/>
                  </a:schemeClr>
                </a:solidFill>
                <a:latin typeface="Trebuchet MS Bold" charset="0"/>
                <a:cs typeface="Trebuchet MS Bold" charset="0"/>
              </a:rPr>
              <a:t>Responsibility</a:t>
            </a:r>
            <a:r>
              <a:rPr lang="nl-NL" sz="6000" dirty="0" smtClean="0">
                <a:solidFill>
                  <a:schemeClr val="accent4">
                    <a:lumMod val="75000"/>
                  </a:schemeClr>
                </a:solidFill>
                <a:latin typeface="Trebuchet MS Bold" charset="0"/>
                <a:cs typeface="Trebuchet MS Bold" charset="0"/>
              </a:rPr>
              <a:t> </a:t>
            </a:r>
            <a:r>
              <a:rPr lang="nl-NL" sz="6000" dirty="0" err="1" smtClean="0">
                <a:solidFill>
                  <a:schemeClr val="accent4">
                    <a:lumMod val="75000"/>
                  </a:schemeClr>
                </a:solidFill>
                <a:latin typeface="Trebuchet MS Bold" charset="0"/>
                <a:cs typeface="Trebuchet MS Bold" charset="0"/>
              </a:rPr>
              <a:t>Segragation</a:t>
            </a:r>
            <a:r>
              <a:rPr lang="fr-FR" sz="6000" dirty="0" smtClean="0">
                <a:solidFill>
                  <a:schemeClr val="accent4">
                    <a:lumMod val="75000"/>
                  </a:schemeClr>
                </a:solidFill>
                <a:latin typeface="Trebuchet MS Bold" charset="0"/>
                <a:cs typeface="Trebuchet MS Bold" charset="0"/>
              </a:rPr>
              <a:t> </a:t>
            </a:r>
            <a:endParaRPr lang="fr-FR" sz="60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nl-NL" sz="2400" dirty="0" smtClean="0"/>
              <a:t>Data </a:t>
            </a:r>
            <a:r>
              <a:rPr lang="nl-NL" sz="2400" dirty="0" err="1"/>
              <a:t>manipulation</a:t>
            </a:r>
            <a:r>
              <a:rPr lang="nl-NL" sz="2400" dirty="0"/>
              <a:t> </a:t>
            </a:r>
            <a:r>
              <a:rPr lang="nl-NL" sz="2400" dirty="0" err="1"/>
              <a:t>and</a:t>
            </a:r>
            <a:r>
              <a:rPr lang="nl-NL" sz="2400" dirty="0"/>
              <a:t> retrieval in separate </a:t>
            </a:r>
            <a:r>
              <a:rPr lang="nl-NL" sz="2400" dirty="0" err="1"/>
              <a:t>places</a:t>
            </a:r>
            <a:r>
              <a:rPr lang="nl-NL" sz="2400" dirty="0"/>
              <a:t> </a:t>
            </a:r>
          </a:p>
          <a:p>
            <a:pPr lvl="1"/>
            <a:r>
              <a:rPr lang="nl-NL" dirty="0"/>
              <a:t>(</a:t>
            </a:r>
            <a:r>
              <a:rPr lang="nl-NL" dirty="0" err="1"/>
              <a:t>physical</a:t>
            </a:r>
            <a:r>
              <a:rPr lang="nl-NL" dirty="0"/>
              <a:t> data </a:t>
            </a:r>
            <a:r>
              <a:rPr lang="nl-NL" dirty="0" err="1"/>
              <a:t>proliferation</a:t>
            </a:r>
            <a:r>
              <a:rPr lang="nl-NL" dirty="0" smtClean="0"/>
              <a:t>)</a:t>
            </a:r>
          </a:p>
          <a:p>
            <a:r>
              <a:rPr lang="en-US" sz="2400" dirty="0"/>
              <a:t>Query store is optimized</a:t>
            </a:r>
            <a:br>
              <a:rPr lang="en-US" sz="2400" dirty="0"/>
            </a:br>
            <a:r>
              <a:rPr lang="en-US" sz="2400" dirty="0"/>
              <a:t>for consumers</a:t>
            </a:r>
          </a:p>
          <a:p>
            <a:pPr lvl="1"/>
            <a:r>
              <a:rPr lang="en-US" dirty="0" smtClean="0"/>
              <a:t>Level of detail, format,</a:t>
            </a:r>
            <a:br>
              <a:rPr lang="en-US" dirty="0" smtClean="0"/>
            </a:br>
            <a:r>
              <a:rPr lang="en-US" dirty="0" smtClean="0"/>
              <a:t>filters applied</a:t>
            </a:r>
            <a:endParaRPr lang="nl-NL" dirty="0"/>
          </a:p>
          <a:p>
            <a:r>
              <a:rPr lang="en-US" sz="2400" dirty="0"/>
              <a:t>For performance and </a:t>
            </a:r>
            <a:r>
              <a:rPr lang="en-US" sz="2400" dirty="0" smtClean="0"/>
              <a:t/>
            </a:r>
            <a:br>
              <a:rPr lang="en-US" sz="2400" dirty="0" smtClean="0"/>
            </a:br>
            <a:r>
              <a:rPr lang="en-US" sz="2400" dirty="0" smtClean="0"/>
              <a:t>scalability, independence, </a:t>
            </a:r>
            <a:br>
              <a:rPr lang="en-US" sz="2400" dirty="0" smtClean="0"/>
            </a:br>
            <a:r>
              <a:rPr lang="en-US" sz="2400" dirty="0" smtClean="0"/>
              <a:t>productivity</a:t>
            </a:r>
            <a:br>
              <a:rPr lang="en-US" sz="2400" dirty="0" smtClean="0"/>
            </a:br>
            <a:r>
              <a:rPr lang="en-US" sz="2400" dirty="0" smtClean="0"/>
              <a:t>lower </a:t>
            </a:r>
            <a:r>
              <a:rPr lang="en-US" sz="2400" dirty="0"/>
              <a:t>license fees and </a:t>
            </a:r>
            <a:r>
              <a:rPr lang="en-US" sz="2400" dirty="0" smtClean="0"/>
              <a:t/>
            </a:r>
            <a:br>
              <a:rPr lang="en-US" sz="2400" dirty="0" smtClean="0"/>
            </a:br>
            <a:r>
              <a:rPr lang="en-US" sz="2400" dirty="0" smtClean="0"/>
              <a:t>lower TCO, security</a:t>
            </a:r>
            <a:endParaRPr lang="nl-NL" sz="2400" dirty="0"/>
          </a:p>
          <a:p>
            <a:endParaRPr lang="fr-FR" sz="2400"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pic>
        <p:nvPicPr>
          <p:cNvPr id="7" name="Picture 6"/>
          <p:cNvPicPr>
            <a:picLocks noChangeAspect="1"/>
          </p:cNvPicPr>
          <p:nvPr/>
        </p:nvPicPr>
        <p:blipFill>
          <a:blip r:embed="rId3">
            <a:clrChange>
              <a:clrFrom>
                <a:srgbClr val="FFFFFF"/>
              </a:clrFrom>
              <a:clrTo>
                <a:srgbClr val="FFFFFF">
                  <a:alpha val="0"/>
                </a:srgbClr>
              </a:clrTo>
            </a:clrChange>
          </a:blip>
          <a:stretch>
            <a:fillRect/>
          </a:stretch>
        </p:blipFill>
        <p:spPr>
          <a:xfrm>
            <a:off x="5525509" y="2579914"/>
            <a:ext cx="6081716" cy="3597049"/>
          </a:xfrm>
          <a:prstGeom prst="rect">
            <a:avLst/>
          </a:prstGeom>
        </p:spPr>
      </p:pic>
    </p:spTree>
    <p:extLst>
      <p:ext uri="{BB962C8B-B14F-4D97-AF65-F5344CB8AC3E}">
        <p14:creationId xmlns:p14="http://schemas.microsoft.com/office/powerpoint/2010/main" val="116066600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4800" dirty="0" smtClean="0">
                <a:solidFill>
                  <a:schemeClr val="accent4">
                    <a:lumMod val="75000"/>
                  </a:schemeClr>
                </a:solidFill>
                <a:latin typeface="Trebuchet MS Bold" charset="0"/>
                <a:cs typeface="Trebuchet MS Bold" charset="0"/>
              </a:rPr>
              <a:t>  Explosion of Data Store technologies</a:t>
            </a:r>
            <a:endParaRPr lang="fr-FR" sz="48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Content Placeholder 31"/>
          <p:cNvSpPr>
            <a:spLocks noGrp="1"/>
          </p:cNvSpPr>
          <p:nvPr>
            <p:ph idx="1"/>
          </p:nvPr>
        </p:nvSpPr>
        <p:spPr/>
        <p:txBody>
          <a:bodyPr/>
          <a:lstStyle/>
          <a:p>
            <a:endParaRPr lang="nl-NL"/>
          </a:p>
        </p:txBody>
      </p:sp>
      <p:pic>
        <p:nvPicPr>
          <p:cNvPr id="33" name="Picture 2" descr="Top 10 NoSQL Databases"/>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58003" y="3138301"/>
            <a:ext cx="2643238" cy="1416657"/>
          </a:xfrm>
          <a:prstGeom prst="rect">
            <a:avLst/>
          </a:prstGeom>
          <a:noFill/>
          <a:extLst>
            <a:ext uri="{909E8E84-426E-40DD-AFC4-6F175D3DCCD1}">
              <a14:hiddenFill xmlns:a14="http://schemas.microsoft.com/office/drawing/2010/main">
                <a:solidFill>
                  <a:srgbClr val="FFFFFF"/>
                </a:solidFill>
              </a14:hiddenFill>
            </a:ext>
          </a:extLst>
        </p:spPr>
      </p:pic>
      <p:sp>
        <p:nvSpPr>
          <p:cNvPr id="34" name="Can 33"/>
          <p:cNvSpPr/>
          <p:nvPr/>
        </p:nvSpPr>
        <p:spPr>
          <a:xfrm>
            <a:off x="2072335" y="3130814"/>
            <a:ext cx="2020441" cy="1520692"/>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RDBMS</a:t>
            </a:r>
          </a:p>
          <a:p>
            <a:pPr algn="ctr"/>
            <a:r>
              <a:rPr lang="en-US" dirty="0" smtClean="0"/>
              <a:t>SQL</a:t>
            </a:r>
          </a:p>
          <a:p>
            <a:pPr algn="ctr"/>
            <a:r>
              <a:rPr lang="en-US" dirty="0" smtClean="0"/>
              <a:t>ACID</a:t>
            </a:r>
            <a:endParaRPr lang="nl-NL" dirty="0"/>
          </a:p>
        </p:txBody>
      </p:sp>
      <p:pic>
        <p:nvPicPr>
          <p:cNvPr id="35" name="Picture 2" descr="Image result for logo hadoop"/>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30983" y="4554959"/>
            <a:ext cx="2276771" cy="589684"/>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9203491" y="3390285"/>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37" name="Picture 4" descr="Image result for logo aws aurora"/>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628777" y="3907070"/>
            <a:ext cx="1061114" cy="121599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37"/>
          <p:cNvPicPr>
            <a:picLocks noChangeAspect="1"/>
          </p:cNvPicPr>
          <p:nvPr/>
        </p:nvPicPr>
        <p:blipFill>
          <a:blip r:embed="rId7"/>
          <a:stretch>
            <a:fillRect/>
          </a:stretch>
        </p:blipFill>
        <p:spPr>
          <a:xfrm>
            <a:off x="7472281" y="4752184"/>
            <a:ext cx="2113966" cy="1091080"/>
          </a:xfrm>
          <a:prstGeom prst="rect">
            <a:avLst/>
          </a:prstGeom>
        </p:spPr>
      </p:pic>
      <p:pic>
        <p:nvPicPr>
          <p:cNvPr id="39" name="Picture 8" descr="Image result for logo mysql"/>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407561" y="3658897"/>
            <a:ext cx="1107363" cy="575829"/>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Image result for logo postgresql"/>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124244" y="2101685"/>
            <a:ext cx="1283348" cy="589077"/>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ogo elastic index"/>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80425" y="2464913"/>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4"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30983" y="2988684"/>
            <a:ext cx="1018404" cy="509202"/>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6" descr="Image result for logo azure cosmos db"/>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688034" y="2538617"/>
            <a:ext cx="2001857" cy="606717"/>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 descr="Image result for oracle database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2041842" y="4682337"/>
            <a:ext cx="2081425" cy="688774"/>
          </a:xfrm>
          <a:prstGeom prst="rect">
            <a:avLst/>
          </a:prstGeom>
          <a:noFill/>
          <a:extLst>
            <a:ext uri="{909E8E84-426E-40DD-AFC4-6F175D3DCCD1}">
              <a14:hiddenFill xmlns:a14="http://schemas.microsoft.com/office/drawing/2010/main">
                <a:solidFill>
                  <a:srgbClr val="FFFFFF"/>
                </a:solidFill>
              </a14:hiddenFill>
            </a:ext>
          </a:extLst>
        </p:spPr>
      </p:pic>
      <p:sp>
        <p:nvSpPr>
          <p:cNvPr id="45" name="Cross 44"/>
          <p:cNvSpPr/>
          <p:nvPr/>
        </p:nvSpPr>
        <p:spPr>
          <a:xfrm>
            <a:off x="4304479" y="3389618"/>
            <a:ext cx="974190" cy="1034903"/>
          </a:xfrm>
          <a:prstGeom prst="plus">
            <a:avLst>
              <a:gd name="adj" fmla="val 366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a:p>
        </p:txBody>
      </p:sp>
      <p:pic>
        <p:nvPicPr>
          <p:cNvPr id="5" name="Picture 4"/>
          <p:cNvPicPr>
            <a:picLocks noChangeAspect="1"/>
          </p:cNvPicPr>
          <p:nvPr/>
        </p:nvPicPr>
        <p:blipFill>
          <a:blip r:embed="rId14"/>
          <a:stretch>
            <a:fillRect/>
          </a:stretch>
        </p:blipFill>
        <p:spPr>
          <a:xfrm>
            <a:off x="4534924" y="1354146"/>
            <a:ext cx="1821748" cy="1590006"/>
          </a:xfrm>
          <a:prstGeom prst="rect">
            <a:avLst/>
          </a:prstGeom>
        </p:spPr>
      </p:pic>
      <p:pic>
        <p:nvPicPr>
          <p:cNvPr id="7" name="Picture 6"/>
          <p:cNvPicPr>
            <a:picLocks noChangeAspect="1"/>
          </p:cNvPicPr>
          <p:nvPr/>
        </p:nvPicPr>
        <p:blipFill>
          <a:blip r:embed="rId15"/>
          <a:stretch>
            <a:fillRect/>
          </a:stretch>
        </p:blipFill>
        <p:spPr>
          <a:xfrm>
            <a:off x="6646360" y="4147542"/>
            <a:ext cx="1409259" cy="407416"/>
          </a:xfrm>
          <a:prstGeom prst="rect">
            <a:avLst/>
          </a:prstGeom>
        </p:spPr>
      </p:pic>
    </p:spTree>
    <p:extLst>
      <p:ext uri="{BB962C8B-B14F-4D97-AF65-F5344CB8AC3E}">
        <p14:creationId xmlns:p14="http://schemas.microsoft.com/office/powerpoint/2010/main" val="231515724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9" name="Cloud 28"/>
          <p:cNvSpPr/>
          <p:nvPr/>
        </p:nvSpPr>
        <p:spPr>
          <a:xfrm>
            <a:off x="2113005" y="5263978"/>
            <a:ext cx="3174600" cy="12603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a:xfrm>
            <a:off x="285749" y="250825"/>
            <a:ext cx="11105457"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en-US" sz="6000" dirty="0" smtClean="0">
                <a:solidFill>
                  <a:schemeClr val="accent4">
                    <a:lumMod val="75000"/>
                  </a:schemeClr>
                </a:solidFill>
                <a:latin typeface="Trebuchet MS Bold" charset="0"/>
                <a:cs typeface="Trebuchet MS Bold" charset="0"/>
              </a:rPr>
              <a:t>Synchronizing the Query Stores</a:t>
            </a:r>
            <a:r>
              <a:rPr lang="fr-FR" sz="6000" dirty="0" smtClean="0">
                <a:solidFill>
                  <a:schemeClr val="accent4">
                    <a:lumMod val="75000"/>
                  </a:schemeClr>
                </a:solidFill>
                <a:latin typeface="Trebuchet MS Bold" charset="0"/>
                <a:cs typeface="Trebuchet MS Bold" charset="0"/>
              </a:rPr>
              <a:t> </a:t>
            </a:r>
            <a:endParaRPr lang="fr-FR" sz="60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
        <p:nvSpPr>
          <p:cNvPr id="9" name="Can 8"/>
          <p:cNvSpPr/>
          <p:nvPr/>
        </p:nvSpPr>
        <p:spPr>
          <a:xfrm>
            <a:off x="7343637" y="3595155"/>
            <a:ext cx="1213427" cy="717945"/>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smtClean="0"/>
              <a:t>Special </a:t>
            </a:r>
            <a:r>
              <a:rPr lang="nl-NL" dirty="0" err="1" smtClean="0"/>
              <a:t>Products</a:t>
            </a:r>
            <a:endParaRPr lang="en-US" dirty="0"/>
          </a:p>
        </p:txBody>
      </p:sp>
      <p:sp>
        <p:nvSpPr>
          <p:cNvPr id="10" name="Can 9"/>
          <p:cNvSpPr/>
          <p:nvPr/>
        </p:nvSpPr>
        <p:spPr>
          <a:xfrm>
            <a:off x="7179115" y="4557912"/>
            <a:ext cx="2023785" cy="123126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dirty="0" smtClean="0"/>
              <a:t>Product Clusters</a:t>
            </a:r>
            <a:endParaRPr lang="en-US" dirty="0"/>
          </a:p>
        </p:txBody>
      </p:sp>
      <p:sp>
        <p:nvSpPr>
          <p:cNvPr id="11" name="Can 10"/>
          <p:cNvSpPr/>
          <p:nvPr/>
        </p:nvSpPr>
        <p:spPr>
          <a:xfrm>
            <a:off x="4461315" y="1881261"/>
            <a:ext cx="2717800" cy="1733767"/>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dirty="0" err="1" smtClean="0"/>
              <a:t>Products</a:t>
            </a:r>
            <a:endParaRPr lang="en-US" dirty="0"/>
          </a:p>
        </p:txBody>
      </p:sp>
      <p:sp>
        <p:nvSpPr>
          <p:cNvPr id="12" name="Right Arrow 11"/>
          <p:cNvSpPr/>
          <p:nvPr/>
        </p:nvSpPr>
        <p:spPr>
          <a:xfrm>
            <a:off x="1943100" y="2244432"/>
            <a:ext cx="2909455" cy="1047269"/>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dirty="0" smtClean="0"/>
              <a:t>Data Manipulation</a:t>
            </a:r>
            <a:endParaRPr lang="nl-NL" dirty="0"/>
          </a:p>
        </p:txBody>
      </p:sp>
      <p:sp>
        <p:nvSpPr>
          <p:cNvPr id="13" name="Right Arrow 12"/>
          <p:cNvSpPr/>
          <p:nvPr/>
        </p:nvSpPr>
        <p:spPr>
          <a:xfrm>
            <a:off x="1943100" y="4313100"/>
            <a:ext cx="2909455" cy="1047269"/>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smtClean="0"/>
              <a:t>Data Retrieval</a:t>
            </a:r>
            <a:endParaRPr lang="nl-NL" dirty="0"/>
          </a:p>
        </p:txBody>
      </p:sp>
      <p:sp>
        <p:nvSpPr>
          <p:cNvPr id="14" name="Cube 13"/>
          <p:cNvSpPr/>
          <p:nvPr/>
        </p:nvSpPr>
        <p:spPr>
          <a:xfrm>
            <a:off x="5287605" y="5173544"/>
            <a:ext cx="1620982" cy="1091029"/>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smtClean="0"/>
              <a:t>Food Stuff</a:t>
            </a:r>
            <a:endParaRPr lang="nl-NL" dirty="0"/>
          </a:p>
        </p:txBody>
      </p:sp>
      <p:sp>
        <p:nvSpPr>
          <p:cNvPr id="15" name="Cube 14"/>
          <p:cNvSpPr/>
          <p:nvPr/>
        </p:nvSpPr>
        <p:spPr>
          <a:xfrm>
            <a:off x="5205344" y="4206951"/>
            <a:ext cx="1891510" cy="483046"/>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dirty="0" smtClean="0"/>
              <a:t>Toys</a:t>
            </a:r>
            <a:endParaRPr lang="nl-NL" dirty="0"/>
          </a:p>
        </p:txBody>
      </p:sp>
      <p:sp>
        <p:nvSpPr>
          <p:cNvPr id="16" name="Can 15"/>
          <p:cNvSpPr/>
          <p:nvPr/>
        </p:nvSpPr>
        <p:spPr>
          <a:xfrm>
            <a:off x="9367422" y="3832841"/>
            <a:ext cx="2023785" cy="1231265"/>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dirty="0" smtClean="0"/>
              <a:t>Quick Product Search Index</a:t>
            </a:r>
            <a:endParaRPr lang="en-US" dirty="0"/>
          </a:p>
        </p:txBody>
      </p:sp>
      <p:cxnSp>
        <p:nvCxnSpPr>
          <p:cNvPr id="7" name="Straight Arrow Connector 6"/>
          <p:cNvCxnSpPr>
            <a:stCxn id="11" idx="3"/>
            <a:endCxn id="15" idx="0"/>
          </p:cNvCxnSpPr>
          <p:nvPr/>
        </p:nvCxnSpPr>
        <p:spPr>
          <a:xfrm>
            <a:off x="5820215" y="3615028"/>
            <a:ext cx="391265" cy="59192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endCxn id="9" idx="1"/>
          </p:cNvCxnSpPr>
          <p:nvPr/>
        </p:nvCxnSpPr>
        <p:spPr>
          <a:xfrm>
            <a:off x="7179115" y="3188043"/>
            <a:ext cx="771236" cy="40711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11" idx="4"/>
          </p:cNvCxnSpPr>
          <p:nvPr/>
        </p:nvCxnSpPr>
        <p:spPr>
          <a:xfrm>
            <a:off x="7179115" y="2748145"/>
            <a:ext cx="2829858" cy="12638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5549687" y="3615028"/>
            <a:ext cx="435025" cy="164895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a:off x="6658901" y="3528529"/>
            <a:ext cx="951056" cy="107496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8" name="Cube 27"/>
          <p:cNvSpPr/>
          <p:nvPr/>
        </p:nvSpPr>
        <p:spPr>
          <a:xfrm>
            <a:off x="2718486" y="5546721"/>
            <a:ext cx="213406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smtClean="0"/>
              <a:t>Product Store in SaaS app</a:t>
            </a:r>
            <a:endParaRPr lang="nl-NL" dirty="0"/>
          </a:p>
        </p:txBody>
      </p:sp>
      <p:cxnSp>
        <p:nvCxnSpPr>
          <p:cNvPr id="30" name="Straight Arrow Connector 29"/>
          <p:cNvCxnSpPr/>
          <p:nvPr/>
        </p:nvCxnSpPr>
        <p:spPr>
          <a:xfrm flipH="1">
            <a:off x="4516369" y="3595155"/>
            <a:ext cx="598268" cy="195156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7631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2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1068050" cy="1325563"/>
          </a:xfrm>
          <a:noFill/>
          <a:ln>
            <a:noFill/>
          </a:ln>
          <a:effectLst/>
        </p:spPr>
        <p:txBody>
          <a:bodyPr vert="horz" wrap="square" lIns="0" tIns="0" rIns="0" bIns="0" numCol="1" rtlCol="0" anchor="ctr" anchorCtr="0" compatLnSpc="1">
            <a:prstTxWarp prst="textNoShape">
              <a:avLst/>
            </a:prstTxWarp>
            <a:noAutofit/>
          </a:bodyPr>
          <a:lstStyle/>
          <a:p>
            <a:pPr defTabSz="546100" fontAlgn="base" hangingPunct="0">
              <a:spcAft>
                <a:spcPct val="0"/>
              </a:spcAft>
            </a:pPr>
            <a:r>
              <a:rPr lang="fr-FR" sz="6000" dirty="0" smtClean="0">
                <a:solidFill>
                  <a:schemeClr val="accent4">
                    <a:lumMod val="75000"/>
                  </a:schemeClr>
                </a:solidFill>
                <a:latin typeface="Trebuchet MS Bold" charset="0"/>
                <a:cs typeface="Trebuchet MS Bold" charset="0"/>
              </a:rPr>
              <a:t> </a:t>
            </a:r>
            <a:r>
              <a:rPr lang="en-US" sz="6000" dirty="0" smtClean="0">
                <a:solidFill>
                  <a:schemeClr val="accent4">
                    <a:lumMod val="75000"/>
                  </a:schemeClr>
                </a:solidFill>
                <a:latin typeface="Trebuchet MS Bold" charset="0"/>
                <a:cs typeface="Trebuchet MS Bold" charset="0"/>
              </a:rPr>
              <a:t>Synchronizing the Query Stores</a:t>
            </a:r>
            <a:endParaRPr lang="fr-FR" sz="60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en-US" sz="2400" dirty="0" smtClean="0"/>
              <a:t>Depends on</a:t>
            </a:r>
          </a:p>
          <a:p>
            <a:pPr lvl="1"/>
            <a:r>
              <a:rPr lang="en-US" sz="2000" dirty="0" smtClean="0"/>
              <a:t>Freshness requirements</a:t>
            </a:r>
          </a:p>
          <a:p>
            <a:pPr lvl="1"/>
            <a:r>
              <a:rPr lang="en-US" sz="2000" dirty="0" smtClean="0"/>
              <a:t>Authorization demands</a:t>
            </a:r>
          </a:p>
          <a:p>
            <a:pPr lvl="1"/>
            <a:r>
              <a:rPr lang="en-US" sz="2000" dirty="0" smtClean="0"/>
              <a:t>Cost of synchronizing the query store (full synchronize vs event based)</a:t>
            </a:r>
          </a:p>
          <a:p>
            <a:pPr lvl="1"/>
            <a:r>
              <a:rPr lang="en-US" sz="2000" dirty="0" smtClean="0"/>
              <a:t>Usage pattern for query store</a:t>
            </a:r>
          </a:p>
          <a:p>
            <a:pPr lvl="1"/>
            <a:r>
              <a:rPr lang="en-US" sz="2000" dirty="0" smtClean="0"/>
              <a:t>Facilities available in Command store (and in query stores)</a:t>
            </a:r>
          </a:p>
          <a:p>
            <a:pPr lvl="1"/>
            <a:r>
              <a:rPr lang="en-US" sz="2000" dirty="0" smtClean="0"/>
              <a:t>Relative locations (e.g. cloud &amp; on premises)</a:t>
            </a:r>
          </a:p>
          <a:p>
            <a:r>
              <a:rPr lang="en-US" sz="2400" dirty="0" smtClean="0"/>
              <a:t>Mechanisms</a:t>
            </a:r>
          </a:p>
          <a:p>
            <a:pPr lvl="1"/>
            <a:r>
              <a:rPr lang="en-US" sz="2000" dirty="0" smtClean="0"/>
              <a:t>Importing Database dump-file (periodic, full or partial)</a:t>
            </a:r>
          </a:p>
          <a:p>
            <a:pPr lvl="1"/>
            <a:r>
              <a:rPr lang="en-US" sz="2000" dirty="0" smtClean="0"/>
              <a:t>Direct queries &amp; DML</a:t>
            </a:r>
          </a:p>
          <a:p>
            <a:pPr lvl="1"/>
            <a:r>
              <a:rPr lang="en-US" sz="2000" dirty="0" smtClean="0"/>
              <a:t>Change Data Capture from transaction logs</a:t>
            </a:r>
          </a:p>
          <a:p>
            <a:pPr lvl="1"/>
            <a:r>
              <a:rPr lang="en-US" sz="2000" dirty="0" smtClean="0"/>
              <a:t>Event based</a:t>
            </a:r>
            <a:endParaRPr lang="nl-NL" sz="2000" dirty="0"/>
          </a:p>
          <a:p>
            <a:endParaRPr lang="fr-FR" sz="2400" dirty="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TextBox 4"/>
          <p:cNvSpPr txBox="1"/>
          <p:nvPr/>
        </p:nvSpPr>
        <p:spPr>
          <a:xfrm>
            <a:off x="285750" y="6273225"/>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1860163224"/>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smtClean="0">
                <a:solidFill>
                  <a:schemeClr val="bg1"/>
                </a:solidFill>
                <a:latin typeface="Trebuchet MS Bold" charset="0"/>
                <a:cs typeface="Trebuchet MS Bold" charset="0"/>
              </a:rPr>
              <a:t>Event </a:t>
            </a:r>
            <a:r>
              <a:rPr lang="fr-FR" sz="11500" dirty="0" err="1" smtClean="0">
                <a:solidFill>
                  <a:schemeClr val="bg1"/>
                </a:solidFill>
                <a:latin typeface="Trebuchet MS Bold" charset="0"/>
                <a:cs typeface="Trebuchet MS Bold" charset="0"/>
              </a:rPr>
              <a:t>Sourcing</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2259505949"/>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State </a:t>
            </a:r>
            <a:r>
              <a:rPr lang="fr-FR" sz="7200" dirty="0" err="1" smtClean="0">
                <a:solidFill>
                  <a:schemeClr val="accent4">
                    <a:lumMod val="75000"/>
                  </a:schemeClr>
                </a:solidFill>
                <a:latin typeface="Trebuchet MS Bold" charset="0"/>
                <a:cs typeface="Trebuchet MS Bold" charset="0"/>
              </a:rPr>
              <a:t>is</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sum</a:t>
            </a:r>
            <a:r>
              <a:rPr lang="fr-FR" sz="7200" dirty="0" smtClean="0">
                <a:solidFill>
                  <a:schemeClr val="accent4">
                    <a:lumMod val="75000"/>
                  </a:schemeClr>
                </a:solidFill>
                <a:latin typeface="Trebuchet MS Bold" charset="0"/>
                <a:cs typeface="Trebuchet MS Bold" charset="0"/>
              </a:rPr>
              <a:t> of changes</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10" name="Picture 9"/>
          <p:cNvPicPr>
            <a:picLocks noChangeAspect="1"/>
          </p:cNvPicPr>
          <p:nvPr/>
        </p:nvPicPr>
        <p:blipFill rotWithShape="1">
          <a:blip r:embed="rId4"/>
          <a:srcRect r="77141"/>
          <a:stretch/>
        </p:blipFill>
        <p:spPr>
          <a:xfrm>
            <a:off x="1435776" y="2843036"/>
            <a:ext cx="2272624" cy="1081770"/>
          </a:xfrm>
          <a:prstGeom prst="rect">
            <a:avLst/>
          </a:prstGeom>
        </p:spPr>
      </p:pic>
      <p:sp>
        <p:nvSpPr>
          <p:cNvPr id="11" name="TextBox 10"/>
          <p:cNvSpPr txBox="1"/>
          <p:nvPr/>
        </p:nvSpPr>
        <p:spPr>
          <a:xfrm>
            <a:off x="1351280" y="5903893"/>
            <a:ext cx="7698967" cy="338554"/>
          </a:xfrm>
          <a:prstGeom prst="rect">
            <a:avLst/>
          </a:prstGeom>
          <a:noFill/>
        </p:spPr>
        <p:txBody>
          <a:bodyPr wrap="none" rtlCol="0">
            <a:spAutoFit/>
          </a:bodyPr>
          <a:lstStyle/>
          <a:p>
            <a:r>
              <a:rPr lang="en-US" sz="1600" dirty="0">
                <a:solidFill>
                  <a:schemeClr val="bg1">
                    <a:lumMod val="50000"/>
                  </a:schemeClr>
                </a:solidFill>
              </a:rPr>
              <a:t>Source: https://ookami86.github.io/event-sourcing-in-practice/#how-eventsourcing-works</a:t>
            </a:r>
            <a:endParaRPr lang="nl-NL" sz="1600" dirty="0">
              <a:solidFill>
                <a:schemeClr val="bg1">
                  <a:lumMod val="50000"/>
                </a:schemeClr>
              </a:solidFill>
            </a:endParaRPr>
          </a:p>
        </p:txBody>
      </p:sp>
      <p:pic>
        <p:nvPicPr>
          <p:cNvPr id="12" name="Picture 11"/>
          <p:cNvPicPr>
            <a:picLocks noChangeAspect="1"/>
          </p:cNvPicPr>
          <p:nvPr/>
        </p:nvPicPr>
        <p:blipFill rotWithShape="1">
          <a:blip r:embed="rId4"/>
          <a:srcRect r="50968"/>
          <a:stretch/>
        </p:blipFill>
        <p:spPr>
          <a:xfrm>
            <a:off x="1435776" y="2843036"/>
            <a:ext cx="4874741" cy="1081770"/>
          </a:xfrm>
          <a:prstGeom prst="rect">
            <a:avLst/>
          </a:prstGeom>
        </p:spPr>
      </p:pic>
      <p:pic>
        <p:nvPicPr>
          <p:cNvPr id="13" name="Picture 12"/>
          <p:cNvPicPr>
            <a:picLocks noChangeAspect="1"/>
          </p:cNvPicPr>
          <p:nvPr/>
        </p:nvPicPr>
        <p:blipFill>
          <a:blip r:embed="rId4"/>
          <a:stretch>
            <a:fillRect/>
          </a:stretch>
        </p:blipFill>
        <p:spPr>
          <a:xfrm>
            <a:off x="1435776" y="2843036"/>
            <a:ext cx="9941980" cy="1081770"/>
          </a:xfrm>
          <a:prstGeom prst="rect">
            <a:avLst/>
          </a:prstGeom>
        </p:spPr>
      </p:pic>
      <p:pic>
        <p:nvPicPr>
          <p:cNvPr id="14" name="Picture 13"/>
          <p:cNvPicPr>
            <a:picLocks noChangeAspect="1"/>
          </p:cNvPicPr>
          <p:nvPr/>
        </p:nvPicPr>
        <p:blipFill rotWithShape="1">
          <a:blip r:embed="rId4"/>
          <a:srcRect r="24103"/>
          <a:stretch/>
        </p:blipFill>
        <p:spPr>
          <a:xfrm>
            <a:off x="1435776" y="2843036"/>
            <a:ext cx="7545664" cy="1081770"/>
          </a:xfrm>
          <a:prstGeom prst="rect">
            <a:avLst/>
          </a:prstGeom>
        </p:spPr>
      </p:pic>
    </p:spTree>
    <p:extLst>
      <p:ext uri="{BB962C8B-B14F-4D97-AF65-F5344CB8AC3E}">
        <p14:creationId xmlns:p14="http://schemas.microsoft.com/office/powerpoint/2010/main" val="3872629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Take</a:t>
            </a:r>
            <a:r>
              <a:rPr lang="fr-FR" sz="7200" dirty="0" smtClean="0">
                <a:solidFill>
                  <a:schemeClr val="accent4">
                    <a:lumMod val="75000"/>
                  </a:schemeClr>
                </a:solidFill>
                <a:latin typeface="Trebuchet MS Bold" charset="0"/>
                <a:cs typeface="Trebuchet MS Bold" charset="0"/>
              </a:rPr>
              <a:t> the UD out of CRUD</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en-US" dirty="0" smtClean="0"/>
              <a:t>Introducing the</a:t>
            </a:r>
            <a:r>
              <a:rPr lang="en-US" b="1" dirty="0" smtClean="0"/>
              <a:t> </a:t>
            </a:r>
            <a:r>
              <a:rPr lang="en-US" sz="3600" b="1" dirty="0" err="1" smtClean="0"/>
              <a:t>Immu</a:t>
            </a:r>
            <a:r>
              <a:rPr lang="en-US" sz="3600" dirty="0" smtClean="0"/>
              <a:t> </a:t>
            </a:r>
            <a:r>
              <a:rPr lang="en-US" sz="3600" dirty="0"/>
              <a:t>Table</a:t>
            </a:r>
            <a:endParaRPr lang="en-US" dirty="0"/>
          </a:p>
          <a:p>
            <a:r>
              <a:rPr lang="en-US" dirty="0" smtClean="0"/>
              <a:t>A ledger </a:t>
            </a:r>
            <a:r>
              <a:rPr lang="en-US" dirty="0"/>
              <a:t>of entity </a:t>
            </a:r>
            <a:r>
              <a:rPr lang="en-US" dirty="0" smtClean="0"/>
              <a:t>changes</a:t>
            </a:r>
          </a:p>
          <a:p>
            <a:pPr lvl="1"/>
            <a:r>
              <a:rPr lang="en-US" dirty="0" smtClean="0"/>
              <a:t>With a timestamp or event sequence</a:t>
            </a:r>
          </a:p>
          <a:p>
            <a:pPr lvl="1"/>
            <a:r>
              <a:rPr lang="en-US" dirty="0" smtClean="0"/>
              <a:t>And the entity identifier </a:t>
            </a:r>
          </a:p>
          <a:p>
            <a:pPr lvl="1"/>
            <a:r>
              <a:rPr lang="en-US" dirty="0"/>
              <a:t>A</a:t>
            </a:r>
            <a:r>
              <a:rPr lang="en-US" dirty="0" smtClean="0"/>
              <a:t>nd the new values of the added, changed, erased attributes</a:t>
            </a:r>
            <a:endParaRPr lang="en-US" dirty="0"/>
          </a:p>
          <a:p>
            <a:r>
              <a:rPr lang="en-US" dirty="0"/>
              <a:t>Each event is an immutable record that is </a:t>
            </a:r>
            <a:r>
              <a:rPr lang="en-US" dirty="0" smtClean="0"/>
              <a:t>appended to the ledger – just simply added to the end</a:t>
            </a:r>
            <a:endParaRPr lang="en-US" dirty="0"/>
          </a:p>
          <a:p>
            <a:pPr lvl="1"/>
            <a:r>
              <a:rPr lang="en-US" dirty="0"/>
              <a:t>Atomic, very cheap compared to Update and Delete </a:t>
            </a:r>
            <a:r>
              <a:rPr lang="en-US" dirty="0" smtClean="0"/>
              <a:t/>
            </a:r>
            <a:br>
              <a:rPr lang="en-US" dirty="0" smtClean="0"/>
            </a:br>
            <a:r>
              <a:rPr lang="en-US" dirty="0" smtClean="0"/>
              <a:t>– </a:t>
            </a:r>
            <a:r>
              <a:rPr lang="en-US" dirty="0"/>
              <a:t>does not require a </a:t>
            </a:r>
            <a:r>
              <a:rPr lang="en-US" dirty="0" smtClean="0"/>
              <a:t>lock</a:t>
            </a:r>
            <a:br>
              <a:rPr lang="en-US" dirty="0" smtClean="0"/>
            </a:br>
            <a:r>
              <a:rPr lang="en-US" dirty="0" smtClean="0"/>
              <a:t>- it does require random file access and rearranging blocks on disk</a:t>
            </a:r>
            <a:endParaRPr lang="nl-NL" dirty="0"/>
          </a:p>
          <a:p>
            <a:endParaRPr lang="fr-FR" dirty="0" smtClean="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
        <p:nvSpPr>
          <p:cNvPr id="7" name="Rounded Rectangle 6"/>
          <p:cNvSpPr/>
          <p:nvPr/>
        </p:nvSpPr>
        <p:spPr>
          <a:xfrm>
            <a:off x="7707326" y="1292182"/>
            <a:ext cx="3496962" cy="221713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t>Bank Account Change Event</a:t>
            </a:r>
          </a:p>
          <a:p>
            <a:pPr algn="ctr"/>
            <a:endParaRPr lang="en-US" dirty="0"/>
          </a:p>
          <a:p>
            <a:pPr algn="ctr"/>
            <a:endParaRPr lang="en-US" dirty="0" smtClean="0"/>
          </a:p>
          <a:p>
            <a:pPr algn="ctr"/>
            <a:endParaRPr lang="en-US" dirty="0" smtClean="0"/>
          </a:p>
          <a:p>
            <a:pPr algn="ctr"/>
            <a:endParaRPr lang="en-US" dirty="0" smtClean="0"/>
          </a:p>
          <a:p>
            <a:pPr algn="ctr"/>
            <a:endParaRPr lang="en-US" dirty="0"/>
          </a:p>
          <a:p>
            <a:pPr algn="ctr"/>
            <a:endParaRPr lang="nl-NL" dirty="0"/>
          </a:p>
        </p:txBody>
      </p:sp>
      <p:sp>
        <p:nvSpPr>
          <p:cNvPr id="8" name="TextBox 7"/>
          <p:cNvSpPr txBox="1"/>
          <p:nvPr/>
        </p:nvSpPr>
        <p:spPr>
          <a:xfrm>
            <a:off x="7912756" y="1754992"/>
            <a:ext cx="2315249" cy="2031325"/>
          </a:xfrm>
          <a:prstGeom prst="rect">
            <a:avLst/>
          </a:prstGeom>
          <a:noFill/>
        </p:spPr>
        <p:txBody>
          <a:bodyPr wrap="none" rtlCol="0">
            <a:spAutoFit/>
          </a:bodyPr>
          <a:lstStyle/>
          <a:p>
            <a:r>
              <a:rPr lang="en-US" dirty="0" smtClean="0"/>
              <a:t>Event Type</a:t>
            </a:r>
          </a:p>
          <a:p>
            <a:r>
              <a:rPr lang="en-US" dirty="0" smtClean="0"/>
              <a:t>Timestamp</a:t>
            </a:r>
          </a:p>
          <a:p>
            <a:r>
              <a:rPr lang="en-US" dirty="0" smtClean="0"/>
              <a:t>Account Id</a:t>
            </a:r>
          </a:p>
          <a:p>
            <a:r>
              <a:rPr lang="en-US" dirty="0" smtClean="0"/>
              <a:t>Amount</a:t>
            </a:r>
          </a:p>
          <a:p>
            <a:r>
              <a:rPr lang="en-US" dirty="0" smtClean="0"/>
              <a:t>(New value for) Owner</a:t>
            </a:r>
          </a:p>
          <a:p>
            <a:r>
              <a:rPr lang="en-US" dirty="0" smtClean="0"/>
              <a:t>Erased: some attribute</a:t>
            </a:r>
          </a:p>
          <a:p>
            <a:endParaRPr lang="nl-NL" dirty="0"/>
          </a:p>
        </p:txBody>
      </p:sp>
    </p:spTree>
    <p:extLst>
      <p:ext uri="{BB962C8B-B14F-4D97-AF65-F5344CB8AC3E}">
        <p14:creationId xmlns:p14="http://schemas.microsoft.com/office/powerpoint/2010/main" val="1768787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7" grpId="0" animBg="1"/>
      <p:bldP spid="8" grpId="0"/>
    </p:bldLst>
  </p:timing>
</p:sld>
</file>

<file path=ppt/slides/slide9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946542"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Event Log in Event </a:t>
            </a:r>
            <a:r>
              <a:rPr lang="fr-FR" sz="7200" dirty="0" err="1" smtClean="0">
                <a:solidFill>
                  <a:schemeClr val="accent4">
                    <a:lumMod val="75000"/>
                  </a:schemeClr>
                </a:solidFill>
                <a:latin typeface="Trebuchet MS Bold" charset="0"/>
                <a:cs typeface="Trebuchet MS Bold" charset="0"/>
              </a:rPr>
              <a:t>Sourcing</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en-US" b="1" dirty="0"/>
              <a:t>Primary Data Source is ledger of change </a:t>
            </a:r>
            <a:r>
              <a:rPr lang="en-US" b="1" dirty="0" smtClean="0"/>
              <a:t>events</a:t>
            </a:r>
          </a:p>
          <a:p>
            <a:pPr lvl="1"/>
            <a:r>
              <a:rPr lang="en-US" b="1" dirty="0" smtClean="0"/>
              <a:t>Not a store of the current state</a:t>
            </a:r>
          </a:p>
          <a:p>
            <a:pPr lvl="1"/>
            <a:r>
              <a:rPr lang="en-US" dirty="0" smtClean="0"/>
              <a:t>However: optionally use snapshots of baseline (state up until time)</a:t>
            </a:r>
            <a:endParaRPr lang="en-US" dirty="0"/>
          </a:p>
          <a:p>
            <a:r>
              <a:rPr lang="en-US" dirty="0" smtClean="0"/>
              <a:t>Entity Event </a:t>
            </a:r>
            <a:r>
              <a:rPr lang="en-US" dirty="0"/>
              <a:t>Store </a:t>
            </a:r>
            <a:r>
              <a:rPr lang="en-US" dirty="0" smtClean="0"/>
              <a:t>replaces Table</a:t>
            </a:r>
            <a:endParaRPr lang="en-US" dirty="0"/>
          </a:p>
          <a:p>
            <a:pPr lvl="1"/>
            <a:r>
              <a:rPr lang="en-US" dirty="0" smtClean="0"/>
              <a:t>Offers a simple API </a:t>
            </a:r>
            <a:r>
              <a:rPr lang="en-US" dirty="0"/>
              <a:t>for creating and </a:t>
            </a:r>
            <a:r>
              <a:rPr lang="en-US" dirty="0" smtClean="0"/>
              <a:t>retrieving events</a:t>
            </a:r>
            <a:endParaRPr lang="en-US" dirty="0"/>
          </a:p>
          <a:p>
            <a:pPr lvl="1"/>
            <a:r>
              <a:rPr lang="en-US" dirty="0" smtClean="0"/>
              <a:t>‘Entity Change Event’ </a:t>
            </a:r>
            <a:r>
              <a:rPr lang="en-US" dirty="0"/>
              <a:t>Producer (to which consumers can subscribe)</a:t>
            </a:r>
          </a:p>
          <a:p>
            <a:r>
              <a:rPr lang="en-US" dirty="0" smtClean="0"/>
              <a:t>To correct a mistake: </a:t>
            </a:r>
          </a:p>
          <a:p>
            <a:pPr lvl="1"/>
            <a:r>
              <a:rPr lang="en-US" dirty="0" smtClean="0"/>
              <a:t>Do not remove the event! (it happened, it may already have been distributed)</a:t>
            </a:r>
          </a:p>
          <a:p>
            <a:pPr lvl="1"/>
            <a:r>
              <a:rPr lang="en-US" dirty="0" smtClean="0"/>
              <a:t>Instead, create a compensating event (and then it </a:t>
            </a:r>
            <a:r>
              <a:rPr lang="en-US" dirty="0" err="1" smtClean="0"/>
              <a:t>unhappened</a:t>
            </a:r>
            <a:r>
              <a:rPr lang="en-US" dirty="0" smtClean="0"/>
              <a:t>)</a:t>
            </a:r>
            <a:endParaRPr lang="en-US" dirty="0"/>
          </a:p>
          <a:p>
            <a:pPr lvl="1"/>
            <a:endParaRPr lang="nl-NL" dirty="0"/>
          </a:p>
          <a:p>
            <a:endParaRPr lang="fr-FR" dirty="0" smtClean="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spTree>
    <p:extLst>
      <p:ext uri="{BB962C8B-B14F-4D97-AF65-F5344CB8AC3E}">
        <p14:creationId xmlns:p14="http://schemas.microsoft.com/office/powerpoint/2010/main" val="4132288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9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Event Log</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773920" cy="4351338"/>
          </a:xfrm>
        </p:spPr>
        <p:txBody>
          <a:bodyPr>
            <a:normAutofit fontScale="92500" lnSpcReduction="10000"/>
          </a:bodyPr>
          <a:lstStyle/>
          <a:p>
            <a:r>
              <a:rPr lang="en-US" dirty="0"/>
              <a:t>Audit Log</a:t>
            </a:r>
          </a:p>
          <a:p>
            <a:r>
              <a:rPr lang="en-US" dirty="0"/>
              <a:t>Time travel</a:t>
            </a:r>
          </a:p>
          <a:p>
            <a:r>
              <a:rPr lang="en-US" dirty="0"/>
              <a:t>Reconstruct system (application state)</a:t>
            </a:r>
          </a:p>
          <a:p>
            <a:pPr lvl="1"/>
            <a:r>
              <a:rPr lang="en-US" dirty="0"/>
              <a:t>Distributed application state</a:t>
            </a:r>
          </a:p>
          <a:p>
            <a:r>
              <a:rPr lang="en-US" dirty="0"/>
              <a:t>Support multiple (read) models</a:t>
            </a:r>
          </a:p>
          <a:p>
            <a:r>
              <a:rPr lang="en-US" dirty="0"/>
              <a:t>Easy construct debugging environment – of exact </a:t>
            </a:r>
            <a:r>
              <a:rPr lang="en-US" dirty="0" smtClean="0"/>
              <a:t>situation and time</a:t>
            </a:r>
            <a:endParaRPr lang="en-US" i="1" dirty="0"/>
          </a:p>
          <a:p>
            <a:r>
              <a:rPr lang="en-US" i="1" dirty="0" smtClean="0"/>
              <a:t>What-if</a:t>
            </a:r>
            <a:r>
              <a:rPr lang="en-US" dirty="0" smtClean="0"/>
              <a:t> </a:t>
            </a:r>
            <a:r>
              <a:rPr lang="en-US" dirty="0"/>
              <a:t>scenarios </a:t>
            </a:r>
            <a:r>
              <a:rPr lang="en-US" dirty="0" smtClean="0"/>
              <a:t>–take copy, inject </a:t>
            </a:r>
            <a:r>
              <a:rPr lang="en-US" dirty="0"/>
              <a:t>event </a:t>
            </a:r>
            <a:r>
              <a:rPr lang="en-US" dirty="0" smtClean="0"/>
              <a:t>&amp; play </a:t>
            </a:r>
            <a:r>
              <a:rPr lang="en-US" dirty="0"/>
              <a:t>forward from there</a:t>
            </a:r>
          </a:p>
          <a:p>
            <a:r>
              <a:rPr lang="en-US" dirty="0"/>
              <a:t>State = sum of change events</a:t>
            </a:r>
          </a:p>
          <a:p>
            <a:pPr lvl="1"/>
            <a:r>
              <a:rPr lang="en-US" dirty="0"/>
              <a:t>State = snapshot plus sum of recent events</a:t>
            </a:r>
          </a:p>
          <a:p>
            <a:pPr lvl="1"/>
            <a:r>
              <a:rPr lang="en-US" dirty="0"/>
              <a:t>To synch application state = current state + sum of events after the event version number on which current state is based</a:t>
            </a:r>
          </a:p>
          <a:p>
            <a:pPr marL="457200" lvl="1" indent="0">
              <a:buNone/>
            </a:pPr>
            <a:endParaRPr lang="nl-NL" dirty="0"/>
          </a:p>
          <a:p>
            <a:endParaRPr lang="fr-FR" dirty="0" smtClean="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7" name="Picture 6"/>
          <p:cNvPicPr>
            <a:picLocks noChangeAspect="1"/>
          </p:cNvPicPr>
          <p:nvPr/>
        </p:nvPicPr>
        <p:blipFill rotWithShape="1">
          <a:blip r:embed="rId3"/>
          <a:srcRect r="29758"/>
          <a:stretch/>
        </p:blipFill>
        <p:spPr>
          <a:xfrm>
            <a:off x="8794656" y="250825"/>
            <a:ext cx="2409631" cy="2220871"/>
          </a:xfrm>
          <a:prstGeom prst="rect">
            <a:avLst/>
          </a:prstGeom>
        </p:spPr>
      </p:pic>
    </p:spTree>
    <p:extLst>
      <p:ext uri="{BB962C8B-B14F-4D97-AF65-F5344CB8AC3E}">
        <p14:creationId xmlns:p14="http://schemas.microsoft.com/office/powerpoint/2010/main" val="529582223"/>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50" y="250825"/>
            <a:ext cx="10515600"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To </a:t>
            </a:r>
            <a:r>
              <a:rPr lang="fr-FR" sz="7200" dirty="0" err="1">
                <a:solidFill>
                  <a:schemeClr val="accent4">
                    <a:lumMod val="75000"/>
                  </a:schemeClr>
                </a:solidFill>
                <a:latin typeface="Trebuchet MS Bold" charset="0"/>
                <a:cs typeface="Trebuchet MS Bold" charset="0"/>
              </a:rPr>
              <a:t>i</a:t>
            </a:r>
            <a:r>
              <a:rPr lang="fr-FR" sz="7200" dirty="0" err="1" smtClean="0">
                <a:solidFill>
                  <a:schemeClr val="accent4">
                    <a:lumMod val="75000"/>
                  </a:schemeClr>
                </a:solidFill>
                <a:latin typeface="Trebuchet MS Bold" charset="0"/>
                <a:cs typeface="Trebuchet MS Bold" charset="0"/>
              </a:rPr>
              <a:t>mplement</a:t>
            </a:r>
            <a:r>
              <a:rPr lang="fr-FR" sz="7200" dirty="0" smtClean="0">
                <a:solidFill>
                  <a:schemeClr val="accent4">
                    <a:lumMod val="75000"/>
                  </a:schemeClr>
                </a:solidFill>
                <a:latin typeface="Trebuchet MS Bold" charset="0"/>
                <a:cs typeface="Trebuchet MS Bold" charset="0"/>
              </a:rPr>
              <a:t/>
            </a:r>
            <a:br>
              <a:rPr lang="fr-FR" sz="7200" dirty="0" smtClean="0">
                <a:solidFill>
                  <a:schemeClr val="accent4">
                    <a:lumMod val="75000"/>
                  </a:schemeClr>
                </a:solidFill>
                <a:latin typeface="Trebuchet MS Bold" charset="0"/>
                <a:cs typeface="Trebuchet MS Bold" charset="0"/>
              </a:rPr>
            </a:br>
            <a:r>
              <a:rPr lang="fr-FR" sz="7200" dirty="0" smtClean="0">
                <a:solidFill>
                  <a:schemeClr val="accent4">
                    <a:lumMod val="75000"/>
                  </a:schemeClr>
                </a:solidFill>
                <a:latin typeface="Trebuchet MS Bold" charset="0"/>
                <a:cs typeface="Trebuchet MS Bold" charset="0"/>
              </a:rPr>
              <a:t> Event </a:t>
            </a:r>
            <a:r>
              <a:rPr lang="fr-FR" sz="7200" dirty="0" err="1" smtClean="0">
                <a:solidFill>
                  <a:schemeClr val="accent4">
                    <a:lumMod val="75000"/>
                  </a:schemeClr>
                </a:solidFill>
                <a:latin typeface="Trebuchet MS Bold" charset="0"/>
                <a:cs typeface="Trebuchet MS Bold" charset="0"/>
              </a:rPr>
              <a:t>Sourcing</a:t>
            </a:r>
            <a:endParaRPr lang="fr-FR" sz="7200" dirty="0">
              <a:solidFill>
                <a:schemeClr val="accent4">
                  <a:lumMod val="75000"/>
                </a:schemeClr>
              </a:solidFill>
              <a:latin typeface="Trebuchet MS Bold" charset="0"/>
              <a:cs typeface="Trebuchet MS Bold" charset="0"/>
            </a:endParaRPr>
          </a:p>
        </p:txBody>
      </p:sp>
      <p:sp>
        <p:nvSpPr>
          <p:cNvPr id="3" name="Content Placeholder 2"/>
          <p:cNvSpPr>
            <a:spLocks noGrp="1"/>
          </p:cNvSpPr>
          <p:nvPr>
            <p:ph idx="1"/>
          </p:nvPr>
        </p:nvSpPr>
        <p:spPr>
          <a:xfrm>
            <a:off x="1828800" y="1825625"/>
            <a:ext cx="9525000" cy="4351338"/>
          </a:xfrm>
        </p:spPr>
        <p:txBody>
          <a:bodyPr>
            <a:normAutofit/>
          </a:bodyPr>
          <a:lstStyle/>
          <a:p>
            <a:r>
              <a:rPr lang="en-US" dirty="0" smtClean="0"/>
              <a:t>Take a data store</a:t>
            </a:r>
          </a:p>
          <a:p>
            <a:pPr lvl="1"/>
            <a:r>
              <a:rPr lang="en-US" dirty="0" smtClean="0"/>
              <a:t>That is distributed, scalable, available</a:t>
            </a:r>
          </a:p>
          <a:p>
            <a:pPr lvl="1"/>
            <a:r>
              <a:rPr lang="en-US" dirty="0" smtClean="0"/>
              <a:t>For example Apache Cassandra</a:t>
            </a:r>
          </a:p>
          <a:p>
            <a:r>
              <a:rPr lang="en-US" dirty="0" smtClean="0"/>
              <a:t>Create an Event Log table for each business entity</a:t>
            </a:r>
          </a:p>
          <a:p>
            <a:pPr lvl="1"/>
            <a:r>
              <a:rPr lang="en-US" dirty="0" smtClean="0"/>
              <a:t>Create columns for timestamp, event id, change type, entity identifier</a:t>
            </a:r>
          </a:p>
          <a:p>
            <a:pPr lvl="1"/>
            <a:r>
              <a:rPr lang="en-US" dirty="0" smtClean="0"/>
              <a:t>Create columns for all attributes </a:t>
            </a:r>
            <a:br>
              <a:rPr lang="en-US" dirty="0" smtClean="0"/>
            </a:br>
            <a:r>
              <a:rPr lang="en-US" dirty="0" smtClean="0"/>
              <a:t>or a single column to hold a document (e.g. JSON)</a:t>
            </a:r>
          </a:p>
          <a:p>
            <a:pPr lvl="1"/>
            <a:r>
              <a:rPr lang="en-US" dirty="0" smtClean="0"/>
              <a:t>A special change type can be ‘snapshot’ to specify a baseline</a:t>
            </a:r>
          </a:p>
          <a:p>
            <a:pPr lvl="2"/>
            <a:r>
              <a:rPr lang="en-US" dirty="0" smtClean="0"/>
              <a:t>No older entries are needed in the event log</a:t>
            </a:r>
          </a:p>
          <a:p>
            <a:pPr marL="457200" lvl="1" indent="0">
              <a:buNone/>
            </a:pPr>
            <a:endParaRPr lang="nl-NL" dirty="0"/>
          </a:p>
          <a:p>
            <a:endParaRPr lang="fr-FR" dirty="0" smtClean="0"/>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6146" name="Picture 2" descr="Image result for implement event sourcing data st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80562" y="250825"/>
            <a:ext cx="3773238" cy="25736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4562924"/>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85749" y="250825"/>
            <a:ext cx="11321475" cy="1325563"/>
          </a:xfrm>
          <a:noFill/>
          <a:ln>
            <a:noFill/>
          </a:ln>
          <a:effectLst/>
        </p:spPr>
        <p:txBody>
          <a:bodyPr vert="horz" wrap="square" lIns="0" tIns="0" rIns="0" bIns="0" numCol="1" rtlCol="0" anchor="ctr" anchorCtr="0" compatLnSpc="1">
            <a:prstTxWarp prst="textNoShape">
              <a:avLst/>
            </a:prstTxWarp>
            <a:normAutofit fontScale="90000"/>
          </a:bodyPr>
          <a:lstStyle/>
          <a:p>
            <a:pPr defTabSz="546100" fontAlgn="base" hangingPunct="0">
              <a:spcAft>
                <a:spcPct val="0"/>
              </a:spcAft>
            </a:pPr>
            <a:r>
              <a:rPr lang="fr-FR" sz="7200" dirty="0" smtClean="0">
                <a:solidFill>
                  <a:schemeClr val="accent4">
                    <a:lumMod val="75000"/>
                  </a:schemeClr>
                </a:solidFill>
                <a:latin typeface="Trebuchet MS Bold" charset="0"/>
                <a:cs typeface="Trebuchet MS Bold" charset="0"/>
              </a:rPr>
              <a:t> Event </a:t>
            </a:r>
            <a:r>
              <a:rPr lang="fr-FR" sz="7200" dirty="0" err="1" smtClean="0">
                <a:solidFill>
                  <a:schemeClr val="accent4">
                    <a:lumMod val="75000"/>
                  </a:schemeClr>
                </a:solidFill>
                <a:latin typeface="Trebuchet MS Bold" charset="0"/>
                <a:cs typeface="Trebuchet MS Bold" charset="0"/>
              </a:rPr>
              <a:t>Sourcing</a:t>
            </a:r>
            <a:r>
              <a:rPr lang="fr-FR" sz="7200" dirty="0" smtClean="0">
                <a:solidFill>
                  <a:schemeClr val="accent4">
                    <a:lumMod val="75000"/>
                  </a:schemeClr>
                </a:solidFill>
                <a:latin typeface="Trebuchet MS Bold" charset="0"/>
                <a:cs typeface="Trebuchet MS Bold" charset="0"/>
              </a:rPr>
              <a:t> </a:t>
            </a:r>
            <a:r>
              <a:rPr lang="fr-FR" sz="7200" dirty="0" err="1" smtClean="0">
                <a:solidFill>
                  <a:schemeClr val="accent4">
                    <a:lumMod val="75000"/>
                  </a:schemeClr>
                </a:solidFill>
                <a:latin typeface="Trebuchet MS Bold" charset="0"/>
                <a:cs typeface="Trebuchet MS Bold" charset="0"/>
              </a:rPr>
              <a:t>driving</a:t>
            </a:r>
            <a:r>
              <a:rPr lang="fr-FR" sz="7200" dirty="0" smtClean="0">
                <a:solidFill>
                  <a:schemeClr val="accent4">
                    <a:lumMod val="75000"/>
                  </a:schemeClr>
                </a:solidFill>
                <a:latin typeface="Trebuchet MS Bold" charset="0"/>
                <a:cs typeface="Trebuchet MS Bold" charset="0"/>
              </a:rPr>
              <a:t> CQRS</a:t>
            </a:r>
            <a:endParaRPr lang="fr-FR" sz="7200" dirty="0">
              <a:solidFill>
                <a:schemeClr val="accent4">
                  <a:lumMod val="75000"/>
                </a:schemeClr>
              </a:solidFill>
              <a:latin typeface="Trebuchet MS Bold" charset="0"/>
              <a:cs typeface="Trebuchet MS Bold" charset="0"/>
            </a:endParaRPr>
          </a:p>
        </p:txBody>
      </p:sp>
      <p:sp>
        <p:nvSpPr>
          <p:cNvPr id="4" name="Rectangle 3"/>
          <p:cNvSpPr/>
          <p:nvPr/>
        </p:nvSpPr>
        <p:spPr>
          <a:xfrm>
            <a:off x="285750" y="0"/>
            <a:ext cx="228600" cy="157638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Calibri"/>
              <a:ea typeface="+mn-ea"/>
              <a:cs typeface="+mn-cs"/>
            </a:endParaRPr>
          </a:p>
        </p:txBody>
      </p:sp>
      <p:sp>
        <p:nvSpPr>
          <p:cNvPr id="5" name="TextBox 4"/>
          <p:cNvSpPr txBox="1"/>
          <p:nvPr/>
        </p:nvSpPr>
        <p:spPr>
          <a:xfrm>
            <a:off x="285750" y="6273225"/>
            <a:ext cx="8560593" cy="5847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3200" b="0" i="0" u="none" strike="noStrike" kern="1200" cap="none" spc="0" normalizeH="0" baseline="0" noProof="0" dirty="0" smtClean="0">
                <a:ln>
                  <a:noFill/>
                </a:ln>
                <a:solidFill>
                  <a:prstClr val="white"/>
                </a:solidFill>
                <a:effectLst/>
                <a:uLnTx/>
                <a:uFillTx/>
                <a:latin typeface="Trebuchet MS Bold" charset="0"/>
                <a:ea typeface="+mn-ea"/>
                <a:cs typeface="Trebuchet MS Bold" charset="0"/>
              </a:rPr>
              <a:t>#</a:t>
            </a:r>
            <a:r>
              <a:rPr kumimoji="0" lang="fr-FR" sz="3200" b="0" i="0" u="none" strike="noStrike" kern="1200" cap="none" spc="0" normalizeH="0" baseline="0" noProof="0" dirty="0" err="1" smtClean="0">
                <a:ln>
                  <a:noFill/>
                </a:ln>
                <a:solidFill>
                  <a:prstClr val="white"/>
                </a:solidFill>
                <a:effectLst/>
                <a:uLnTx/>
                <a:uFillTx/>
                <a:latin typeface="Trebuchet MS Bold" charset="0"/>
                <a:ea typeface="+mn-ea"/>
                <a:cs typeface="Trebuchet MS Bold" charset="0"/>
              </a:rPr>
              <a:t>devoxxma</a:t>
            </a:r>
            <a:endParaRPr kumimoji="0" lang="fr-FR" sz="3200" b="0" i="0" u="none" strike="noStrike" kern="1200" cap="none" spc="0" normalizeH="0" baseline="0" noProof="0" dirty="0">
              <a:ln>
                <a:noFill/>
              </a:ln>
              <a:solidFill>
                <a:prstClr val="white"/>
              </a:solidFill>
              <a:effectLst/>
              <a:uLnTx/>
              <a:uFillTx/>
              <a:latin typeface="Trebuchet MS Bold" charset="0"/>
              <a:ea typeface="+mn-ea"/>
              <a:cs typeface="Trebuchet MS Bold" charset="0"/>
            </a:endParaRPr>
          </a:p>
        </p:txBody>
      </p:sp>
      <p:pic>
        <p:nvPicPr>
          <p:cNvPr id="8" name="Picture 7"/>
          <p:cNvPicPr>
            <a:picLocks noChangeAspect="1"/>
          </p:cNvPicPr>
          <p:nvPr/>
        </p:nvPicPr>
        <p:blipFill>
          <a:blip r:embed="rId3"/>
          <a:stretch>
            <a:fillRect/>
          </a:stretch>
        </p:blipFill>
        <p:spPr>
          <a:xfrm>
            <a:off x="1676040" y="1450167"/>
            <a:ext cx="9217387" cy="4422313"/>
          </a:xfrm>
          <a:prstGeom prst="rect">
            <a:avLst/>
          </a:prstGeom>
        </p:spPr>
      </p:pic>
    </p:spTree>
    <p:extLst>
      <p:ext uri="{BB962C8B-B14F-4D97-AF65-F5344CB8AC3E}">
        <p14:creationId xmlns:p14="http://schemas.microsoft.com/office/powerpoint/2010/main" val="267645456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0549" y="1054100"/>
            <a:ext cx="10515600" cy="3330575"/>
          </a:xfrm>
          <a:noFill/>
          <a:ln>
            <a:noFill/>
          </a:ln>
          <a:effectLst/>
        </p:spPr>
        <p:txBody>
          <a:bodyPr vert="horz" wrap="square" lIns="0" tIns="0" rIns="0" bIns="0" numCol="1" rtlCol="0" anchor="ctr" anchorCtr="0" compatLnSpc="1">
            <a:prstTxWarp prst="textNoShape">
              <a:avLst/>
            </a:prstTxWarp>
            <a:normAutofit/>
          </a:bodyPr>
          <a:lstStyle/>
          <a:p>
            <a:pPr defTabSz="546100" fontAlgn="base" hangingPunct="0">
              <a:spcAft>
                <a:spcPct val="0"/>
              </a:spcAft>
            </a:pPr>
            <a:r>
              <a:rPr lang="fr-FR" sz="11500" dirty="0" err="1" smtClean="0">
                <a:solidFill>
                  <a:schemeClr val="bg1"/>
                </a:solidFill>
                <a:latin typeface="Trebuchet MS Bold" charset="0"/>
                <a:cs typeface="Trebuchet MS Bold" charset="0"/>
              </a:rPr>
              <a:t>Microservices</a:t>
            </a:r>
            <a:r>
              <a:rPr lang="fr-FR" sz="11500" dirty="0" smtClean="0">
                <a:solidFill>
                  <a:schemeClr val="bg1"/>
                </a:solidFill>
                <a:latin typeface="Trebuchet MS Bold" charset="0"/>
                <a:cs typeface="Trebuchet MS Bold" charset="0"/>
              </a:rPr>
              <a:t/>
            </a:r>
            <a:br>
              <a:rPr lang="fr-FR" sz="11500" dirty="0" smtClean="0">
                <a:solidFill>
                  <a:schemeClr val="bg1"/>
                </a:solidFill>
                <a:latin typeface="Trebuchet MS Bold" charset="0"/>
                <a:cs typeface="Trebuchet MS Bold" charset="0"/>
              </a:rPr>
            </a:br>
            <a:r>
              <a:rPr lang="fr-FR" sz="11500" dirty="0" smtClean="0">
                <a:solidFill>
                  <a:schemeClr val="bg1"/>
                </a:solidFill>
                <a:latin typeface="Trebuchet MS Bold" charset="0"/>
                <a:cs typeface="Trebuchet MS Bold" charset="0"/>
              </a:rPr>
              <a:t>&amp; Data</a:t>
            </a:r>
            <a:endParaRPr lang="fr-FR" sz="11500" dirty="0">
              <a:solidFill>
                <a:schemeClr val="bg1"/>
              </a:solidFill>
              <a:latin typeface="Trebuchet MS Bold" charset="0"/>
              <a:cs typeface="Trebuchet MS Bold" charset="0"/>
            </a:endParaRPr>
          </a:p>
        </p:txBody>
      </p:sp>
      <p:sp>
        <p:nvSpPr>
          <p:cNvPr id="4" name="TextBox 3"/>
          <p:cNvSpPr txBox="1"/>
          <p:nvPr/>
        </p:nvSpPr>
        <p:spPr>
          <a:xfrm>
            <a:off x="84137" y="6249769"/>
            <a:ext cx="8560593" cy="584775"/>
          </a:xfrm>
          <a:prstGeom prst="rect">
            <a:avLst/>
          </a:prstGeom>
          <a:noFill/>
        </p:spPr>
        <p:txBody>
          <a:bodyPr wrap="square" rtlCol="0">
            <a:spAutoFit/>
          </a:bodyPr>
          <a:lstStyle/>
          <a:p>
            <a:r>
              <a:rPr lang="fr-FR" sz="3200" dirty="0" smtClean="0">
                <a:solidFill>
                  <a:schemeClr val="bg1"/>
                </a:solidFill>
                <a:latin typeface="Trebuchet MS Bold" charset="0"/>
                <a:ea typeface="+mj-ea"/>
                <a:cs typeface="Trebuchet MS Bold" charset="0"/>
              </a:rPr>
              <a:t>#</a:t>
            </a:r>
            <a:r>
              <a:rPr lang="fr-FR" sz="3200" dirty="0" err="1" smtClean="0">
                <a:solidFill>
                  <a:schemeClr val="bg1"/>
                </a:solidFill>
                <a:latin typeface="Trebuchet MS Bold" charset="0"/>
                <a:ea typeface="+mj-ea"/>
                <a:cs typeface="Trebuchet MS Bold" charset="0"/>
              </a:rPr>
              <a:t>devoxxma</a:t>
            </a:r>
            <a:endParaRPr lang="fr-FR" sz="3200" dirty="0">
              <a:solidFill>
                <a:schemeClr val="bg1"/>
              </a:solidFill>
              <a:latin typeface="Trebuchet MS Bold" charset="0"/>
              <a:ea typeface="+mj-ea"/>
              <a:cs typeface="Trebuchet MS Bold" charset="0"/>
            </a:endParaRPr>
          </a:p>
        </p:txBody>
      </p:sp>
    </p:spTree>
    <p:extLst>
      <p:ext uri="{BB962C8B-B14F-4D97-AF65-F5344CB8AC3E}">
        <p14:creationId xmlns:p14="http://schemas.microsoft.com/office/powerpoint/2010/main" val="221250758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5879</TotalTime>
  <Words>9009</Words>
  <Application>Microsoft Office PowerPoint</Application>
  <PresentationFormat>Widescreen</PresentationFormat>
  <Paragraphs>2835</Paragraphs>
  <Slides>256</Slides>
  <Notes>50</Notes>
  <HiddenSlides>4</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256</vt:i4>
      </vt:variant>
    </vt:vector>
  </HeadingPairs>
  <TitlesOfParts>
    <vt:vector size="266" baseType="lpstr">
      <vt:lpstr>ＭＳ Ｐゴシック</vt:lpstr>
      <vt:lpstr>Arial</vt:lpstr>
      <vt:lpstr>Arial Bold</vt:lpstr>
      <vt:lpstr>Bauhaus 93</vt:lpstr>
      <vt:lpstr>Calibri</vt:lpstr>
      <vt:lpstr>Calibri Light</vt:lpstr>
      <vt:lpstr>Courier New</vt:lpstr>
      <vt:lpstr>MV Boli</vt:lpstr>
      <vt:lpstr>Trebuchet MS Bold</vt:lpstr>
      <vt:lpstr>Office Theme</vt:lpstr>
      <vt:lpstr>50 Shades of Data - how, when and why Big, Fast, Relational, NoSQL, Elastic, Event, CQRS</vt:lpstr>
      <vt:lpstr> Who am I?</vt:lpstr>
      <vt:lpstr> Felicitations!  </vt:lpstr>
      <vt:lpstr> Who am I?</vt:lpstr>
      <vt:lpstr> What is data?</vt:lpstr>
      <vt:lpstr> What is data?</vt:lpstr>
      <vt:lpstr> When things were simple</vt:lpstr>
      <vt:lpstr> And then stuff happened</vt:lpstr>
      <vt:lpstr>  Explosion of Data Store technologies</vt:lpstr>
      <vt:lpstr> V4 </vt:lpstr>
      <vt:lpstr> Tagcloud</vt:lpstr>
      <vt:lpstr>Business Areas</vt:lpstr>
      <vt:lpstr>PowerPoint Presentation</vt:lpstr>
      <vt:lpstr>PowerPoint Presentation</vt:lpstr>
      <vt:lpstr>PowerPoint Presentation</vt:lpstr>
      <vt:lpstr> Volume</vt:lpstr>
      <vt:lpstr>PowerPoint Presentation</vt:lpstr>
      <vt:lpstr> Compression</vt:lpstr>
      <vt:lpstr> 80M Pictures of Road</vt:lpstr>
      <vt:lpstr> Big Data =&gt; Small ML Models</vt:lpstr>
      <vt:lpstr>Velocity</vt:lpstr>
      <vt:lpstr>PowerPoint Presentation</vt:lpstr>
      <vt:lpstr> Fast Data – Fast Insight </vt:lpstr>
      <vt:lpstr>PowerPoint Presentation</vt:lpstr>
      <vt:lpstr> Demo – Cache</vt:lpstr>
      <vt:lpstr> Oracle Cloud  Microservice &amp; Cache</vt:lpstr>
      <vt:lpstr>Location</vt:lpstr>
      <vt:lpstr> Location of Data</vt:lpstr>
      <vt:lpstr> Location of Data</vt:lpstr>
      <vt:lpstr>PowerPoint Presentation</vt:lpstr>
      <vt:lpstr> Considerations around  Location</vt:lpstr>
      <vt:lpstr> On the move</vt:lpstr>
      <vt:lpstr>PowerPoint Presentation</vt:lpstr>
      <vt:lpstr>Cost</vt:lpstr>
      <vt:lpstr> TC(D)O –   Total Cost of Data Ownership</vt:lpstr>
      <vt:lpstr> TC(D)O –   Total Cost of Data Ownership</vt:lpstr>
      <vt:lpstr> TC(D)O –   Total Cost of Data Ownership</vt:lpstr>
      <vt:lpstr> Open (APIs) &amp; DaaS</vt:lpstr>
      <vt:lpstr> Live</vt:lpstr>
      <vt:lpstr> Real Life</vt:lpstr>
      <vt:lpstr>Stale</vt:lpstr>
      <vt:lpstr> Stale</vt:lpstr>
      <vt:lpstr> Benefitting from staleness</vt:lpstr>
      <vt:lpstr> Glimpses of the past</vt:lpstr>
      <vt:lpstr> Glimpses of the past</vt:lpstr>
      <vt:lpstr> Flashback to the Past</vt:lpstr>
      <vt:lpstr> Compare now with the past</vt:lpstr>
      <vt:lpstr> Powered by Undo</vt:lpstr>
      <vt:lpstr>Integrity</vt:lpstr>
      <vt:lpstr> Data Constraints   to protect integrity</vt:lpstr>
      <vt:lpstr> Data is representation of   the known real world</vt:lpstr>
      <vt:lpstr> Virtual Reality</vt:lpstr>
      <vt:lpstr> Data Integrity</vt:lpstr>
      <vt:lpstr> Blockchain</vt:lpstr>
      <vt:lpstr>Format &amp; Technology</vt:lpstr>
      <vt:lpstr> Graph Database</vt:lpstr>
      <vt:lpstr> From relational SQL   to Graph query</vt:lpstr>
      <vt:lpstr>SQL vs NoSQL</vt:lpstr>
      <vt:lpstr>SQL vs NoSQL ACID vs BASE Relational vs …</vt:lpstr>
      <vt:lpstr> SQL is not good at anything</vt:lpstr>
      <vt:lpstr> Relational Databases</vt:lpstr>
      <vt:lpstr> ACID comes at a cost</vt:lpstr>
      <vt:lpstr> The holy grail of Normalization </vt:lpstr>
      <vt:lpstr> The Relational Model   in practice</vt:lpstr>
      <vt:lpstr> Databases re-evaluated</vt:lpstr>
      <vt:lpstr> NoSQL and BASE</vt:lpstr>
      <vt:lpstr> Typical for NoSQL</vt:lpstr>
      <vt:lpstr> Types of NoSQL</vt:lpstr>
      <vt:lpstr> (leading) NoSQL Database   products</vt:lpstr>
      <vt:lpstr> NoSQL means:   No Data Access through SQL</vt:lpstr>
      <vt:lpstr> No Data Access through SQL</vt:lpstr>
      <vt:lpstr> SQL vs NoSQL</vt:lpstr>
      <vt:lpstr>  NoSQL (MongoDB) vs    SQL (Oracle)</vt:lpstr>
      <vt:lpstr>  NoSQL (MongoDB) vs    SQL (Oracle)</vt:lpstr>
      <vt:lpstr>Distributed</vt:lpstr>
      <vt:lpstr> Why distributed?</vt:lpstr>
      <vt:lpstr>PowerPoint Presentation</vt:lpstr>
      <vt:lpstr> Vertically Distributed Data</vt:lpstr>
      <vt:lpstr> Vertically Distributed Data</vt:lpstr>
      <vt:lpstr>Availability</vt:lpstr>
      <vt:lpstr>PowerPoint Presentation</vt:lpstr>
      <vt:lpstr> Availability of Data</vt:lpstr>
      <vt:lpstr> Case of Web Shop</vt:lpstr>
      <vt:lpstr> Case of Web Shop –    Usage Patterns &amp; Architecture</vt:lpstr>
      <vt:lpstr> Case of Web Shop – Technology and Architecture</vt:lpstr>
      <vt:lpstr>CQRS</vt:lpstr>
      <vt:lpstr> CQRS - Command and Query  Responsibility Segragation </vt:lpstr>
      <vt:lpstr> CQRS in Oracle Database</vt:lpstr>
      <vt:lpstr> CQRS - Command and Query  Responsibility Segragation </vt:lpstr>
      <vt:lpstr> Synchronizing the Query Stores </vt:lpstr>
      <vt:lpstr> Synchronizing the Query Stores</vt:lpstr>
      <vt:lpstr>Event Sourcing</vt:lpstr>
      <vt:lpstr> State is sum of changes</vt:lpstr>
      <vt:lpstr> Take the UD out of CRUD</vt:lpstr>
      <vt:lpstr> Event Log in Event Sourcing</vt:lpstr>
      <vt:lpstr> Event Log</vt:lpstr>
      <vt:lpstr> To implement  Event Sourcing</vt:lpstr>
      <vt:lpstr> Event Sourcing driving CQRS</vt:lpstr>
      <vt:lpstr>Microservices &amp; Data</vt:lpstr>
      <vt:lpstr> What is IT all about?</vt:lpstr>
      <vt:lpstr> What is IT all about?</vt:lpstr>
      <vt:lpstr> What is IT all about?</vt:lpstr>
      <vt:lpstr> One team has Agile responsibility  through full lifecyle</vt:lpstr>
      <vt:lpstr> One team has Agile responsibility  through full lifecyle</vt:lpstr>
      <vt:lpstr> One team has Agile responsibility  through full lifecyle</vt:lpstr>
      <vt:lpstr> DevOps team owns and runs   one (or more) products</vt:lpstr>
      <vt:lpstr> Multiple products from multiple teams  run on a shared generic infrastructure</vt:lpstr>
      <vt:lpstr>  App plus platform under DevOps   == Microservice</vt:lpstr>
      <vt:lpstr>  App plus platform under DevOps   == Microservice</vt:lpstr>
      <vt:lpstr> Microservices - objectives</vt:lpstr>
      <vt:lpstr> Data in microservices</vt:lpstr>
      <vt:lpstr> Microservices State</vt:lpstr>
      <vt:lpstr> Bounded context   in microservices</vt:lpstr>
      <vt:lpstr> Canonical Model &amp;   [Business] Event Catalog</vt:lpstr>
      <vt:lpstr> Transactions across  microservices</vt:lpstr>
      <vt:lpstr>Demo Microservices,  CQRS &amp; Events</vt:lpstr>
      <vt:lpstr> Demo – Shopping Cart &amp;   Order microservices plus state</vt:lpstr>
      <vt:lpstr> Demo – Checking Out Cart =&gt;   create order &amp; publish event </vt:lpstr>
      <vt:lpstr> Demo – Workflow to  Evaluate New Order</vt:lpstr>
      <vt:lpstr> Demo –Workflow Implementation    - Docker Containers on Kubernetes</vt:lpstr>
      <vt:lpstr> Demo – Workflow triggered  by NewOrder event</vt:lpstr>
      <vt:lpstr> Demo</vt:lpstr>
      <vt:lpstr> Demo</vt:lpstr>
      <vt:lpstr> Demo</vt:lpstr>
      <vt:lpstr> Demo</vt:lpstr>
      <vt:lpstr>Wrap Up</vt:lpstr>
      <vt:lpstr> Wrap Up</vt:lpstr>
      <vt:lpstr> Wrap Up</vt:lpstr>
      <vt:lpstr> Wrap Up</vt:lpstr>
      <vt:lpstr> Wrap Up</vt:lpstr>
      <vt:lpstr> Wrap Up</vt:lpstr>
      <vt:lpstr> Wrap Up</vt:lpstr>
      <vt:lpstr> Wrap Up</vt:lpstr>
      <vt:lpstr>Thank You!</vt:lpstr>
      <vt:lpstr>And This</vt:lpstr>
      <vt:lpstr> Tip: Manage Test Data Set  for (automated) tests</vt:lpstr>
      <vt:lpstr>Smart Data Capture</vt:lpstr>
      <vt:lpstr> Considerations</vt:lpstr>
      <vt:lpstr> Considerations for   data services</vt:lpstr>
      <vt:lpstr>Demo Screenshots</vt:lpstr>
      <vt:lpstr> Working with   Shopping Cart microservice</vt:lpstr>
      <vt:lpstr> Create a Shopping   Cart Instance</vt:lpstr>
      <vt:lpstr> Retrieve a Shopping   Cart Instance</vt:lpstr>
      <vt:lpstr> Update a Shopping   Cart Instance</vt:lpstr>
      <vt:lpstr> Create a new order through the  Order Microservice</vt:lpstr>
      <vt:lpstr> Create a new order through the  Order Microservice</vt:lpstr>
      <vt:lpstr> Create a new order through the  Order Microservice</vt:lpstr>
      <vt:lpstr> Check database for new order</vt:lpstr>
      <vt:lpstr> Check in EventBridge for   NewOrder Event</vt:lpstr>
      <vt:lpstr> Checking Out Shopping Cart =&gt;   create order &amp; publish event </vt:lpstr>
      <vt:lpstr> Checking Out Shopping Cart =&gt;   create order &amp; publish event </vt:lpstr>
      <vt:lpstr> Checking for New Order record  in Database</vt:lpstr>
      <vt:lpstr> Check for NewOrder Event  on the EventBridge</vt:lpstr>
      <vt:lpstr>  Update Customer Name – Have   bounded context updated in Order</vt:lpstr>
      <vt:lpstr>  Update Customer Name </vt:lpstr>
      <vt:lpstr>  Update Customer Name </vt:lpstr>
      <vt:lpstr>  Update Customer Name </vt:lpstr>
      <vt:lpstr>  Check customer update   through customers    microservice </vt:lpstr>
      <vt:lpstr>  Verify update customer details   in orders </vt:lpstr>
      <vt:lpstr>  Verify update bound context   in database </vt:lpstr>
      <vt:lpstr>  Order Workflow to Approve or Reject   new Orders</vt:lpstr>
      <vt:lpstr>  Order Workflow to Approve or Reject   new Orders</vt:lpstr>
      <vt:lpstr>  Create new shopping cart</vt:lpstr>
      <vt:lpstr>  Check Out Shopping Cart –    resulting in a new order record</vt:lpstr>
      <vt:lpstr>  Check Out Shopping Cart –    resulting in a new order record</vt:lpstr>
      <vt:lpstr>  NewOrder Event is published –    and transported from cloud to on premises</vt:lpstr>
      <vt:lpstr>  Order Workflow to Approve or Reject   new orders is kicked off</vt:lpstr>
      <vt:lpstr>  Routing slip for    Order Workflow   </vt:lpstr>
      <vt:lpstr>  Routing slip for    Order Workflow   </vt:lpstr>
      <vt:lpstr>  Shipping Details are Checked</vt:lpstr>
      <vt:lpstr>  Order Total is Checked</vt:lpstr>
      <vt:lpstr>  Order Workflow is completed by    Order Arbiter – Order is approved</vt:lpstr>
      <vt:lpstr>  Order Workflow Logging</vt:lpstr>
      <vt:lpstr>  Order Appoved Event is sent to Event Hub,   consumed in Order and results in database    record being updated</vt:lpstr>
      <vt:lpstr>  Second shopping cart   Large order total and Shipping to Amsterdam</vt:lpstr>
      <vt:lpstr>  Second shopping cart   Large order total and Shipping to Amsterdam</vt:lpstr>
      <vt:lpstr>  Large order total and Shipping to Amsterdam   - after a little while: order is rejected</vt:lpstr>
      <vt:lpstr>  Order was rejected</vt:lpstr>
      <vt:lpstr>  What happened?</vt:lpstr>
      <vt:lpstr>  Order was rejected</vt:lpstr>
      <vt:lpstr>  Order was rejected</vt:lpstr>
      <vt:lpstr>  Order was rejected</vt:lpstr>
      <vt:lpstr>  Looking at Workflow Routing Slip   in Redis Cache on Kubernetes</vt:lpstr>
      <vt:lpstr>  Looking at Workflow Routing Slip   in Redis Cache on Kubernetes</vt:lpstr>
      <vt:lpstr>  Looking at Workflow Routing Slip   in Redis Cache on Kubernetes</vt:lpstr>
      <vt:lpstr>Screenshots of Preparation of Cloud Demo Environments</vt:lpstr>
      <vt:lpstr> Provision   Oracle Database Cloud</vt:lpstr>
      <vt:lpstr> Provision Database Cloud</vt:lpstr>
      <vt:lpstr> Provision Database Cloud</vt:lpstr>
      <vt:lpstr> Provision Database Cloud</vt:lpstr>
      <vt:lpstr> Provision Database Cloud</vt:lpstr>
      <vt:lpstr> Provision Database Cloud</vt:lpstr>
      <vt:lpstr> Provision Database Cloud</vt:lpstr>
      <vt:lpstr> Provision Database Cloud</vt:lpstr>
      <vt:lpstr> Provision Database Cloud</vt:lpstr>
      <vt:lpstr> Set Network Access Rules   for Database Cloud</vt:lpstr>
      <vt:lpstr> Set Network Access Rules   for Database Cloud</vt:lpstr>
      <vt:lpstr> Set Network Access Rules   for Database Cloud</vt:lpstr>
      <vt:lpstr> Access Oracle Database   from local SQL Developer</vt:lpstr>
      <vt:lpstr> Access Database Cloud  from local SQLcl</vt:lpstr>
      <vt:lpstr> Provisioning Application  Container Cloud </vt:lpstr>
      <vt:lpstr> Provisioning Application  Container Cloud </vt:lpstr>
      <vt:lpstr> Provisioning Application  Container Cloud </vt:lpstr>
      <vt:lpstr> Provisioning Application  Container Cloud </vt:lpstr>
      <vt:lpstr> Provisioning Application  Container Cloud </vt:lpstr>
      <vt:lpstr> Provisioning Application  Container Cloud </vt:lpstr>
      <vt:lpstr> Provisioning Application  Container Cloud </vt:lpstr>
      <vt:lpstr> Provisioning Application  Container Cloud </vt:lpstr>
      <vt:lpstr> Provisioning Application  Container Cloud </vt:lpstr>
      <vt:lpstr> Running a request against   Order Microservice</vt:lpstr>
      <vt:lpstr> Access Application Container log  files through desktop Cloud Berry </vt:lpstr>
      <vt:lpstr> Add Service Binding  (to DBaaS) </vt:lpstr>
      <vt:lpstr> Add Service Binding  (to DBaaS) </vt:lpstr>
      <vt:lpstr> After adding Service Binding  (to DBaaS) </vt:lpstr>
      <vt:lpstr> Demo – Call Order microservice and create state</vt:lpstr>
      <vt:lpstr> Call microservice to create  an order</vt:lpstr>
      <vt:lpstr> Verify the state of the  DVX_ORDERS table</vt:lpstr>
      <vt:lpstr> Provisioned   Oracle Event Hub Cloud</vt:lpstr>
      <vt:lpstr> Provisioned   Oracle Event Hub Cloud</vt:lpstr>
      <vt:lpstr> Set Network Access Rules for   Oracle Event Hub Cloud</vt:lpstr>
      <vt:lpstr> Set Network Access Rules for   Oracle Event Hub Cloud</vt:lpstr>
      <vt:lpstr> Set Network Access Rules for   Oracle Event Hub Cloud</vt:lpstr>
      <vt:lpstr> Provision   Oracle Event Hub Cloud Topic</vt:lpstr>
      <vt:lpstr> Provision   Oracle Event Hub Cloud Topic</vt:lpstr>
      <vt:lpstr> Provision   Oracle Event Hub Cloud</vt:lpstr>
      <vt:lpstr> Provision   Oracle Event Hub Cloud</vt:lpstr>
      <vt:lpstr> Provision   Oracle Event Hub Cloud</vt:lpstr>
      <vt:lpstr> Create Service Binding for Order  Microservice to Event Hub</vt:lpstr>
      <vt:lpstr> Create Service Binding for Order  Microservice to Event Hub</vt:lpstr>
      <vt:lpstr> Create Service Binding for Order  Microservice to Event Hub</vt:lpstr>
      <vt:lpstr> Provision   Oracle Application Container Cache </vt:lpstr>
      <vt:lpstr> Provision   Oracle Application Container Cache </vt:lpstr>
      <vt:lpstr> Provision   Oracle Application Container Cache </vt:lpstr>
      <vt:lpstr> Provision   Oracle Application Container Cache </vt:lpstr>
      <vt:lpstr> Provision   Oracle Application Container Cache </vt:lpstr>
      <vt:lpstr> Deploying Shopping Cart  microservice with Application Cache</vt:lpstr>
      <vt:lpstr> Provision Node application on  Oracle Application Container</vt:lpstr>
      <vt:lpstr> Inject Environment Variable into   Oracle Application Container app</vt:lpstr>
      <vt:lpstr> Inject Environment Variable into   Oracle Application Container app</vt:lpstr>
      <vt:lpstr> Create MongoDB instance   on MLab Cloud</vt:lpstr>
      <vt:lpstr> Create MongoDB database  &amp; collection Customers</vt:lpstr>
      <vt:lpstr> MongoDB collection   Customers</vt:lpstr>
      <vt:lpstr> Create Customer Microservice</vt:lpstr>
      <vt:lpstr> Run local Kafka Cluster</vt:lpstr>
      <vt:lpstr> Run local Kafka Cluster</vt:lpstr>
      <vt:lpstr> Run local Kubernetes  Cluster (Minikube)</vt:lpstr>
      <vt:lpstr>  Run local Kubernetes   Cluster (Minikube)</vt:lpstr>
      <vt:lpstr>  Run local Kubernetes   Cluster (Minikube)</vt:lpstr>
      <vt:lpstr>  Run local Kubernetes   Cluster (Minikube)</vt:lpstr>
      <vt:lpstr>  Run local Kubernetes   Cluster (Minikube)</vt:lpstr>
      <vt:lpstr>  Open Kubernetes Dashboard</vt:lpstr>
      <vt:lpstr> Show service endpoints in  Kubernetes Dashboard</vt:lpstr>
      <vt:lpstr> Update Cluster IP and Service   Endpoints in Postman</vt:lpstr>
      <vt:lpstr>  Run EventBridge   microservice</vt:lpstr>
      <vt:lpstr>  Run Customer   microservice</vt:lpstr>
      <vt:lpstr>  Test Customer   microservice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goes Here</dc:title>
  <dc:creator>dell</dc:creator>
  <cp:lastModifiedBy>Lucas Jellema</cp:lastModifiedBy>
  <cp:revision>218</cp:revision>
  <dcterms:created xsi:type="dcterms:W3CDTF">2016-10-12T11:42:33Z</dcterms:created>
  <dcterms:modified xsi:type="dcterms:W3CDTF">2017-11-15T06:49:09Z</dcterms:modified>
</cp:coreProperties>
</file>